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395" r:id="rId3"/>
    <p:sldId id="398" r:id="rId4"/>
    <p:sldId id="411" r:id="rId5"/>
    <p:sldId id="415" r:id="rId6"/>
    <p:sldId id="306" r:id="rId7"/>
    <p:sldId id="418" r:id="rId8"/>
    <p:sldId id="413" r:id="rId9"/>
    <p:sldId id="367" r:id="rId10"/>
    <p:sldId id="346" r:id="rId11"/>
    <p:sldId id="414" r:id="rId12"/>
    <p:sldId id="258" r:id="rId13"/>
    <p:sldId id="379" r:id="rId14"/>
    <p:sldId id="325" r:id="rId15"/>
    <p:sldId id="400" r:id="rId16"/>
    <p:sldId id="404" r:id="rId17"/>
    <p:sldId id="405" r:id="rId18"/>
    <p:sldId id="406" r:id="rId19"/>
    <p:sldId id="407" r:id="rId20"/>
    <p:sldId id="408" r:id="rId21"/>
    <p:sldId id="409" r:id="rId22"/>
    <p:sldId id="410" r:id="rId23"/>
    <p:sldId id="417" r:id="rId24"/>
    <p:sldId id="416" r:id="rId25"/>
    <p:sldId id="402" r:id="rId26"/>
    <p:sldId id="292"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9B4B3B-C797-4542-BE38-0D52E259D5FC}">
          <p14:sldIdLst>
            <p14:sldId id="256"/>
            <p14:sldId id="395"/>
            <p14:sldId id="398"/>
            <p14:sldId id="411"/>
            <p14:sldId id="415"/>
            <p14:sldId id="306"/>
            <p14:sldId id="418"/>
            <p14:sldId id="413"/>
            <p14:sldId id="367"/>
            <p14:sldId id="346"/>
            <p14:sldId id="414"/>
            <p14:sldId id="258"/>
            <p14:sldId id="379"/>
            <p14:sldId id="325"/>
            <p14:sldId id="400"/>
            <p14:sldId id="404"/>
            <p14:sldId id="405"/>
            <p14:sldId id="406"/>
            <p14:sldId id="407"/>
            <p14:sldId id="408"/>
            <p14:sldId id="409"/>
            <p14:sldId id="410"/>
            <p14:sldId id="417"/>
            <p14:sldId id="416"/>
            <p14:sldId id="402"/>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B11"/>
    <a:srgbClr val="000000"/>
    <a:srgbClr val="44A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81898" autoAdjust="0"/>
  </p:normalViewPr>
  <p:slideViewPr>
    <p:cSldViewPr>
      <p:cViewPr varScale="1">
        <p:scale>
          <a:sx n="75" d="100"/>
          <a:sy n="75" d="100"/>
        </p:scale>
        <p:origin x="1296" y="60"/>
      </p:cViewPr>
      <p:guideLst>
        <p:guide orient="horz" pos="2160"/>
        <p:guide pos="2880"/>
      </p:guideLst>
    </p:cSldViewPr>
  </p:slideViewPr>
  <p:outlineViewPr>
    <p:cViewPr>
      <p:scale>
        <a:sx n="33" d="100"/>
        <a:sy n="33" d="100"/>
      </p:scale>
      <p:origin x="0" y="4018"/>
    </p:cViewPr>
  </p:outlineViewPr>
  <p:notesTextViewPr>
    <p:cViewPr>
      <p:scale>
        <a:sx n="1" d="1"/>
        <a:sy n="1" d="1"/>
      </p:scale>
      <p:origin x="0" y="0"/>
    </p:cViewPr>
  </p:notesTextViewPr>
  <p:sorterViewPr>
    <p:cViewPr>
      <p:scale>
        <a:sx n="30" d="100"/>
        <a:sy n="30" d="100"/>
      </p:scale>
      <p:origin x="0" y="456"/>
    </p:cViewPr>
  </p:sorterViewPr>
  <p:notesViewPr>
    <p:cSldViewPr>
      <p:cViewPr>
        <p:scale>
          <a:sx n="80" d="100"/>
          <a:sy n="80" d="100"/>
        </p:scale>
        <p:origin x="-1872" y="43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1B8C1-2195-4625-8A48-7832F3337247}" type="doc">
      <dgm:prSet loTypeId="urn:microsoft.com/office/officeart/2005/8/layout/cycle6" loCatId="cycle" qsTypeId="urn:microsoft.com/office/officeart/2005/8/quickstyle/3d2" qsCatId="3D" csTypeId="urn:microsoft.com/office/officeart/2005/8/colors/accent0_3" csCatId="mainScheme" phldr="1"/>
      <dgm:spPr/>
      <dgm:t>
        <a:bodyPr/>
        <a:lstStyle/>
        <a:p>
          <a:endParaRPr lang="en-US"/>
        </a:p>
      </dgm:t>
    </dgm:pt>
    <dgm:pt modelId="{8284394A-A7AA-4447-9B74-67929967362A}">
      <dgm:prSet phldrT="[Text]" custT="1"/>
      <dgm:spPr>
        <a:solidFill>
          <a:schemeClr val="accent6">
            <a:lumMod val="20000"/>
            <a:lumOff val="80000"/>
          </a:schemeClr>
        </a:solidFill>
      </dgm:spPr>
      <dgm:t>
        <a:bodyPr/>
        <a:lstStyle/>
        <a:p>
          <a:r>
            <a:rPr lang="en-US" sz="1600" b="1" dirty="0" smtClean="0">
              <a:solidFill>
                <a:srgbClr val="000000"/>
              </a:solidFill>
              <a:latin typeface="Arial" panose="020B0604020202020204" pitchFamily="34" charset="0"/>
              <a:cs typeface="Arial" panose="020B0604020202020204" pitchFamily="34" charset="0"/>
            </a:rPr>
            <a:t>ACQUISITION</a:t>
          </a:r>
          <a:endParaRPr lang="en-US" sz="1600" b="1" dirty="0">
            <a:solidFill>
              <a:srgbClr val="000000"/>
            </a:solidFill>
            <a:latin typeface="Arial" panose="020B0604020202020204" pitchFamily="34" charset="0"/>
            <a:cs typeface="Arial" panose="020B0604020202020204" pitchFamily="34" charset="0"/>
          </a:endParaRPr>
        </a:p>
      </dgm:t>
    </dgm:pt>
    <dgm:pt modelId="{0AB6E8CC-7DB6-4AFD-89C6-A954757FB82C}" type="parTrans" cxnId="{D7AF2BBA-DBFB-423B-B450-9DC9126E9BEC}">
      <dgm:prSet/>
      <dgm:spPr/>
      <dgm:t>
        <a:bodyPr/>
        <a:lstStyle/>
        <a:p>
          <a:endParaRPr lang="en-US"/>
        </a:p>
      </dgm:t>
    </dgm:pt>
    <dgm:pt modelId="{75672E59-EB85-447E-AA05-842FCA97C19E}" type="sibTrans" cxnId="{D7AF2BBA-DBFB-423B-B450-9DC9126E9BEC}">
      <dgm:prSet/>
      <dgm:spPr/>
      <dgm:t>
        <a:bodyPr/>
        <a:lstStyle/>
        <a:p>
          <a:endParaRPr lang="en-US"/>
        </a:p>
      </dgm:t>
    </dgm:pt>
    <dgm:pt modelId="{366EAF7D-8810-422D-A657-7F6F40818C7F}">
      <dgm:prSet phldrT="[Text]" custT="1"/>
      <dgm:spPr>
        <a:solidFill>
          <a:schemeClr val="accent6">
            <a:lumMod val="20000"/>
            <a:lumOff val="80000"/>
          </a:schemeClr>
        </a:solidFill>
      </dgm:spPr>
      <dgm:t>
        <a:bodyPr/>
        <a:lstStyle/>
        <a:p>
          <a:r>
            <a:rPr lang="en-US" sz="1800" b="1" dirty="0" smtClean="0">
              <a:solidFill>
                <a:srgbClr val="000000"/>
              </a:solidFill>
              <a:latin typeface="Arial" panose="020B0604020202020204" pitchFamily="34" charset="0"/>
              <a:cs typeface="Arial" panose="020B0604020202020204" pitchFamily="34" charset="0"/>
            </a:rPr>
            <a:t>DESIGN</a:t>
          </a:r>
          <a:endParaRPr lang="en-US" sz="1800" b="1" dirty="0">
            <a:solidFill>
              <a:srgbClr val="000000"/>
            </a:solidFill>
            <a:latin typeface="Arial" panose="020B0604020202020204" pitchFamily="34" charset="0"/>
            <a:cs typeface="Arial" panose="020B0604020202020204" pitchFamily="34" charset="0"/>
          </a:endParaRPr>
        </a:p>
      </dgm:t>
    </dgm:pt>
    <dgm:pt modelId="{C09E75CF-80D8-4A2D-AD04-BE12B2BB0B3D}" type="parTrans" cxnId="{D363EF18-EF56-40F3-A644-738EEF6AA557}">
      <dgm:prSet/>
      <dgm:spPr/>
      <dgm:t>
        <a:bodyPr/>
        <a:lstStyle/>
        <a:p>
          <a:endParaRPr lang="en-US"/>
        </a:p>
      </dgm:t>
    </dgm:pt>
    <dgm:pt modelId="{0A10EB65-80F9-417A-8D70-DF2D1953843D}" type="sibTrans" cxnId="{D363EF18-EF56-40F3-A644-738EEF6AA557}">
      <dgm:prSet/>
      <dgm:spPr/>
      <dgm:t>
        <a:bodyPr/>
        <a:lstStyle/>
        <a:p>
          <a:endParaRPr lang="en-US"/>
        </a:p>
      </dgm:t>
    </dgm:pt>
    <dgm:pt modelId="{4DD22A9D-5813-49E7-BA5A-80BE705D820F}">
      <dgm:prSet phldrT="[Text]" custT="1"/>
      <dgm:spPr>
        <a:solidFill>
          <a:schemeClr val="accent6">
            <a:lumMod val="20000"/>
            <a:lumOff val="80000"/>
          </a:schemeClr>
        </a:solidFill>
      </dgm:spPr>
      <dgm:t>
        <a:bodyPr/>
        <a:lstStyle/>
        <a:p>
          <a:r>
            <a:rPr lang="en-US" sz="1600" b="1" dirty="0" smtClean="0">
              <a:solidFill>
                <a:srgbClr val="000000"/>
              </a:solidFill>
              <a:latin typeface="Arial" panose="020B0604020202020204" pitchFamily="34" charset="0"/>
              <a:cs typeface="Arial" panose="020B0604020202020204" pitchFamily="34" charset="0"/>
            </a:rPr>
            <a:t>CONSTRUCTION</a:t>
          </a:r>
          <a:endParaRPr lang="en-US" sz="1600" b="1" dirty="0">
            <a:solidFill>
              <a:srgbClr val="000000"/>
            </a:solidFill>
            <a:latin typeface="Arial" panose="020B0604020202020204" pitchFamily="34" charset="0"/>
            <a:cs typeface="Arial" panose="020B0604020202020204" pitchFamily="34" charset="0"/>
          </a:endParaRPr>
        </a:p>
      </dgm:t>
    </dgm:pt>
    <dgm:pt modelId="{9A507B4C-0E44-4FE5-B30B-C3FFDEFAD185}" type="parTrans" cxnId="{2EB87C99-893D-4EAA-A1EC-4213AFFA78A1}">
      <dgm:prSet/>
      <dgm:spPr/>
      <dgm:t>
        <a:bodyPr/>
        <a:lstStyle/>
        <a:p>
          <a:endParaRPr lang="en-US"/>
        </a:p>
      </dgm:t>
    </dgm:pt>
    <dgm:pt modelId="{9E198873-3D11-4AF8-B191-2A41F7514917}" type="sibTrans" cxnId="{2EB87C99-893D-4EAA-A1EC-4213AFFA78A1}">
      <dgm:prSet/>
      <dgm:spPr/>
      <dgm:t>
        <a:bodyPr/>
        <a:lstStyle/>
        <a:p>
          <a:endParaRPr lang="en-US"/>
        </a:p>
      </dgm:t>
    </dgm:pt>
    <dgm:pt modelId="{E477F269-FA0F-4AFE-A86B-25A388C909DE}">
      <dgm:prSet phldrT="[Text]" custT="1"/>
      <dgm:spPr>
        <a:solidFill>
          <a:schemeClr val="accent6">
            <a:lumMod val="20000"/>
            <a:lumOff val="80000"/>
          </a:schemeClr>
        </a:solidFill>
      </dgm:spPr>
      <dgm:t>
        <a:bodyPr/>
        <a:lstStyle/>
        <a:p>
          <a:r>
            <a:rPr lang="en-US" sz="1600" b="1" dirty="0" smtClean="0">
              <a:solidFill>
                <a:srgbClr val="000000"/>
              </a:solidFill>
              <a:latin typeface="Arial" panose="020B0604020202020204" pitchFamily="34" charset="0"/>
              <a:cs typeface="Arial" panose="020B0604020202020204" pitchFamily="34" charset="0"/>
            </a:rPr>
            <a:t>REHABILITATION</a:t>
          </a:r>
          <a:endParaRPr lang="en-US" sz="1600" b="1" dirty="0">
            <a:solidFill>
              <a:srgbClr val="000000"/>
            </a:solidFill>
            <a:latin typeface="Arial" panose="020B0604020202020204" pitchFamily="34" charset="0"/>
            <a:cs typeface="Arial" panose="020B0604020202020204" pitchFamily="34" charset="0"/>
          </a:endParaRPr>
        </a:p>
      </dgm:t>
    </dgm:pt>
    <dgm:pt modelId="{A267D4EE-FAAB-478D-8581-C849F9C85AEA}" type="parTrans" cxnId="{3BB91378-A90D-4611-98D6-76736DFD529D}">
      <dgm:prSet/>
      <dgm:spPr/>
      <dgm:t>
        <a:bodyPr/>
        <a:lstStyle/>
        <a:p>
          <a:endParaRPr lang="en-US"/>
        </a:p>
      </dgm:t>
    </dgm:pt>
    <dgm:pt modelId="{84A6B7F5-D7E7-4342-A145-A333F39E235B}" type="sibTrans" cxnId="{3BB91378-A90D-4611-98D6-76736DFD529D}">
      <dgm:prSet/>
      <dgm:spPr/>
      <dgm:t>
        <a:bodyPr/>
        <a:lstStyle/>
        <a:p>
          <a:endParaRPr lang="en-US"/>
        </a:p>
      </dgm:t>
    </dgm:pt>
    <dgm:pt modelId="{82402C2D-2C01-41E0-8D91-A2CBC548AB24}">
      <dgm:prSet phldrT="[Text]" custT="1"/>
      <dgm:spPr>
        <a:solidFill>
          <a:schemeClr val="accent6">
            <a:lumMod val="20000"/>
            <a:lumOff val="80000"/>
          </a:schemeClr>
        </a:solidFill>
      </dgm:spPr>
      <dgm:t>
        <a:bodyPr/>
        <a:lstStyle/>
        <a:p>
          <a:r>
            <a:rPr lang="en-US" sz="1600" b="1" dirty="0" smtClean="0">
              <a:solidFill>
                <a:srgbClr val="000000"/>
              </a:solidFill>
              <a:latin typeface="Arial" panose="020B0604020202020204" pitchFamily="34" charset="0"/>
              <a:cs typeface="Arial" panose="020B0604020202020204" pitchFamily="34" charset="0"/>
            </a:rPr>
            <a:t>PRESERVATION COSTS</a:t>
          </a:r>
        </a:p>
      </dgm:t>
    </dgm:pt>
    <dgm:pt modelId="{1A29009D-0F92-4187-B888-520919529244}" type="parTrans" cxnId="{D4ADCA4A-D74A-428D-BAB7-17422A0C15B6}">
      <dgm:prSet/>
      <dgm:spPr/>
      <dgm:t>
        <a:bodyPr/>
        <a:lstStyle/>
        <a:p>
          <a:endParaRPr lang="en-US"/>
        </a:p>
      </dgm:t>
    </dgm:pt>
    <dgm:pt modelId="{145A48C1-8959-4D0E-99A6-35523D380218}" type="sibTrans" cxnId="{D4ADCA4A-D74A-428D-BAB7-17422A0C15B6}">
      <dgm:prSet/>
      <dgm:spPr/>
      <dgm:t>
        <a:bodyPr/>
        <a:lstStyle/>
        <a:p>
          <a:endParaRPr lang="en-US"/>
        </a:p>
      </dgm:t>
    </dgm:pt>
    <dgm:pt modelId="{6F31A1F8-9121-4277-817B-17F6B09CFC34}">
      <dgm:prSet phldrT="[Text]" custT="1"/>
      <dgm:spPr>
        <a:solidFill>
          <a:schemeClr val="accent6">
            <a:lumMod val="20000"/>
            <a:lumOff val="80000"/>
          </a:schemeClr>
        </a:solidFill>
      </dgm:spPr>
      <dgm:t>
        <a:bodyPr/>
        <a:lstStyle/>
        <a:p>
          <a:r>
            <a:rPr lang="en-US" sz="1600" b="1" dirty="0" smtClean="0">
              <a:solidFill>
                <a:srgbClr val="000000"/>
              </a:solidFill>
              <a:latin typeface="Arial" panose="020B0604020202020204" pitchFamily="34" charset="0"/>
              <a:cs typeface="Arial" panose="020B0604020202020204" pitchFamily="34" charset="0"/>
            </a:rPr>
            <a:t>CAPITALIZED</a:t>
          </a:r>
          <a:r>
            <a:rPr lang="en-US" sz="1800" b="1" dirty="0" smtClean="0">
              <a:solidFill>
                <a:srgbClr val="000000"/>
              </a:solidFill>
            </a:rPr>
            <a:t> OPERATING RESERVE</a:t>
          </a:r>
        </a:p>
      </dgm:t>
    </dgm:pt>
    <dgm:pt modelId="{17C089A1-E2F6-408F-B225-409A850DFFE8}" type="parTrans" cxnId="{36987AE2-D620-4926-8E5B-E6CAAD15A3F7}">
      <dgm:prSet/>
      <dgm:spPr/>
      <dgm:t>
        <a:bodyPr/>
        <a:lstStyle/>
        <a:p>
          <a:endParaRPr lang="en-US"/>
        </a:p>
      </dgm:t>
    </dgm:pt>
    <dgm:pt modelId="{E0DE7268-668B-42C4-8CF3-6AB2C2101CFE}" type="sibTrans" cxnId="{36987AE2-D620-4926-8E5B-E6CAAD15A3F7}">
      <dgm:prSet/>
      <dgm:spPr/>
      <dgm:t>
        <a:bodyPr/>
        <a:lstStyle/>
        <a:p>
          <a:endParaRPr lang="en-US"/>
        </a:p>
      </dgm:t>
    </dgm:pt>
    <dgm:pt modelId="{558358E0-8259-4984-9559-B84DA1930D58}" type="pres">
      <dgm:prSet presAssocID="{8541B8C1-2195-4625-8A48-7832F3337247}" presName="cycle" presStyleCnt="0">
        <dgm:presLayoutVars>
          <dgm:dir/>
          <dgm:resizeHandles val="exact"/>
        </dgm:presLayoutVars>
      </dgm:prSet>
      <dgm:spPr/>
      <dgm:t>
        <a:bodyPr/>
        <a:lstStyle/>
        <a:p>
          <a:endParaRPr lang="en-US"/>
        </a:p>
      </dgm:t>
    </dgm:pt>
    <dgm:pt modelId="{4959A377-0B61-41DC-909E-EDB6D21D351D}" type="pres">
      <dgm:prSet presAssocID="{8284394A-A7AA-4447-9B74-67929967362A}" presName="node" presStyleLbl="node1" presStyleIdx="0" presStyleCnt="6" custScaleX="131830" custRadScaleRad="100129" custRadScaleInc="10768">
        <dgm:presLayoutVars>
          <dgm:bulletEnabled val="1"/>
        </dgm:presLayoutVars>
      </dgm:prSet>
      <dgm:spPr/>
      <dgm:t>
        <a:bodyPr/>
        <a:lstStyle/>
        <a:p>
          <a:endParaRPr lang="en-US"/>
        </a:p>
      </dgm:t>
    </dgm:pt>
    <dgm:pt modelId="{F741FFC8-3AAC-48C9-88D4-ADE1E0C870F1}" type="pres">
      <dgm:prSet presAssocID="{8284394A-A7AA-4447-9B74-67929967362A}" presName="spNode" presStyleCnt="0"/>
      <dgm:spPr/>
      <dgm:t>
        <a:bodyPr/>
        <a:lstStyle/>
        <a:p>
          <a:endParaRPr lang="en-US"/>
        </a:p>
      </dgm:t>
    </dgm:pt>
    <dgm:pt modelId="{454AFAB1-7122-40EC-8599-1A95ED4C23BB}" type="pres">
      <dgm:prSet presAssocID="{75672E59-EB85-447E-AA05-842FCA97C19E}" presName="sibTrans" presStyleLbl="sibTrans1D1" presStyleIdx="0" presStyleCnt="6"/>
      <dgm:spPr/>
      <dgm:t>
        <a:bodyPr/>
        <a:lstStyle/>
        <a:p>
          <a:endParaRPr lang="en-US"/>
        </a:p>
      </dgm:t>
    </dgm:pt>
    <dgm:pt modelId="{A0656BAD-6E79-4C82-9071-E2D16BE38F71}" type="pres">
      <dgm:prSet presAssocID="{366EAF7D-8810-422D-A657-7F6F40818C7F}" presName="node" presStyleLbl="node1" presStyleIdx="1" presStyleCnt="6">
        <dgm:presLayoutVars>
          <dgm:bulletEnabled val="1"/>
        </dgm:presLayoutVars>
      </dgm:prSet>
      <dgm:spPr/>
      <dgm:t>
        <a:bodyPr/>
        <a:lstStyle/>
        <a:p>
          <a:endParaRPr lang="en-US"/>
        </a:p>
      </dgm:t>
    </dgm:pt>
    <dgm:pt modelId="{80549E2A-763F-4EB6-8625-FD409517B5D8}" type="pres">
      <dgm:prSet presAssocID="{366EAF7D-8810-422D-A657-7F6F40818C7F}" presName="spNode" presStyleCnt="0"/>
      <dgm:spPr/>
      <dgm:t>
        <a:bodyPr/>
        <a:lstStyle/>
        <a:p>
          <a:endParaRPr lang="en-US"/>
        </a:p>
      </dgm:t>
    </dgm:pt>
    <dgm:pt modelId="{7D667B32-94A9-467B-8EDA-E38FCEE95E68}" type="pres">
      <dgm:prSet presAssocID="{0A10EB65-80F9-417A-8D70-DF2D1953843D}" presName="sibTrans" presStyleLbl="sibTrans1D1" presStyleIdx="1" presStyleCnt="6"/>
      <dgm:spPr/>
      <dgm:t>
        <a:bodyPr/>
        <a:lstStyle/>
        <a:p>
          <a:endParaRPr lang="en-US"/>
        </a:p>
      </dgm:t>
    </dgm:pt>
    <dgm:pt modelId="{6BC29D17-1DF1-476B-BC69-700DEE1F4C06}" type="pres">
      <dgm:prSet presAssocID="{4DD22A9D-5813-49E7-BA5A-80BE705D820F}" presName="node" presStyleLbl="node1" presStyleIdx="2" presStyleCnt="6" custScaleX="156729" custRadScaleRad="92412" custRadScaleInc="-47881">
        <dgm:presLayoutVars>
          <dgm:bulletEnabled val="1"/>
        </dgm:presLayoutVars>
      </dgm:prSet>
      <dgm:spPr/>
      <dgm:t>
        <a:bodyPr/>
        <a:lstStyle/>
        <a:p>
          <a:endParaRPr lang="en-US"/>
        </a:p>
      </dgm:t>
    </dgm:pt>
    <dgm:pt modelId="{55C28FC0-7B0A-4BB4-B75C-3696AA2F0531}" type="pres">
      <dgm:prSet presAssocID="{4DD22A9D-5813-49E7-BA5A-80BE705D820F}" presName="spNode" presStyleCnt="0"/>
      <dgm:spPr/>
      <dgm:t>
        <a:bodyPr/>
        <a:lstStyle/>
        <a:p>
          <a:endParaRPr lang="en-US"/>
        </a:p>
      </dgm:t>
    </dgm:pt>
    <dgm:pt modelId="{846CAEAE-0409-46E3-9889-C39B75E9456F}" type="pres">
      <dgm:prSet presAssocID="{9E198873-3D11-4AF8-B191-2A41F7514917}" presName="sibTrans" presStyleLbl="sibTrans1D1" presStyleIdx="2" presStyleCnt="6"/>
      <dgm:spPr/>
      <dgm:t>
        <a:bodyPr/>
        <a:lstStyle/>
        <a:p>
          <a:endParaRPr lang="en-US"/>
        </a:p>
      </dgm:t>
    </dgm:pt>
    <dgm:pt modelId="{F09A3E13-B0D8-4CD4-A2CA-DBB71DB96C6F}" type="pres">
      <dgm:prSet presAssocID="{E477F269-FA0F-4AFE-A86B-25A388C909DE}" presName="node" presStyleLbl="node1" presStyleIdx="3" presStyleCnt="6" custScaleX="175983" custRadScaleRad="94785" custRadScaleInc="-8583">
        <dgm:presLayoutVars>
          <dgm:bulletEnabled val="1"/>
        </dgm:presLayoutVars>
      </dgm:prSet>
      <dgm:spPr/>
      <dgm:t>
        <a:bodyPr/>
        <a:lstStyle/>
        <a:p>
          <a:endParaRPr lang="en-US"/>
        </a:p>
      </dgm:t>
    </dgm:pt>
    <dgm:pt modelId="{36B0170B-80C2-4CDC-8529-9FCDEC8982D8}" type="pres">
      <dgm:prSet presAssocID="{E477F269-FA0F-4AFE-A86B-25A388C909DE}" presName="spNode" presStyleCnt="0"/>
      <dgm:spPr/>
      <dgm:t>
        <a:bodyPr/>
        <a:lstStyle/>
        <a:p>
          <a:endParaRPr lang="en-US"/>
        </a:p>
      </dgm:t>
    </dgm:pt>
    <dgm:pt modelId="{57369E79-52DD-4413-9E90-C4DCC3BA39E3}" type="pres">
      <dgm:prSet presAssocID="{84A6B7F5-D7E7-4342-A145-A333F39E235B}" presName="sibTrans" presStyleLbl="sibTrans1D1" presStyleIdx="3" presStyleCnt="6"/>
      <dgm:spPr/>
      <dgm:t>
        <a:bodyPr/>
        <a:lstStyle/>
        <a:p>
          <a:endParaRPr lang="en-US"/>
        </a:p>
      </dgm:t>
    </dgm:pt>
    <dgm:pt modelId="{45F169FC-832B-490F-8C0A-67BB8892FA60}" type="pres">
      <dgm:prSet presAssocID="{82402C2D-2C01-41E0-8D91-A2CBC548AB24}" presName="node" presStyleLbl="node1" presStyleIdx="4" presStyleCnt="6" custScaleX="158965" custRadScaleRad="97397" custRadScaleInc="43164">
        <dgm:presLayoutVars>
          <dgm:bulletEnabled val="1"/>
        </dgm:presLayoutVars>
      </dgm:prSet>
      <dgm:spPr/>
      <dgm:t>
        <a:bodyPr/>
        <a:lstStyle/>
        <a:p>
          <a:endParaRPr lang="en-US"/>
        </a:p>
      </dgm:t>
    </dgm:pt>
    <dgm:pt modelId="{3FF31201-BAC6-43D9-8667-1DC863C83DAE}" type="pres">
      <dgm:prSet presAssocID="{82402C2D-2C01-41E0-8D91-A2CBC548AB24}" presName="spNode" presStyleCnt="0"/>
      <dgm:spPr/>
      <dgm:t>
        <a:bodyPr/>
        <a:lstStyle/>
        <a:p>
          <a:endParaRPr lang="en-US"/>
        </a:p>
      </dgm:t>
    </dgm:pt>
    <dgm:pt modelId="{63C9358F-A900-4906-96FD-FF36C276A1C8}" type="pres">
      <dgm:prSet presAssocID="{145A48C1-8959-4D0E-99A6-35523D380218}" presName="sibTrans" presStyleLbl="sibTrans1D1" presStyleIdx="4" presStyleCnt="6"/>
      <dgm:spPr/>
      <dgm:t>
        <a:bodyPr/>
        <a:lstStyle/>
        <a:p>
          <a:endParaRPr lang="en-US"/>
        </a:p>
      </dgm:t>
    </dgm:pt>
    <dgm:pt modelId="{282D4480-0F44-4411-A5CB-55D2D58ECD66}" type="pres">
      <dgm:prSet presAssocID="{6F31A1F8-9121-4277-817B-17F6B09CFC34}" presName="node" presStyleLbl="node1" presStyleIdx="5" presStyleCnt="6" custScaleX="124552">
        <dgm:presLayoutVars>
          <dgm:bulletEnabled val="1"/>
        </dgm:presLayoutVars>
      </dgm:prSet>
      <dgm:spPr/>
      <dgm:t>
        <a:bodyPr/>
        <a:lstStyle/>
        <a:p>
          <a:endParaRPr lang="en-US"/>
        </a:p>
      </dgm:t>
    </dgm:pt>
    <dgm:pt modelId="{9B76F544-2CD2-4CD1-970B-85F65347BE6F}" type="pres">
      <dgm:prSet presAssocID="{6F31A1F8-9121-4277-817B-17F6B09CFC34}" presName="spNode" presStyleCnt="0"/>
      <dgm:spPr/>
      <dgm:t>
        <a:bodyPr/>
        <a:lstStyle/>
        <a:p>
          <a:endParaRPr lang="en-US"/>
        </a:p>
      </dgm:t>
    </dgm:pt>
    <dgm:pt modelId="{7E1CF1CC-980D-4B4D-984F-47F24F698B75}" type="pres">
      <dgm:prSet presAssocID="{E0DE7268-668B-42C4-8CF3-6AB2C2101CFE}" presName="sibTrans" presStyleLbl="sibTrans1D1" presStyleIdx="5" presStyleCnt="6"/>
      <dgm:spPr/>
      <dgm:t>
        <a:bodyPr/>
        <a:lstStyle/>
        <a:p>
          <a:endParaRPr lang="en-US"/>
        </a:p>
      </dgm:t>
    </dgm:pt>
  </dgm:ptLst>
  <dgm:cxnLst>
    <dgm:cxn modelId="{345BCBCA-6400-47BB-AF5E-6F7EFA6801D5}" type="presOf" srcId="{145A48C1-8959-4D0E-99A6-35523D380218}" destId="{63C9358F-A900-4906-96FD-FF36C276A1C8}" srcOrd="0" destOrd="0" presId="urn:microsoft.com/office/officeart/2005/8/layout/cycle6"/>
    <dgm:cxn modelId="{A7BE202B-DDC4-469A-8432-F95C6B4C40D6}" type="presOf" srcId="{4DD22A9D-5813-49E7-BA5A-80BE705D820F}" destId="{6BC29D17-1DF1-476B-BC69-700DEE1F4C06}" srcOrd="0" destOrd="0" presId="urn:microsoft.com/office/officeart/2005/8/layout/cycle6"/>
    <dgm:cxn modelId="{3BB91378-A90D-4611-98D6-76736DFD529D}" srcId="{8541B8C1-2195-4625-8A48-7832F3337247}" destId="{E477F269-FA0F-4AFE-A86B-25A388C909DE}" srcOrd="3" destOrd="0" parTransId="{A267D4EE-FAAB-478D-8581-C849F9C85AEA}" sibTransId="{84A6B7F5-D7E7-4342-A145-A333F39E235B}"/>
    <dgm:cxn modelId="{A63F2AB3-9F5F-4EDE-ABF3-AE2047057FE3}" type="presOf" srcId="{6F31A1F8-9121-4277-817B-17F6B09CFC34}" destId="{282D4480-0F44-4411-A5CB-55D2D58ECD66}" srcOrd="0" destOrd="0" presId="urn:microsoft.com/office/officeart/2005/8/layout/cycle6"/>
    <dgm:cxn modelId="{CB0B5F3D-CF06-42E6-B100-03919B8ED43F}" type="presOf" srcId="{0A10EB65-80F9-417A-8D70-DF2D1953843D}" destId="{7D667B32-94A9-467B-8EDA-E38FCEE95E68}" srcOrd="0" destOrd="0" presId="urn:microsoft.com/office/officeart/2005/8/layout/cycle6"/>
    <dgm:cxn modelId="{26B3BE9A-F3FA-4C86-8FB4-0C08F7352117}" type="presOf" srcId="{8284394A-A7AA-4447-9B74-67929967362A}" destId="{4959A377-0B61-41DC-909E-EDB6D21D351D}" srcOrd="0" destOrd="0" presId="urn:microsoft.com/office/officeart/2005/8/layout/cycle6"/>
    <dgm:cxn modelId="{2EB87C99-893D-4EAA-A1EC-4213AFFA78A1}" srcId="{8541B8C1-2195-4625-8A48-7832F3337247}" destId="{4DD22A9D-5813-49E7-BA5A-80BE705D820F}" srcOrd="2" destOrd="0" parTransId="{9A507B4C-0E44-4FE5-B30B-C3FFDEFAD185}" sibTransId="{9E198873-3D11-4AF8-B191-2A41F7514917}"/>
    <dgm:cxn modelId="{D363EF18-EF56-40F3-A644-738EEF6AA557}" srcId="{8541B8C1-2195-4625-8A48-7832F3337247}" destId="{366EAF7D-8810-422D-A657-7F6F40818C7F}" srcOrd="1" destOrd="0" parTransId="{C09E75CF-80D8-4A2D-AD04-BE12B2BB0B3D}" sibTransId="{0A10EB65-80F9-417A-8D70-DF2D1953843D}"/>
    <dgm:cxn modelId="{CEC663D5-0216-46DC-9972-ECE4A0D3482A}" type="presOf" srcId="{366EAF7D-8810-422D-A657-7F6F40818C7F}" destId="{A0656BAD-6E79-4C82-9071-E2D16BE38F71}" srcOrd="0" destOrd="0" presId="urn:microsoft.com/office/officeart/2005/8/layout/cycle6"/>
    <dgm:cxn modelId="{CA19F0D4-17E3-4315-B95A-D0A937A4AA50}" type="presOf" srcId="{E477F269-FA0F-4AFE-A86B-25A388C909DE}" destId="{F09A3E13-B0D8-4CD4-A2CA-DBB71DB96C6F}" srcOrd="0" destOrd="0" presId="urn:microsoft.com/office/officeart/2005/8/layout/cycle6"/>
    <dgm:cxn modelId="{D7AF2BBA-DBFB-423B-B450-9DC9126E9BEC}" srcId="{8541B8C1-2195-4625-8A48-7832F3337247}" destId="{8284394A-A7AA-4447-9B74-67929967362A}" srcOrd="0" destOrd="0" parTransId="{0AB6E8CC-7DB6-4AFD-89C6-A954757FB82C}" sibTransId="{75672E59-EB85-447E-AA05-842FCA97C19E}"/>
    <dgm:cxn modelId="{5F76341F-ACD9-4D50-AEA1-B8FF5245B6D5}" type="presOf" srcId="{9E198873-3D11-4AF8-B191-2A41F7514917}" destId="{846CAEAE-0409-46E3-9889-C39B75E9456F}" srcOrd="0" destOrd="0" presId="urn:microsoft.com/office/officeart/2005/8/layout/cycle6"/>
    <dgm:cxn modelId="{7F49803E-D254-46A4-8C2C-4583241D7F5D}" type="presOf" srcId="{8541B8C1-2195-4625-8A48-7832F3337247}" destId="{558358E0-8259-4984-9559-B84DA1930D58}" srcOrd="0" destOrd="0" presId="urn:microsoft.com/office/officeart/2005/8/layout/cycle6"/>
    <dgm:cxn modelId="{36987AE2-D620-4926-8E5B-E6CAAD15A3F7}" srcId="{8541B8C1-2195-4625-8A48-7832F3337247}" destId="{6F31A1F8-9121-4277-817B-17F6B09CFC34}" srcOrd="5" destOrd="0" parTransId="{17C089A1-E2F6-408F-B225-409A850DFFE8}" sibTransId="{E0DE7268-668B-42C4-8CF3-6AB2C2101CFE}"/>
    <dgm:cxn modelId="{ED914979-84C0-42F8-A9C2-6D0962827B43}" type="presOf" srcId="{84A6B7F5-D7E7-4342-A145-A333F39E235B}" destId="{57369E79-52DD-4413-9E90-C4DCC3BA39E3}" srcOrd="0" destOrd="0" presId="urn:microsoft.com/office/officeart/2005/8/layout/cycle6"/>
    <dgm:cxn modelId="{D801490E-91B6-4102-B77A-FDBB4479E4D4}" type="presOf" srcId="{E0DE7268-668B-42C4-8CF3-6AB2C2101CFE}" destId="{7E1CF1CC-980D-4B4D-984F-47F24F698B75}" srcOrd="0" destOrd="0" presId="urn:microsoft.com/office/officeart/2005/8/layout/cycle6"/>
    <dgm:cxn modelId="{D172CB19-0DAD-48D7-9BAA-F2D73741ECD4}" type="presOf" srcId="{82402C2D-2C01-41E0-8D91-A2CBC548AB24}" destId="{45F169FC-832B-490F-8C0A-67BB8892FA60}" srcOrd="0" destOrd="0" presId="urn:microsoft.com/office/officeart/2005/8/layout/cycle6"/>
    <dgm:cxn modelId="{D4ADCA4A-D74A-428D-BAB7-17422A0C15B6}" srcId="{8541B8C1-2195-4625-8A48-7832F3337247}" destId="{82402C2D-2C01-41E0-8D91-A2CBC548AB24}" srcOrd="4" destOrd="0" parTransId="{1A29009D-0F92-4187-B888-520919529244}" sibTransId="{145A48C1-8959-4D0E-99A6-35523D380218}"/>
    <dgm:cxn modelId="{5E72F3B3-EC47-469A-A399-94D253FE79E1}" type="presOf" srcId="{75672E59-EB85-447E-AA05-842FCA97C19E}" destId="{454AFAB1-7122-40EC-8599-1A95ED4C23BB}" srcOrd="0" destOrd="0" presId="urn:microsoft.com/office/officeart/2005/8/layout/cycle6"/>
    <dgm:cxn modelId="{878EDA72-013B-4320-A62C-06FEA70D3F44}" type="presParOf" srcId="{558358E0-8259-4984-9559-B84DA1930D58}" destId="{4959A377-0B61-41DC-909E-EDB6D21D351D}" srcOrd="0" destOrd="0" presId="urn:microsoft.com/office/officeart/2005/8/layout/cycle6"/>
    <dgm:cxn modelId="{429DDBE0-6DC1-4645-A865-3D844E6B04B7}" type="presParOf" srcId="{558358E0-8259-4984-9559-B84DA1930D58}" destId="{F741FFC8-3AAC-48C9-88D4-ADE1E0C870F1}" srcOrd="1" destOrd="0" presId="urn:microsoft.com/office/officeart/2005/8/layout/cycle6"/>
    <dgm:cxn modelId="{4B7028B9-1ABD-4DCA-98FD-71C757DEDB1F}" type="presParOf" srcId="{558358E0-8259-4984-9559-B84DA1930D58}" destId="{454AFAB1-7122-40EC-8599-1A95ED4C23BB}" srcOrd="2" destOrd="0" presId="urn:microsoft.com/office/officeart/2005/8/layout/cycle6"/>
    <dgm:cxn modelId="{32292E86-DC35-44C2-9BC6-643A2859A26D}" type="presParOf" srcId="{558358E0-8259-4984-9559-B84DA1930D58}" destId="{A0656BAD-6E79-4C82-9071-E2D16BE38F71}" srcOrd="3" destOrd="0" presId="urn:microsoft.com/office/officeart/2005/8/layout/cycle6"/>
    <dgm:cxn modelId="{F1F1D433-CCE2-49F6-9369-2AFC8B000409}" type="presParOf" srcId="{558358E0-8259-4984-9559-B84DA1930D58}" destId="{80549E2A-763F-4EB6-8625-FD409517B5D8}" srcOrd="4" destOrd="0" presId="urn:microsoft.com/office/officeart/2005/8/layout/cycle6"/>
    <dgm:cxn modelId="{CC9E2D0A-32F5-448B-9DF9-D5F05E26558E}" type="presParOf" srcId="{558358E0-8259-4984-9559-B84DA1930D58}" destId="{7D667B32-94A9-467B-8EDA-E38FCEE95E68}" srcOrd="5" destOrd="0" presId="urn:microsoft.com/office/officeart/2005/8/layout/cycle6"/>
    <dgm:cxn modelId="{3641ACB6-84DE-40F2-B8B8-E9D4BB19D600}" type="presParOf" srcId="{558358E0-8259-4984-9559-B84DA1930D58}" destId="{6BC29D17-1DF1-476B-BC69-700DEE1F4C06}" srcOrd="6" destOrd="0" presId="urn:microsoft.com/office/officeart/2005/8/layout/cycle6"/>
    <dgm:cxn modelId="{4DBB5EEA-35DC-47F7-AFE4-90BFFB0793C9}" type="presParOf" srcId="{558358E0-8259-4984-9559-B84DA1930D58}" destId="{55C28FC0-7B0A-4BB4-B75C-3696AA2F0531}" srcOrd="7" destOrd="0" presId="urn:microsoft.com/office/officeart/2005/8/layout/cycle6"/>
    <dgm:cxn modelId="{75D7499E-DE4E-43CD-B731-B395779F1AC0}" type="presParOf" srcId="{558358E0-8259-4984-9559-B84DA1930D58}" destId="{846CAEAE-0409-46E3-9889-C39B75E9456F}" srcOrd="8" destOrd="0" presId="urn:microsoft.com/office/officeart/2005/8/layout/cycle6"/>
    <dgm:cxn modelId="{8BF30A5A-8016-4AAF-BF6A-E05614D7B75F}" type="presParOf" srcId="{558358E0-8259-4984-9559-B84DA1930D58}" destId="{F09A3E13-B0D8-4CD4-A2CA-DBB71DB96C6F}" srcOrd="9" destOrd="0" presId="urn:microsoft.com/office/officeart/2005/8/layout/cycle6"/>
    <dgm:cxn modelId="{728A70C3-3FFC-46F5-A9B0-CE9D84CA5D13}" type="presParOf" srcId="{558358E0-8259-4984-9559-B84DA1930D58}" destId="{36B0170B-80C2-4CDC-8529-9FCDEC8982D8}" srcOrd="10" destOrd="0" presId="urn:microsoft.com/office/officeart/2005/8/layout/cycle6"/>
    <dgm:cxn modelId="{A31830A6-7A34-44ED-8070-4BAE14D66D30}" type="presParOf" srcId="{558358E0-8259-4984-9559-B84DA1930D58}" destId="{57369E79-52DD-4413-9E90-C4DCC3BA39E3}" srcOrd="11" destOrd="0" presId="urn:microsoft.com/office/officeart/2005/8/layout/cycle6"/>
    <dgm:cxn modelId="{5C967249-2099-46A3-B9EF-024133F0B1BA}" type="presParOf" srcId="{558358E0-8259-4984-9559-B84DA1930D58}" destId="{45F169FC-832B-490F-8C0A-67BB8892FA60}" srcOrd="12" destOrd="0" presId="urn:microsoft.com/office/officeart/2005/8/layout/cycle6"/>
    <dgm:cxn modelId="{5B1E251D-95E0-4638-BE94-F3486778BDF3}" type="presParOf" srcId="{558358E0-8259-4984-9559-B84DA1930D58}" destId="{3FF31201-BAC6-43D9-8667-1DC863C83DAE}" srcOrd="13" destOrd="0" presId="urn:microsoft.com/office/officeart/2005/8/layout/cycle6"/>
    <dgm:cxn modelId="{42846A53-F139-4774-913B-FD7A7FBC9629}" type="presParOf" srcId="{558358E0-8259-4984-9559-B84DA1930D58}" destId="{63C9358F-A900-4906-96FD-FF36C276A1C8}" srcOrd="14" destOrd="0" presId="urn:microsoft.com/office/officeart/2005/8/layout/cycle6"/>
    <dgm:cxn modelId="{2DFEEAFF-8643-46FC-A27F-C205BB7E9B60}" type="presParOf" srcId="{558358E0-8259-4984-9559-B84DA1930D58}" destId="{282D4480-0F44-4411-A5CB-55D2D58ECD66}" srcOrd="15" destOrd="0" presId="urn:microsoft.com/office/officeart/2005/8/layout/cycle6"/>
    <dgm:cxn modelId="{FA3F4541-3D35-46DC-86D6-A15466014AEB}" type="presParOf" srcId="{558358E0-8259-4984-9559-B84DA1930D58}" destId="{9B76F544-2CD2-4CD1-970B-85F65347BE6F}" srcOrd="16" destOrd="0" presId="urn:microsoft.com/office/officeart/2005/8/layout/cycle6"/>
    <dgm:cxn modelId="{63ED6EC7-141F-49EE-97D4-710D16CCF575}" type="presParOf" srcId="{558358E0-8259-4984-9559-B84DA1930D58}" destId="{7E1CF1CC-980D-4B4D-984F-47F24F698B7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BDE396-DA8A-4F0A-B2B4-31F46F45E975}" type="doc">
      <dgm:prSet loTypeId="urn:microsoft.com/office/officeart/2005/8/layout/matrix1" loCatId="matrix" qsTypeId="urn:microsoft.com/office/officeart/2005/8/quickstyle/3d3" qsCatId="3D" csTypeId="urn:microsoft.com/office/officeart/2005/8/colors/accent6_3" csCatId="accent6" phldr="1"/>
      <dgm:spPr/>
      <dgm:t>
        <a:bodyPr/>
        <a:lstStyle/>
        <a:p>
          <a:endParaRPr lang="en-US"/>
        </a:p>
      </dgm:t>
    </dgm:pt>
    <dgm:pt modelId="{CA3F95E1-FE2A-4F01-B423-16AEB4B4F6C0}">
      <dgm:prSet phldrT="[Tex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A5C5A656-43D7-4269-8C8F-435B48FFF864}" type="sibTrans" cxnId="{19E81829-32BF-4DEF-92BE-49E2581838A4}">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A49564CA-C7F5-450E-BFA9-E003E1EF6D8F}" type="parTrans" cxnId="{19E81829-32BF-4DEF-92BE-49E2581838A4}">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C30712A6-240F-4FAB-87EC-C63B6AEF9BCE}">
      <dgm:prSet phldrT="[Tex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BD415A2B-7379-4C4D-915D-06A2DD3BFA76}" type="sibTrans" cxnId="{F3A4421B-D121-42F6-ABAA-2FECCEEF1522}">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82A840E8-1D7C-4832-A7BE-1C7AA8457BD7}" type="parTrans" cxnId="{F3A4421B-D121-42F6-ABAA-2FECCEEF1522}">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615961FD-0382-4866-9232-D252429FEEF9}">
      <dgm:prSet phldrT="[Tex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3932DF38-F9FE-44F3-BD66-90599FC7A154}" type="sibTrans" cxnId="{5E752974-6380-41E2-A721-5497A2034CEF}">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36E50F1B-7E74-47E0-B39E-855F2AED0ED8}" type="parTrans" cxnId="{5E752974-6380-41E2-A721-5497A2034CEF}">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58925B23-A558-4CDE-B5F9-B2DE30FD3C29}">
      <dgm:prSet phldrT="[Tex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2B35DAC5-0764-4506-8E24-B8089E64DC08}" type="sibTrans" cxnId="{E12D1739-73A7-4DDA-9FEA-5C14AA4DB39B}">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8568EDD9-7B54-4BC7-9161-3EFD8C4504F0}" type="parTrans" cxnId="{E12D1739-73A7-4DDA-9FEA-5C14AA4DB39B}">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A73CC66C-60E5-4D6F-BFDE-314AC0C85709}">
      <dgm:prSet phldrT="[Tex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B2C527AF-D100-4B69-AB09-A4303E6523C4}" type="sibTrans" cxnId="{5FE3C2F6-454D-4C75-952E-506EDAB18D1C}">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6A19E24E-A19B-447F-BA2E-AEBE55171179}" type="parTrans" cxnId="{5FE3C2F6-454D-4C75-952E-506EDAB18D1C}">
      <dgm:prSet/>
      <dgm:spPr/>
      <dgm:t>
        <a:bodyPr/>
        <a:lstStyle/>
        <a:p>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19E41257-5F51-44F2-A19C-AE0CACFA7653}">
      <dgm:prSet phldrT="[Text]" custT="1"/>
      <dgm:spPr>
        <a:solidFill>
          <a:schemeClr val="accent6">
            <a:lumMod val="20000"/>
            <a:lumOff val="80000"/>
          </a:schemeClr>
        </a:solidFill>
      </dgm:spPr>
      <dgm:t>
        <a:bodyPr/>
        <a:lstStyle/>
        <a:p>
          <a:pPr algn="ctr"/>
          <a:r>
            <a:rPr lang="en-US" sz="1400" b="1" cap="none" spc="0" dirty="0" smtClean="0">
              <a:ln w="952"/>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Small Counties</a:t>
          </a:r>
        </a:p>
        <a:p>
          <a:pPr algn="ctr"/>
          <a:r>
            <a:rPr lang="en-US" sz="1400" dirty="0" smtClean="0">
              <a:solidFill>
                <a:srgbClr val="000000"/>
              </a:solidFill>
              <a:latin typeface="Arial" panose="020B0604020202020204" pitchFamily="34" charset="0"/>
              <a:cs typeface="Arial" panose="020B0604020202020204" pitchFamily="34" charset="0"/>
            </a:rPr>
            <a:t>- Population Size &lt;200,000</a:t>
          </a:r>
        </a:p>
        <a:p>
          <a:pPr algn="ctr"/>
          <a:r>
            <a:rPr lang="en-US" sz="1400" dirty="0" smtClean="0">
              <a:solidFill>
                <a:srgbClr val="000000"/>
              </a:solidFill>
              <a:latin typeface="Arial" panose="020B0604020202020204" pitchFamily="34" charset="0"/>
              <a:cs typeface="Arial" panose="020B0604020202020204" pitchFamily="34" charset="0"/>
            </a:rPr>
            <a:t>- 8% is set aside within the competitive program</a:t>
          </a:r>
          <a:endParaRPr lang="en-US" sz="1400" dirty="0">
            <a:solidFill>
              <a:srgbClr val="000000"/>
            </a:solidFill>
            <a:latin typeface="Arial" panose="020B0604020202020204" pitchFamily="34" charset="0"/>
            <a:cs typeface="Arial" panose="020B0604020202020204" pitchFamily="34" charset="0"/>
          </a:endParaRPr>
        </a:p>
      </dgm:t>
    </dgm:pt>
    <dgm:pt modelId="{A4B72751-74D0-4F89-97DF-57B45CD33847}" type="sibTrans" cxnId="{48F729FD-C8C9-4A08-A696-E8CF8CB3467E}">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4126CABB-0425-4EAE-919F-21684C4A9971}" type="parTrans" cxnId="{48F729FD-C8C9-4A08-A696-E8CF8CB3467E}">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171B05CD-3345-46D3-AED6-D033C44BE434}">
      <dgm:prSet phldrT="[Text]" custT="1"/>
      <dgm:spPr>
        <a:solidFill>
          <a:schemeClr val="accent6">
            <a:lumMod val="20000"/>
            <a:lumOff val="80000"/>
          </a:schemeClr>
        </a:solidFill>
      </dgm:spPr>
      <dgm:t>
        <a:bodyPr/>
        <a:lstStyle/>
        <a:p>
          <a:pPr algn="ctr">
            <a:lnSpc>
              <a:spcPct val="100000"/>
            </a:lnSpc>
          </a:pPr>
          <a:r>
            <a:rPr lang="en-US" sz="1400" b="1" cap="none" spc="0" dirty="0" smtClean="0">
              <a:ln w="952"/>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Medium Counties</a:t>
          </a:r>
        </a:p>
        <a:p>
          <a:pPr algn="ctr">
            <a:lnSpc>
              <a:spcPct val="90000"/>
            </a:lnSpc>
          </a:pPr>
          <a:r>
            <a:rPr lang="en-US" sz="1400" dirty="0" smtClean="0">
              <a:solidFill>
                <a:srgbClr val="000000"/>
              </a:solidFill>
              <a:latin typeface="Arial" panose="020B0604020202020204" pitchFamily="34" charset="0"/>
              <a:cs typeface="Arial" panose="020B0604020202020204" pitchFamily="34" charset="0"/>
            </a:rPr>
            <a:t>-Population Size 200,000-750,000 </a:t>
          </a:r>
          <a:endParaRPr lang="en-US" sz="1400" dirty="0">
            <a:solidFill>
              <a:srgbClr val="000000"/>
            </a:solidFill>
            <a:latin typeface="Arial" panose="020B0604020202020204" pitchFamily="34" charset="0"/>
            <a:cs typeface="Arial" panose="020B0604020202020204" pitchFamily="34" charset="0"/>
          </a:endParaRPr>
        </a:p>
      </dgm:t>
    </dgm:pt>
    <dgm:pt modelId="{4DC5ECA6-482D-4247-AA8F-3FE9747DE543}" type="sibTrans" cxnId="{F5BF7CDA-8CA7-4226-88A9-FB3CE1A92FE7}">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7291D7AA-7AE1-48C4-A811-107A2A0B448E}" type="parTrans" cxnId="{F5BF7CDA-8CA7-4226-88A9-FB3CE1A92FE7}">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35D7A047-29D5-4FED-A751-0B5A4CCBFDC9}">
      <dgm:prSet phldrT="[Text]" custT="1"/>
      <dgm:spPr>
        <a:solidFill>
          <a:schemeClr val="accent6">
            <a:lumMod val="20000"/>
            <a:lumOff val="80000"/>
          </a:schemeClr>
        </a:solidFill>
      </dgm:spPr>
      <dgm:t>
        <a:bodyPr/>
        <a:lstStyle/>
        <a:p>
          <a:pPr algn="ctr"/>
          <a:r>
            <a:rPr lang="en-US" sz="1400" b="1" cap="none" spc="0" dirty="0" smtClean="0">
              <a:ln w="952"/>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Large Counties</a:t>
          </a:r>
        </a:p>
        <a:p>
          <a:pPr algn="ctr"/>
          <a:r>
            <a:rPr lang="en-US" sz="1400" dirty="0" smtClean="0">
              <a:solidFill>
                <a:srgbClr val="000000"/>
              </a:solidFill>
              <a:latin typeface="Arial" panose="020B0604020202020204" pitchFamily="34" charset="0"/>
              <a:cs typeface="Arial" panose="020B0604020202020204" pitchFamily="34" charset="0"/>
            </a:rPr>
            <a:t>- Population Size &gt;750,000</a:t>
          </a:r>
          <a:endParaRPr lang="en-US" sz="1400" dirty="0">
            <a:solidFill>
              <a:srgbClr val="000000"/>
            </a:solidFill>
            <a:latin typeface="Arial" panose="020B0604020202020204" pitchFamily="34" charset="0"/>
            <a:cs typeface="Arial" panose="020B0604020202020204" pitchFamily="34" charset="0"/>
          </a:endParaRPr>
        </a:p>
      </dgm:t>
    </dgm:pt>
    <dgm:pt modelId="{238AE0F8-700F-4B03-9214-85F1BF3E524D}" type="sibTrans" cxnId="{5441B8F8-A96D-4967-82F5-B2AD1924E200}">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47056861-961E-4B3C-BE28-D4A12A31FFD9}" type="parTrans" cxnId="{5441B8F8-A96D-4967-82F5-B2AD1924E200}">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723F2EBC-C247-4240-9C34-FA81B9FDA9AD}">
      <dgm:prSet phldrT="[Text]" custT="1"/>
      <dgm:spPr/>
      <dgm:t>
        <a:bodyPr/>
        <a:lstStyle/>
        <a:p>
          <a:pPr algn="ctr"/>
          <a:r>
            <a:rPr lang="en-US" sz="1400" b="1" dirty="0" smtClean="0">
              <a:solidFill>
                <a:srgbClr val="000000"/>
              </a:solidFill>
              <a:latin typeface="Arial" panose="020B0604020202020204" pitchFamily="34" charset="0"/>
              <a:cs typeface="Arial" panose="020B0604020202020204" pitchFamily="34" charset="0"/>
            </a:rPr>
            <a:t>NPLH County Groupings</a:t>
          </a:r>
          <a:endParaRPr lang="en-US" sz="1400" b="1" dirty="0">
            <a:solidFill>
              <a:srgbClr val="000000"/>
            </a:solidFill>
            <a:latin typeface="Arial" panose="020B0604020202020204" pitchFamily="34" charset="0"/>
            <a:cs typeface="Arial" panose="020B0604020202020204" pitchFamily="34" charset="0"/>
          </a:endParaRPr>
        </a:p>
      </dgm:t>
    </dgm:pt>
    <dgm:pt modelId="{F0C70021-3C03-4251-A1FF-EC157C8A3163}" type="sibTrans" cxnId="{68B962F2-13C3-4A6F-B168-DB9B12B93020}">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E1F35B4E-BBCF-4151-91C6-E5F7BF6F64D9}" type="parTrans" cxnId="{68B962F2-13C3-4A6F-B168-DB9B12B93020}">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844D106B-4435-494D-BBDC-EFE16593728D}">
      <dgm:prSet phldrT="[Text]" custT="1"/>
      <dgm:spPr>
        <a:solidFill>
          <a:schemeClr val="accent6">
            <a:lumMod val="20000"/>
            <a:lumOff val="80000"/>
          </a:schemeClr>
        </a:solidFill>
      </dgm:spPr>
      <dgm:t>
        <a:bodyPr/>
        <a:lstStyle/>
        <a:p>
          <a:pPr algn="ctr"/>
          <a:r>
            <a:rPr lang="en-US" sz="1400" b="1" dirty="0" smtClean="0">
              <a:solidFill>
                <a:srgbClr val="000000"/>
              </a:solidFill>
              <a:latin typeface="Arial" panose="020B0604020202020204" pitchFamily="34" charset="0"/>
              <a:cs typeface="Arial" panose="020B0604020202020204" pitchFamily="34" charset="0"/>
            </a:rPr>
            <a:t>Los Angeles County</a:t>
          </a:r>
          <a:endParaRPr lang="en-US" sz="1400" b="1" dirty="0">
            <a:solidFill>
              <a:srgbClr val="000000"/>
            </a:solidFill>
            <a:latin typeface="Arial" panose="020B0604020202020204" pitchFamily="34" charset="0"/>
            <a:cs typeface="Arial" panose="020B0604020202020204" pitchFamily="34" charset="0"/>
          </a:endParaRPr>
        </a:p>
      </dgm:t>
    </dgm:pt>
    <dgm:pt modelId="{D5C8143F-E497-4CBC-ABD1-072625A7E17A}" type="sibTrans" cxnId="{75F44A54-E0BC-462F-A58F-B2CD649E505C}">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20E4FFBC-85F6-498F-B65F-DA9098D0D8D3}" type="parTrans" cxnId="{75F44A54-E0BC-462F-A58F-B2CD649E505C}">
      <dgm:prSet/>
      <dgm:spPr/>
      <dgm:t>
        <a:bodyPr/>
        <a:lstStyle/>
        <a:p>
          <a:pPr algn="ctr"/>
          <a:endParaRPr lang="en-US" sz="1400">
            <a:solidFill>
              <a:schemeClr val="accent6">
                <a:lumMod val="20000"/>
                <a:lumOff val="80000"/>
              </a:schemeClr>
            </a:solidFill>
            <a:latin typeface="Arial" panose="020B0604020202020204" pitchFamily="34" charset="0"/>
            <a:cs typeface="Arial" panose="020B0604020202020204" pitchFamily="34" charset="0"/>
          </a:endParaRPr>
        </a:p>
      </dgm:t>
    </dgm:pt>
    <dgm:pt modelId="{68A17701-FBA2-41AC-B0BE-7782B79C8F3E}" type="pres">
      <dgm:prSet presAssocID="{C5BDE396-DA8A-4F0A-B2B4-31F46F45E975}" presName="diagram" presStyleCnt="0">
        <dgm:presLayoutVars>
          <dgm:chMax val="1"/>
          <dgm:dir/>
          <dgm:animLvl val="ctr"/>
          <dgm:resizeHandles val="exact"/>
        </dgm:presLayoutVars>
      </dgm:prSet>
      <dgm:spPr/>
      <dgm:t>
        <a:bodyPr/>
        <a:lstStyle/>
        <a:p>
          <a:endParaRPr lang="en-US"/>
        </a:p>
      </dgm:t>
    </dgm:pt>
    <dgm:pt modelId="{CA7A20C1-3F03-4E30-A7A3-F35E25151166}" type="pres">
      <dgm:prSet presAssocID="{C5BDE396-DA8A-4F0A-B2B4-31F46F45E975}" presName="matrix" presStyleCnt="0"/>
      <dgm:spPr/>
      <dgm:t>
        <a:bodyPr/>
        <a:lstStyle/>
        <a:p>
          <a:endParaRPr lang="en-US"/>
        </a:p>
      </dgm:t>
    </dgm:pt>
    <dgm:pt modelId="{B33B0D09-C27E-424F-8D51-586ED5C95FA9}" type="pres">
      <dgm:prSet presAssocID="{C5BDE396-DA8A-4F0A-B2B4-31F46F45E975}" presName="tile1" presStyleLbl="node1" presStyleIdx="0" presStyleCnt="4" custLinFactNeighborX="-1961"/>
      <dgm:spPr/>
      <dgm:t>
        <a:bodyPr/>
        <a:lstStyle/>
        <a:p>
          <a:endParaRPr lang="en-US"/>
        </a:p>
      </dgm:t>
    </dgm:pt>
    <dgm:pt modelId="{9B876EB0-118F-4697-A480-4A84076C378E}" type="pres">
      <dgm:prSet presAssocID="{C5BDE396-DA8A-4F0A-B2B4-31F46F45E975}" presName="tile1text" presStyleLbl="node1" presStyleIdx="0" presStyleCnt="4">
        <dgm:presLayoutVars>
          <dgm:chMax val="0"/>
          <dgm:chPref val="0"/>
          <dgm:bulletEnabled val="1"/>
        </dgm:presLayoutVars>
      </dgm:prSet>
      <dgm:spPr/>
      <dgm:t>
        <a:bodyPr/>
        <a:lstStyle/>
        <a:p>
          <a:endParaRPr lang="en-US"/>
        </a:p>
      </dgm:t>
    </dgm:pt>
    <dgm:pt modelId="{C8059249-F71F-4C62-AA27-B197DEFFC289}" type="pres">
      <dgm:prSet presAssocID="{C5BDE396-DA8A-4F0A-B2B4-31F46F45E975}" presName="tile2" presStyleLbl="node1" presStyleIdx="1" presStyleCnt="4" custLinFactNeighborX="1905" custLinFactNeighborY="565"/>
      <dgm:spPr/>
      <dgm:t>
        <a:bodyPr/>
        <a:lstStyle/>
        <a:p>
          <a:endParaRPr lang="en-US"/>
        </a:p>
      </dgm:t>
    </dgm:pt>
    <dgm:pt modelId="{E50EC95E-42A6-4811-96F2-C599CF38AAE2}" type="pres">
      <dgm:prSet presAssocID="{C5BDE396-DA8A-4F0A-B2B4-31F46F45E975}" presName="tile2text" presStyleLbl="node1" presStyleIdx="1" presStyleCnt="4">
        <dgm:presLayoutVars>
          <dgm:chMax val="0"/>
          <dgm:chPref val="0"/>
          <dgm:bulletEnabled val="1"/>
        </dgm:presLayoutVars>
      </dgm:prSet>
      <dgm:spPr/>
      <dgm:t>
        <a:bodyPr/>
        <a:lstStyle/>
        <a:p>
          <a:endParaRPr lang="en-US"/>
        </a:p>
      </dgm:t>
    </dgm:pt>
    <dgm:pt modelId="{1500A0E3-DEF1-4B7D-B2DF-643999C1E4FA}" type="pres">
      <dgm:prSet presAssocID="{C5BDE396-DA8A-4F0A-B2B4-31F46F45E975}" presName="tile3" presStyleLbl="node1" presStyleIdx="2" presStyleCnt="4"/>
      <dgm:spPr/>
      <dgm:t>
        <a:bodyPr/>
        <a:lstStyle/>
        <a:p>
          <a:endParaRPr lang="en-US"/>
        </a:p>
      </dgm:t>
    </dgm:pt>
    <dgm:pt modelId="{57BAF404-ABF4-4CF9-808D-7AD33EC443EA}" type="pres">
      <dgm:prSet presAssocID="{C5BDE396-DA8A-4F0A-B2B4-31F46F45E975}" presName="tile3text" presStyleLbl="node1" presStyleIdx="2" presStyleCnt="4">
        <dgm:presLayoutVars>
          <dgm:chMax val="0"/>
          <dgm:chPref val="0"/>
          <dgm:bulletEnabled val="1"/>
        </dgm:presLayoutVars>
      </dgm:prSet>
      <dgm:spPr/>
      <dgm:t>
        <a:bodyPr/>
        <a:lstStyle/>
        <a:p>
          <a:endParaRPr lang="en-US"/>
        </a:p>
      </dgm:t>
    </dgm:pt>
    <dgm:pt modelId="{F04C8A61-F3ED-4B14-9AB7-42472856B905}" type="pres">
      <dgm:prSet presAssocID="{C5BDE396-DA8A-4F0A-B2B4-31F46F45E975}" presName="tile4" presStyleLbl="node1" presStyleIdx="3" presStyleCnt="4" custLinFactNeighborY="5555"/>
      <dgm:spPr/>
      <dgm:t>
        <a:bodyPr/>
        <a:lstStyle/>
        <a:p>
          <a:endParaRPr lang="en-US"/>
        </a:p>
      </dgm:t>
    </dgm:pt>
    <dgm:pt modelId="{F99D83EB-DF0D-4ADE-87ED-4423219A6E9D}" type="pres">
      <dgm:prSet presAssocID="{C5BDE396-DA8A-4F0A-B2B4-31F46F45E975}" presName="tile4text" presStyleLbl="node1" presStyleIdx="3" presStyleCnt="4">
        <dgm:presLayoutVars>
          <dgm:chMax val="0"/>
          <dgm:chPref val="0"/>
          <dgm:bulletEnabled val="1"/>
        </dgm:presLayoutVars>
      </dgm:prSet>
      <dgm:spPr/>
      <dgm:t>
        <a:bodyPr/>
        <a:lstStyle/>
        <a:p>
          <a:endParaRPr lang="en-US"/>
        </a:p>
      </dgm:t>
    </dgm:pt>
    <dgm:pt modelId="{C1FB8099-3521-40F6-B538-CFC280889B8B}" type="pres">
      <dgm:prSet presAssocID="{C5BDE396-DA8A-4F0A-B2B4-31F46F45E975}" presName="centerTile" presStyleLbl="fgShp" presStyleIdx="0" presStyleCnt="1" custScaleX="101836" custScaleY="99999" custLinFactNeighborX="3517" custLinFactNeighborY="5555">
        <dgm:presLayoutVars>
          <dgm:chMax val="0"/>
          <dgm:chPref val="0"/>
        </dgm:presLayoutVars>
      </dgm:prSet>
      <dgm:spPr/>
      <dgm:t>
        <a:bodyPr/>
        <a:lstStyle/>
        <a:p>
          <a:endParaRPr lang="en-US"/>
        </a:p>
      </dgm:t>
    </dgm:pt>
  </dgm:ptLst>
  <dgm:cxnLst>
    <dgm:cxn modelId="{1F87C5EB-82BF-4CF0-A5D4-C5A9535FDD37}" type="presOf" srcId="{19E41257-5F51-44F2-A19C-AE0CACFA7653}" destId="{F04C8A61-F3ED-4B14-9AB7-42472856B905}" srcOrd="0" destOrd="0" presId="urn:microsoft.com/office/officeart/2005/8/layout/matrix1"/>
    <dgm:cxn modelId="{5FE3C2F6-454D-4C75-952E-506EDAB18D1C}" srcId="{723F2EBC-C247-4240-9C34-FA81B9FDA9AD}" destId="{A73CC66C-60E5-4D6F-BFDE-314AC0C85709}" srcOrd="4" destOrd="0" parTransId="{6A19E24E-A19B-447F-BA2E-AEBE55171179}" sibTransId="{B2C527AF-D100-4B69-AB09-A4303E6523C4}"/>
    <dgm:cxn modelId="{5E752974-6380-41E2-A721-5497A2034CEF}" srcId="{58925B23-A558-4CDE-B5F9-B2DE30FD3C29}" destId="{615961FD-0382-4866-9232-D252429FEEF9}" srcOrd="0" destOrd="0" parTransId="{36E50F1B-7E74-47E0-B39E-855F2AED0ED8}" sibTransId="{3932DF38-F9FE-44F3-BD66-90599FC7A154}"/>
    <dgm:cxn modelId="{74C3BABB-0925-44C0-B3FB-A14C7DF0CCC4}" type="presOf" srcId="{171B05CD-3345-46D3-AED6-D033C44BE434}" destId="{57BAF404-ABF4-4CF9-808D-7AD33EC443EA}" srcOrd="1" destOrd="0" presId="urn:microsoft.com/office/officeart/2005/8/layout/matrix1"/>
    <dgm:cxn modelId="{76EDD22E-057C-4F07-98CB-F75571E292E8}" type="presOf" srcId="{35D7A047-29D5-4FED-A751-0B5A4CCBFDC9}" destId="{E50EC95E-42A6-4811-96F2-C599CF38AAE2}" srcOrd="1" destOrd="0" presId="urn:microsoft.com/office/officeart/2005/8/layout/matrix1"/>
    <dgm:cxn modelId="{E03A6F51-037C-4E63-9BCA-E3EC9B092B12}" type="presOf" srcId="{35D7A047-29D5-4FED-A751-0B5A4CCBFDC9}" destId="{C8059249-F71F-4C62-AA27-B197DEFFC289}" srcOrd="0" destOrd="0" presId="urn:microsoft.com/office/officeart/2005/8/layout/matrix1"/>
    <dgm:cxn modelId="{75F44A54-E0BC-462F-A58F-B2CD649E505C}" srcId="{723F2EBC-C247-4240-9C34-FA81B9FDA9AD}" destId="{844D106B-4435-494D-BBDC-EFE16593728D}" srcOrd="0" destOrd="0" parTransId="{20E4FFBC-85F6-498F-B65F-DA9098D0D8D3}" sibTransId="{D5C8143F-E497-4CBC-ABD1-072625A7E17A}"/>
    <dgm:cxn modelId="{7F18842C-78EF-4299-ACFE-B1D00AABCC6A}" type="presOf" srcId="{723F2EBC-C247-4240-9C34-FA81B9FDA9AD}" destId="{C1FB8099-3521-40F6-B538-CFC280889B8B}" srcOrd="0" destOrd="0" presId="urn:microsoft.com/office/officeart/2005/8/layout/matrix1"/>
    <dgm:cxn modelId="{669B7642-A2CA-4A36-8018-090A243699C8}" type="presOf" srcId="{171B05CD-3345-46D3-AED6-D033C44BE434}" destId="{1500A0E3-DEF1-4B7D-B2DF-643999C1E4FA}" srcOrd="0" destOrd="0" presId="urn:microsoft.com/office/officeart/2005/8/layout/matrix1"/>
    <dgm:cxn modelId="{F5BF7CDA-8CA7-4226-88A9-FB3CE1A92FE7}" srcId="{723F2EBC-C247-4240-9C34-FA81B9FDA9AD}" destId="{171B05CD-3345-46D3-AED6-D033C44BE434}" srcOrd="2" destOrd="0" parTransId="{7291D7AA-7AE1-48C4-A811-107A2A0B448E}" sibTransId="{4DC5ECA6-482D-4247-AA8F-3FE9747DE543}"/>
    <dgm:cxn modelId="{48F729FD-C8C9-4A08-A696-E8CF8CB3467E}" srcId="{723F2EBC-C247-4240-9C34-FA81B9FDA9AD}" destId="{19E41257-5F51-44F2-A19C-AE0CACFA7653}" srcOrd="3" destOrd="0" parTransId="{4126CABB-0425-4EAE-919F-21684C4A9971}" sibTransId="{A4B72751-74D0-4F89-97DF-57B45CD33847}"/>
    <dgm:cxn modelId="{E12D1739-73A7-4DDA-9FEA-5C14AA4DB39B}" srcId="{C5BDE396-DA8A-4F0A-B2B4-31F46F45E975}" destId="{58925B23-A558-4CDE-B5F9-B2DE30FD3C29}" srcOrd="1" destOrd="0" parTransId="{8568EDD9-7B54-4BC7-9161-3EFD8C4504F0}" sibTransId="{2B35DAC5-0764-4506-8E24-B8089E64DC08}"/>
    <dgm:cxn modelId="{F3A4421B-D121-42F6-ABAA-2FECCEEF1522}" srcId="{58925B23-A558-4CDE-B5F9-B2DE30FD3C29}" destId="{C30712A6-240F-4FAB-87EC-C63B6AEF9BCE}" srcOrd="1" destOrd="0" parTransId="{82A840E8-1D7C-4832-A7BE-1C7AA8457BD7}" sibTransId="{BD415A2B-7379-4C4D-915D-06A2DD3BFA76}"/>
    <dgm:cxn modelId="{5441B8F8-A96D-4967-82F5-B2AD1924E200}" srcId="{723F2EBC-C247-4240-9C34-FA81B9FDA9AD}" destId="{35D7A047-29D5-4FED-A751-0B5A4CCBFDC9}" srcOrd="1" destOrd="0" parTransId="{47056861-961E-4B3C-BE28-D4A12A31FFD9}" sibTransId="{238AE0F8-700F-4B03-9214-85F1BF3E524D}"/>
    <dgm:cxn modelId="{0F2744AC-ECCD-4C2B-931C-ACAFBAFBBA91}" type="presOf" srcId="{C5BDE396-DA8A-4F0A-B2B4-31F46F45E975}" destId="{68A17701-FBA2-41AC-B0BE-7782B79C8F3E}" srcOrd="0" destOrd="0" presId="urn:microsoft.com/office/officeart/2005/8/layout/matrix1"/>
    <dgm:cxn modelId="{492C6FE7-7FD9-4250-8129-5E99B7F38211}" type="presOf" srcId="{19E41257-5F51-44F2-A19C-AE0CACFA7653}" destId="{F99D83EB-DF0D-4ADE-87ED-4423219A6E9D}" srcOrd="1" destOrd="0" presId="urn:microsoft.com/office/officeart/2005/8/layout/matrix1"/>
    <dgm:cxn modelId="{E5051EE2-DD54-49D8-8D3D-D38A2376F250}" type="presOf" srcId="{844D106B-4435-494D-BBDC-EFE16593728D}" destId="{9B876EB0-118F-4697-A480-4A84076C378E}" srcOrd="1" destOrd="0" presId="urn:microsoft.com/office/officeart/2005/8/layout/matrix1"/>
    <dgm:cxn modelId="{19E81829-32BF-4DEF-92BE-49E2581838A4}" srcId="{C5BDE396-DA8A-4F0A-B2B4-31F46F45E975}" destId="{CA3F95E1-FE2A-4F01-B423-16AEB4B4F6C0}" srcOrd="2" destOrd="0" parTransId="{A49564CA-C7F5-450E-BFA9-E003E1EF6D8F}" sibTransId="{A5C5A656-43D7-4269-8C8F-435B48FFF864}"/>
    <dgm:cxn modelId="{479CF9AE-E777-4877-9456-610DF025F8CE}" type="presOf" srcId="{844D106B-4435-494D-BBDC-EFE16593728D}" destId="{B33B0D09-C27E-424F-8D51-586ED5C95FA9}" srcOrd="0" destOrd="0" presId="urn:microsoft.com/office/officeart/2005/8/layout/matrix1"/>
    <dgm:cxn modelId="{68B962F2-13C3-4A6F-B168-DB9B12B93020}" srcId="{C5BDE396-DA8A-4F0A-B2B4-31F46F45E975}" destId="{723F2EBC-C247-4240-9C34-FA81B9FDA9AD}" srcOrd="0" destOrd="0" parTransId="{E1F35B4E-BBCF-4151-91C6-E5F7BF6F64D9}" sibTransId="{F0C70021-3C03-4251-A1FF-EC157C8A3163}"/>
    <dgm:cxn modelId="{1584627A-9530-4344-9FE2-CA512E888C65}" type="presParOf" srcId="{68A17701-FBA2-41AC-B0BE-7782B79C8F3E}" destId="{CA7A20C1-3F03-4E30-A7A3-F35E25151166}" srcOrd="0" destOrd="0" presId="urn:microsoft.com/office/officeart/2005/8/layout/matrix1"/>
    <dgm:cxn modelId="{C3FB23B2-73D8-447E-BEAF-CFB6B15BDAB3}" type="presParOf" srcId="{CA7A20C1-3F03-4E30-A7A3-F35E25151166}" destId="{B33B0D09-C27E-424F-8D51-586ED5C95FA9}" srcOrd="0" destOrd="0" presId="urn:microsoft.com/office/officeart/2005/8/layout/matrix1"/>
    <dgm:cxn modelId="{79636E45-6FE1-4819-B36C-DA0877FA43BF}" type="presParOf" srcId="{CA7A20C1-3F03-4E30-A7A3-F35E25151166}" destId="{9B876EB0-118F-4697-A480-4A84076C378E}" srcOrd="1" destOrd="0" presId="urn:microsoft.com/office/officeart/2005/8/layout/matrix1"/>
    <dgm:cxn modelId="{2BDD92C6-7ACF-4998-B23B-4C62F8F06834}" type="presParOf" srcId="{CA7A20C1-3F03-4E30-A7A3-F35E25151166}" destId="{C8059249-F71F-4C62-AA27-B197DEFFC289}" srcOrd="2" destOrd="0" presId="urn:microsoft.com/office/officeart/2005/8/layout/matrix1"/>
    <dgm:cxn modelId="{A525A6E5-7144-458C-8350-C2A4FAEC36E3}" type="presParOf" srcId="{CA7A20C1-3F03-4E30-A7A3-F35E25151166}" destId="{E50EC95E-42A6-4811-96F2-C599CF38AAE2}" srcOrd="3" destOrd="0" presId="urn:microsoft.com/office/officeart/2005/8/layout/matrix1"/>
    <dgm:cxn modelId="{23F7E583-66DC-43DC-9E6F-803DB91AC39D}" type="presParOf" srcId="{CA7A20C1-3F03-4E30-A7A3-F35E25151166}" destId="{1500A0E3-DEF1-4B7D-B2DF-643999C1E4FA}" srcOrd="4" destOrd="0" presId="urn:microsoft.com/office/officeart/2005/8/layout/matrix1"/>
    <dgm:cxn modelId="{A2C876E0-1514-4AD2-8E30-3F415907293D}" type="presParOf" srcId="{CA7A20C1-3F03-4E30-A7A3-F35E25151166}" destId="{57BAF404-ABF4-4CF9-808D-7AD33EC443EA}" srcOrd="5" destOrd="0" presId="urn:microsoft.com/office/officeart/2005/8/layout/matrix1"/>
    <dgm:cxn modelId="{35144A22-66D4-4B45-A0F9-D4D0A87533DF}" type="presParOf" srcId="{CA7A20C1-3F03-4E30-A7A3-F35E25151166}" destId="{F04C8A61-F3ED-4B14-9AB7-42472856B905}" srcOrd="6" destOrd="0" presId="urn:microsoft.com/office/officeart/2005/8/layout/matrix1"/>
    <dgm:cxn modelId="{215A2942-AB21-44BC-B5B7-6D6FC3FF2546}" type="presParOf" srcId="{CA7A20C1-3F03-4E30-A7A3-F35E25151166}" destId="{F99D83EB-DF0D-4ADE-87ED-4423219A6E9D}" srcOrd="7" destOrd="0" presId="urn:microsoft.com/office/officeart/2005/8/layout/matrix1"/>
    <dgm:cxn modelId="{5CA0D48D-3C9A-4B96-9A80-9A5005E75C3E}" type="presParOf" srcId="{68A17701-FBA2-41AC-B0BE-7782B79C8F3E}" destId="{C1FB8099-3521-40F6-B538-CFC280889B8B}" srcOrd="1" destOrd="0" presId="urn:microsoft.com/office/officeart/2005/8/layout/matrix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9A377-0B61-41DC-909E-EDB6D21D351D}">
      <dsp:nvSpPr>
        <dsp:cNvPr id="0" name=""/>
        <dsp:cNvSpPr/>
      </dsp:nvSpPr>
      <dsp:spPr>
        <a:xfrm>
          <a:off x="2889163" y="687"/>
          <a:ext cx="1784194" cy="879713"/>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latin typeface="Arial" panose="020B0604020202020204" pitchFamily="34" charset="0"/>
              <a:cs typeface="Arial" panose="020B0604020202020204" pitchFamily="34" charset="0"/>
            </a:rPr>
            <a:t>ACQUISITION</a:t>
          </a:r>
          <a:endParaRPr lang="en-US" sz="1600" b="1" kern="1200" dirty="0">
            <a:solidFill>
              <a:srgbClr val="000000"/>
            </a:solidFill>
            <a:latin typeface="Arial" panose="020B0604020202020204" pitchFamily="34" charset="0"/>
            <a:cs typeface="Arial" panose="020B0604020202020204" pitchFamily="34" charset="0"/>
          </a:endParaRPr>
        </a:p>
      </dsp:txBody>
      <dsp:txXfrm>
        <a:off x="2932107" y="43631"/>
        <a:ext cx="1698306" cy="793825"/>
      </dsp:txXfrm>
    </dsp:sp>
    <dsp:sp modelId="{454AFAB1-7122-40EC-8599-1A95ED4C23BB}">
      <dsp:nvSpPr>
        <dsp:cNvPr id="0" name=""/>
        <dsp:cNvSpPr/>
      </dsp:nvSpPr>
      <dsp:spPr>
        <a:xfrm>
          <a:off x="1623815" y="435215"/>
          <a:ext cx="4145694" cy="4145694"/>
        </a:xfrm>
        <a:custGeom>
          <a:avLst/>
          <a:gdLst/>
          <a:ahLst/>
          <a:cxnLst/>
          <a:rect l="0" t="0" r="0" b="0"/>
          <a:pathLst>
            <a:path>
              <a:moveTo>
                <a:pt x="3054858" y="247374"/>
              </a:moveTo>
              <a:arcTo wR="2072847" hR="2072847" stAng="17896679" swAng="983878"/>
            </a:path>
          </a:pathLst>
        </a:custGeom>
        <a:no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0656BAD-6E79-4C82-9071-E2D16BE38F71}">
      <dsp:nvSpPr>
        <dsp:cNvPr id="0" name=""/>
        <dsp:cNvSpPr/>
      </dsp:nvSpPr>
      <dsp:spPr>
        <a:xfrm>
          <a:off x="4821701" y="1038319"/>
          <a:ext cx="1353405" cy="879713"/>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DESIGN</a:t>
          </a:r>
          <a:endParaRPr lang="en-US" sz="1800" b="1" kern="1200" dirty="0">
            <a:solidFill>
              <a:srgbClr val="000000"/>
            </a:solidFill>
            <a:latin typeface="Arial" panose="020B0604020202020204" pitchFamily="34" charset="0"/>
            <a:cs typeface="Arial" panose="020B0604020202020204" pitchFamily="34" charset="0"/>
          </a:endParaRPr>
        </a:p>
      </dsp:txBody>
      <dsp:txXfrm>
        <a:off x="4864645" y="1081263"/>
        <a:ext cx="1267517" cy="793825"/>
      </dsp:txXfrm>
    </dsp:sp>
    <dsp:sp modelId="{7D667B32-94A9-467B-8EDA-E38FCEE95E68}">
      <dsp:nvSpPr>
        <dsp:cNvPr id="0" name=""/>
        <dsp:cNvSpPr/>
      </dsp:nvSpPr>
      <dsp:spPr>
        <a:xfrm>
          <a:off x="1553245" y="53842"/>
          <a:ext cx="4145694" cy="4145694"/>
        </a:xfrm>
        <a:custGeom>
          <a:avLst/>
          <a:gdLst/>
          <a:ahLst/>
          <a:cxnLst/>
          <a:rect l="0" t="0" r="0" b="0"/>
          <a:pathLst>
            <a:path>
              <a:moveTo>
                <a:pt x="4135984" y="1872443"/>
              </a:moveTo>
              <a:arcTo wR="2072847" hR="2072847" stAng="21267117" swAng="1357296"/>
            </a:path>
          </a:pathLst>
        </a:custGeom>
        <a:no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BC29D17-1DF1-476B-BC69-700DEE1F4C06}">
      <dsp:nvSpPr>
        <dsp:cNvPr id="0" name=""/>
        <dsp:cNvSpPr/>
      </dsp:nvSpPr>
      <dsp:spPr>
        <a:xfrm>
          <a:off x="4437817" y="2743199"/>
          <a:ext cx="2121179" cy="879713"/>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latin typeface="Arial" panose="020B0604020202020204" pitchFamily="34" charset="0"/>
              <a:cs typeface="Arial" panose="020B0604020202020204" pitchFamily="34" charset="0"/>
            </a:rPr>
            <a:t>CONSTRUCTION</a:t>
          </a:r>
          <a:endParaRPr lang="en-US" sz="1600" b="1" kern="1200" dirty="0">
            <a:solidFill>
              <a:srgbClr val="000000"/>
            </a:solidFill>
            <a:latin typeface="Arial" panose="020B0604020202020204" pitchFamily="34" charset="0"/>
            <a:cs typeface="Arial" panose="020B0604020202020204" pitchFamily="34" charset="0"/>
          </a:endParaRPr>
        </a:p>
      </dsp:txBody>
      <dsp:txXfrm>
        <a:off x="4480761" y="2786143"/>
        <a:ext cx="2035291" cy="793825"/>
      </dsp:txXfrm>
    </dsp:sp>
    <dsp:sp modelId="{846CAEAE-0409-46E3-9889-C39B75E9456F}">
      <dsp:nvSpPr>
        <dsp:cNvPr id="0" name=""/>
        <dsp:cNvSpPr/>
      </dsp:nvSpPr>
      <dsp:spPr>
        <a:xfrm>
          <a:off x="1406816" y="497930"/>
          <a:ext cx="4145694" cy="4145694"/>
        </a:xfrm>
        <a:custGeom>
          <a:avLst/>
          <a:gdLst/>
          <a:ahLst/>
          <a:cxnLst/>
          <a:rect l="0" t="0" r="0" b="0"/>
          <a:pathLst>
            <a:path>
              <a:moveTo>
                <a:pt x="3856146" y="3129511"/>
              </a:moveTo>
              <a:arcTo wR="2072847" hR="2072847" stAng="1838889" swAng="857333"/>
            </a:path>
          </a:pathLst>
        </a:custGeom>
        <a:no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09A3E13-B0D8-4CD4-A2CA-DBB71DB96C6F}">
      <dsp:nvSpPr>
        <dsp:cNvPr id="0" name=""/>
        <dsp:cNvSpPr/>
      </dsp:nvSpPr>
      <dsp:spPr>
        <a:xfrm>
          <a:off x="2571239" y="4038609"/>
          <a:ext cx="2381764" cy="879713"/>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latin typeface="Arial" panose="020B0604020202020204" pitchFamily="34" charset="0"/>
              <a:cs typeface="Arial" panose="020B0604020202020204" pitchFamily="34" charset="0"/>
            </a:rPr>
            <a:t>REHABILITATION</a:t>
          </a:r>
          <a:endParaRPr lang="en-US" sz="1600" b="1" kern="1200" dirty="0">
            <a:solidFill>
              <a:srgbClr val="000000"/>
            </a:solidFill>
            <a:latin typeface="Arial" panose="020B0604020202020204" pitchFamily="34" charset="0"/>
            <a:cs typeface="Arial" panose="020B0604020202020204" pitchFamily="34" charset="0"/>
          </a:endParaRPr>
        </a:p>
      </dsp:txBody>
      <dsp:txXfrm>
        <a:off x="2614183" y="4081553"/>
        <a:ext cx="2295876" cy="793825"/>
      </dsp:txXfrm>
    </dsp:sp>
    <dsp:sp modelId="{57369E79-52DD-4413-9E90-C4DCC3BA39E3}">
      <dsp:nvSpPr>
        <dsp:cNvPr id="0" name=""/>
        <dsp:cNvSpPr/>
      </dsp:nvSpPr>
      <dsp:spPr>
        <a:xfrm>
          <a:off x="1564098" y="269691"/>
          <a:ext cx="4145694" cy="4145694"/>
        </a:xfrm>
        <a:custGeom>
          <a:avLst/>
          <a:gdLst/>
          <a:ahLst/>
          <a:cxnLst/>
          <a:rect l="0" t="0" r="0" b="0"/>
          <a:pathLst>
            <a:path>
              <a:moveTo>
                <a:pt x="1001426" y="3847319"/>
              </a:moveTo>
              <a:arcTo wR="2072847" hR="2072847" stAng="7267407" swAng="1088737"/>
            </a:path>
          </a:pathLst>
        </a:custGeom>
        <a:no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5F169FC-832B-490F-8C0A-67BB8892FA60}">
      <dsp:nvSpPr>
        <dsp:cNvPr id="0" name=""/>
        <dsp:cNvSpPr/>
      </dsp:nvSpPr>
      <dsp:spPr>
        <a:xfrm>
          <a:off x="747423" y="2810313"/>
          <a:ext cx="2151441" cy="879713"/>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latin typeface="Arial" panose="020B0604020202020204" pitchFamily="34" charset="0"/>
              <a:cs typeface="Arial" panose="020B0604020202020204" pitchFamily="34" charset="0"/>
            </a:rPr>
            <a:t>PRESERVATION COSTS</a:t>
          </a:r>
        </a:p>
      </dsp:txBody>
      <dsp:txXfrm>
        <a:off x="790367" y="2853257"/>
        <a:ext cx="2065553" cy="793825"/>
      </dsp:txXfrm>
    </dsp:sp>
    <dsp:sp modelId="{63C9358F-A900-4906-96FD-FF36C276A1C8}">
      <dsp:nvSpPr>
        <dsp:cNvPr id="0" name=""/>
        <dsp:cNvSpPr/>
      </dsp:nvSpPr>
      <dsp:spPr>
        <a:xfrm>
          <a:off x="1663362" y="318480"/>
          <a:ext cx="4145694" cy="4145694"/>
        </a:xfrm>
        <a:custGeom>
          <a:avLst/>
          <a:gdLst/>
          <a:ahLst/>
          <a:cxnLst/>
          <a:rect l="0" t="0" r="0" b="0"/>
          <a:pathLst>
            <a:path>
              <a:moveTo>
                <a:pt x="41001" y="2483089"/>
              </a:moveTo>
              <a:arcTo wR="2072847" hR="2072847" stAng="10115106" swAng="1462024"/>
            </a:path>
          </a:pathLst>
        </a:custGeom>
        <a:no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82D4480-0F44-4411-A5CB-55D2D58ECD66}">
      <dsp:nvSpPr>
        <dsp:cNvPr id="0" name=""/>
        <dsp:cNvSpPr/>
      </dsp:nvSpPr>
      <dsp:spPr>
        <a:xfrm>
          <a:off x="1065280" y="1038319"/>
          <a:ext cx="1685693" cy="879713"/>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latin typeface="Arial" panose="020B0604020202020204" pitchFamily="34" charset="0"/>
              <a:cs typeface="Arial" panose="020B0604020202020204" pitchFamily="34" charset="0"/>
            </a:rPr>
            <a:t>CAPITALIZED</a:t>
          </a:r>
          <a:r>
            <a:rPr lang="en-US" sz="1800" b="1" kern="1200" dirty="0" smtClean="0">
              <a:solidFill>
                <a:srgbClr val="000000"/>
              </a:solidFill>
            </a:rPr>
            <a:t> OPERATING RESERVE</a:t>
          </a:r>
        </a:p>
      </dsp:txBody>
      <dsp:txXfrm>
        <a:off x="1108224" y="1081263"/>
        <a:ext cx="1599805" cy="793825"/>
      </dsp:txXfrm>
    </dsp:sp>
    <dsp:sp modelId="{7E1CF1CC-980D-4B4D-984F-47F24F698B75}">
      <dsp:nvSpPr>
        <dsp:cNvPr id="0" name=""/>
        <dsp:cNvSpPr/>
      </dsp:nvSpPr>
      <dsp:spPr>
        <a:xfrm>
          <a:off x="1635605" y="436621"/>
          <a:ext cx="4145694" cy="4145694"/>
        </a:xfrm>
        <a:custGeom>
          <a:avLst/>
          <a:gdLst/>
          <a:ahLst/>
          <a:cxnLst/>
          <a:rect l="0" t="0" r="0" b="0"/>
          <a:pathLst>
            <a:path>
              <a:moveTo>
                <a:pt x="618068" y="596258"/>
              </a:moveTo>
              <a:arcTo wR="2072847" hR="2072847" stAng="13525576" swAng="1264708"/>
            </a:path>
          </a:pathLst>
        </a:custGeom>
        <a:no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B0D09-C27E-424F-8D51-586ED5C95FA9}">
      <dsp:nvSpPr>
        <dsp:cNvPr id="0" name=""/>
        <dsp:cNvSpPr/>
      </dsp:nvSpPr>
      <dsp:spPr>
        <a:xfrm rot="16200000">
          <a:off x="1390649" y="-1390649"/>
          <a:ext cx="1371600" cy="4152900"/>
        </a:xfrm>
        <a:prstGeom prst="round1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Arial" panose="020B0604020202020204" pitchFamily="34" charset="0"/>
              <a:cs typeface="Arial" panose="020B0604020202020204" pitchFamily="34" charset="0"/>
            </a:rPr>
            <a:t>Los Angeles County</a:t>
          </a:r>
          <a:endParaRPr lang="en-US" sz="1400" b="1" kern="1200" dirty="0">
            <a:solidFill>
              <a:srgbClr val="000000"/>
            </a:solidFill>
            <a:latin typeface="Arial" panose="020B0604020202020204" pitchFamily="34" charset="0"/>
            <a:cs typeface="Arial" panose="020B0604020202020204" pitchFamily="34" charset="0"/>
          </a:endParaRPr>
        </a:p>
      </dsp:txBody>
      <dsp:txXfrm rot="5400000">
        <a:off x="0" y="0"/>
        <a:ext cx="4152900" cy="1028700"/>
      </dsp:txXfrm>
    </dsp:sp>
    <dsp:sp modelId="{C8059249-F71F-4C62-AA27-B197DEFFC289}">
      <dsp:nvSpPr>
        <dsp:cNvPr id="0" name=""/>
        <dsp:cNvSpPr/>
      </dsp:nvSpPr>
      <dsp:spPr>
        <a:xfrm>
          <a:off x="4152900" y="7749"/>
          <a:ext cx="4152900" cy="1371600"/>
        </a:xfrm>
        <a:prstGeom prst="round1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cap="none" spc="0" dirty="0" smtClean="0">
              <a:ln w="952"/>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Large Counties</a:t>
          </a:r>
        </a:p>
        <a:p>
          <a:pPr lvl="0" algn="ctr" defTabSz="622300">
            <a:lnSpc>
              <a:spcPct val="90000"/>
            </a:lnSpc>
            <a:spcBef>
              <a:spcPct val="0"/>
            </a:spcBef>
            <a:spcAft>
              <a:spcPct val="35000"/>
            </a:spcAft>
          </a:pPr>
          <a:r>
            <a:rPr lang="en-US" sz="1400" kern="1200" dirty="0" smtClean="0">
              <a:solidFill>
                <a:srgbClr val="000000"/>
              </a:solidFill>
              <a:latin typeface="Arial" panose="020B0604020202020204" pitchFamily="34" charset="0"/>
              <a:cs typeface="Arial" panose="020B0604020202020204" pitchFamily="34" charset="0"/>
            </a:rPr>
            <a:t>- Population Size &gt;750,000</a:t>
          </a:r>
          <a:endParaRPr lang="en-US" sz="1400" kern="1200" dirty="0">
            <a:solidFill>
              <a:srgbClr val="000000"/>
            </a:solidFill>
            <a:latin typeface="Arial" panose="020B0604020202020204" pitchFamily="34" charset="0"/>
            <a:cs typeface="Arial" panose="020B0604020202020204" pitchFamily="34" charset="0"/>
          </a:endParaRPr>
        </a:p>
      </dsp:txBody>
      <dsp:txXfrm>
        <a:off x="4152900" y="7749"/>
        <a:ext cx="4152900" cy="1028700"/>
      </dsp:txXfrm>
    </dsp:sp>
    <dsp:sp modelId="{1500A0E3-DEF1-4B7D-B2DF-643999C1E4FA}">
      <dsp:nvSpPr>
        <dsp:cNvPr id="0" name=""/>
        <dsp:cNvSpPr/>
      </dsp:nvSpPr>
      <dsp:spPr>
        <a:xfrm rot="10800000">
          <a:off x="0" y="1371600"/>
          <a:ext cx="4152900" cy="1371600"/>
        </a:xfrm>
        <a:prstGeom prst="round1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ct val="35000"/>
            </a:spcAft>
          </a:pPr>
          <a:r>
            <a:rPr lang="en-US" sz="1400" b="1" kern="1200" cap="none" spc="0" dirty="0" smtClean="0">
              <a:ln w="952"/>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Medium Counties</a:t>
          </a:r>
        </a:p>
        <a:p>
          <a:pPr lvl="0" algn="ctr" defTabSz="622300">
            <a:lnSpc>
              <a:spcPct val="90000"/>
            </a:lnSpc>
            <a:spcBef>
              <a:spcPct val="0"/>
            </a:spcBef>
            <a:spcAft>
              <a:spcPct val="35000"/>
            </a:spcAft>
          </a:pPr>
          <a:r>
            <a:rPr lang="en-US" sz="1400" kern="1200" dirty="0" smtClean="0">
              <a:solidFill>
                <a:srgbClr val="000000"/>
              </a:solidFill>
              <a:latin typeface="Arial" panose="020B0604020202020204" pitchFamily="34" charset="0"/>
              <a:cs typeface="Arial" panose="020B0604020202020204" pitchFamily="34" charset="0"/>
            </a:rPr>
            <a:t>-Population Size 200,000-750,000 </a:t>
          </a:r>
          <a:endParaRPr lang="en-US" sz="1400" kern="1200" dirty="0">
            <a:solidFill>
              <a:srgbClr val="000000"/>
            </a:solidFill>
            <a:latin typeface="Arial" panose="020B0604020202020204" pitchFamily="34" charset="0"/>
            <a:cs typeface="Arial" panose="020B0604020202020204" pitchFamily="34" charset="0"/>
          </a:endParaRPr>
        </a:p>
      </dsp:txBody>
      <dsp:txXfrm rot="10800000">
        <a:off x="0" y="1714500"/>
        <a:ext cx="4152900" cy="1028700"/>
      </dsp:txXfrm>
    </dsp:sp>
    <dsp:sp modelId="{F04C8A61-F3ED-4B14-9AB7-42472856B905}">
      <dsp:nvSpPr>
        <dsp:cNvPr id="0" name=""/>
        <dsp:cNvSpPr/>
      </dsp:nvSpPr>
      <dsp:spPr>
        <a:xfrm rot="5400000">
          <a:off x="5543550" y="-19049"/>
          <a:ext cx="1371600" cy="4152900"/>
        </a:xfrm>
        <a:prstGeom prst="round1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cap="none" spc="0" dirty="0" smtClean="0">
              <a:ln w="952"/>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Small Counties</a:t>
          </a:r>
        </a:p>
        <a:p>
          <a:pPr lvl="0" algn="ctr" defTabSz="622300">
            <a:lnSpc>
              <a:spcPct val="90000"/>
            </a:lnSpc>
            <a:spcBef>
              <a:spcPct val="0"/>
            </a:spcBef>
            <a:spcAft>
              <a:spcPct val="35000"/>
            </a:spcAft>
          </a:pPr>
          <a:r>
            <a:rPr lang="en-US" sz="1400" kern="1200" dirty="0" smtClean="0">
              <a:solidFill>
                <a:srgbClr val="000000"/>
              </a:solidFill>
              <a:latin typeface="Arial" panose="020B0604020202020204" pitchFamily="34" charset="0"/>
              <a:cs typeface="Arial" panose="020B0604020202020204" pitchFamily="34" charset="0"/>
            </a:rPr>
            <a:t>- Population Size &lt;200,000</a:t>
          </a:r>
        </a:p>
        <a:p>
          <a:pPr lvl="0" algn="ctr" defTabSz="622300">
            <a:lnSpc>
              <a:spcPct val="90000"/>
            </a:lnSpc>
            <a:spcBef>
              <a:spcPct val="0"/>
            </a:spcBef>
            <a:spcAft>
              <a:spcPct val="35000"/>
            </a:spcAft>
          </a:pPr>
          <a:r>
            <a:rPr lang="en-US" sz="1400" kern="1200" dirty="0" smtClean="0">
              <a:solidFill>
                <a:srgbClr val="000000"/>
              </a:solidFill>
              <a:latin typeface="Arial" panose="020B0604020202020204" pitchFamily="34" charset="0"/>
              <a:cs typeface="Arial" panose="020B0604020202020204" pitchFamily="34" charset="0"/>
            </a:rPr>
            <a:t>- 8% is set aside within the competitive program</a:t>
          </a:r>
          <a:endParaRPr lang="en-US" sz="1400" kern="1200" dirty="0">
            <a:solidFill>
              <a:srgbClr val="000000"/>
            </a:solidFill>
            <a:latin typeface="Arial" panose="020B0604020202020204" pitchFamily="34" charset="0"/>
            <a:cs typeface="Arial" panose="020B0604020202020204" pitchFamily="34" charset="0"/>
          </a:endParaRPr>
        </a:p>
      </dsp:txBody>
      <dsp:txXfrm rot="-5400000">
        <a:off x="4152900" y="1714500"/>
        <a:ext cx="4152900" cy="1028700"/>
      </dsp:txXfrm>
    </dsp:sp>
    <dsp:sp modelId="{C1FB8099-3521-40F6-B538-CFC280889B8B}">
      <dsp:nvSpPr>
        <dsp:cNvPr id="0" name=""/>
        <dsp:cNvSpPr/>
      </dsp:nvSpPr>
      <dsp:spPr>
        <a:xfrm>
          <a:off x="2971790" y="1066799"/>
          <a:ext cx="2537488" cy="685793"/>
        </a:xfrm>
        <a:prstGeom prst="roundRect">
          <a:avLst/>
        </a:prstGeom>
        <a:solidFill>
          <a:schemeClr val="accent6">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Arial" panose="020B0604020202020204" pitchFamily="34" charset="0"/>
              <a:cs typeface="Arial" panose="020B0604020202020204" pitchFamily="34" charset="0"/>
            </a:rPr>
            <a:t>NPLH County Groupings</a:t>
          </a:r>
          <a:endParaRPr lang="en-US" sz="1400" b="1" kern="1200" dirty="0">
            <a:solidFill>
              <a:srgbClr val="000000"/>
            </a:solidFill>
            <a:latin typeface="Arial" panose="020B0604020202020204" pitchFamily="34" charset="0"/>
            <a:cs typeface="Arial" panose="020B0604020202020204" pitchFamily="34" charset="0"/>
          </a:endParaRPr>
        </a:p>
      </dsp:txBody>
      <dsp:txXfrm>
        <a:off x="3005268" y="1100277"/>
        <a:ext cx="2470532" cy="61883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876" cy="464818"/>
          </a:xfrm>
          <a:prstGeom prst="rect">
            <a:avLst/>
          </a:prstGeom>
        </p:spPr>
        <p:txBody>
          <a:bodyPr vert="horz" lIns="91765" tIns="45883" rIns="91765" bIns="45883" rtlCol="0"/>
          <a:lstStyle>
            <a:lvl1pPr algn="l">
              <a:defRPr sz="1200"/>
            </a:lvl1pPr>
          </a:lstStyle>
          <a:p>
            <a:endParaRPr lang="en-US" dirty="0"/>
          </a:p>
        </p:txBody>
      </p:sp>
      <p:sp>
        <p:nvSpPr>
          <p:cNvPr id="3" name="Date Placeholder 2"/>
          <p:cNvSpPr>
            <a:spLocks noGrp="1"/>
          </p:cNvSpPr>
          <p:nvPr>
            <p:ph type="dt" sz="quarter" idx="1"/>
          </p:nvPr>
        </p:nvSpPr>
        <p:spPr>
          <a:xfrm>
            <a:off x="3977630" y="0"/>
            <a:ext cx="3043876" cy="464818"/>
          </a:xfrm>
          <a:prstGeom prst="rect">
            <a:avLst/>
          </a:prstGeom>
        </p:spPr>
        <p:txBody>
          <a:bodyPr vert="horz" lIns="91765" tIns="45883" rIns="91765" bIns="45883" rtlCol="0"/>
          <a:lstStyle>
            <a:lvl1pPr algn="r">
              <a:defRPr sz="1200"/>
            </a:lvl1pPr>
          </a:lstStyle>
          <a:p>
            <a:fld id="{2E92BB8B-86D8-47F9-B59C-C897A2E7237D}" type="datetimeFigureOut">
              <a:rPr lang="en-US" smtClean="0"/>
              <a:t>3/13/2017</a:t>
            </a:fld>
            <a:endParaRPr lang="en-US" dirty="0"/>
          </a:p>
        </p:txBody>
      </p:sp>
      <p:sp>
        <p:nvSpPr>
          <p:cNvPr id="4" name="Footer Placeholder 3"/>
          <p:cNvSpPr>
            <a:spLocks noGrp="1"/>
          </p:cNvSpPr>
          <p:nvPr>
            <p:ph type="ftr" sz="quarter" idx="2"/>
          </p:nvPr>
        </p:nvSpPr>
        <p:spPr>
          <a:xfrm>
            <a:off x="1" y="8842691"/>
            <a:ext cx="3043876" cy="464818"/>
          </a:xfrm>
          <a:prstGeom prst="rect">
            <a:avLst/>
          </a:prstGeom>
        </p:spPr>
        <p:txBody>
          <a:bodyPr vert="horz" lIns="91765" tIns="45883" rIns="91765" bIns="458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630" y="8842691"/>
            <a:ext cx="3043876" cy="464818"/>
          </a:xfrm>
          <a:prstGeom prst="rect">
            <a:avLst/>
          </a:prstGeom>
        </p:spPr>
        <p:txBody>
          <a:bodyPr vert="horz" lIns="91765" tIns="45883" rIns="91765" bIns="45883" rtlCol="0" anchor="b"/>
          <a:lstStyle>
            <a:lvl1pPr algn="r">
              <a:defRPr sz="1200"/>
            </a:lvl1pPr>
          </a:lstStyle>
          <a:p>
            <a:fld id="{8CB57E02-DB15-476A-9BF7-E8B96E192EFA}" type="slidenum">
              <a:rPr lang="en-US" smtClean="0"/>
              <a:t>‹#›</a:t>
            </a:fld>
            <a:endParaRPr lang="en-US" dirty="0"/>
          </a:p>
        </p:txBody>
      </p:sp>
    </p:spTree>
    <p:extLst>
      <p:ext uri="{BB962C8B-B14F-4D97-AF65-F5344CB8AC3E}">
        <p14:creationId xmlns:p14="http://schemas.microsoft.com/office/powerpoint/2010/main" val="230054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92" tIns="46646" rIns="93292" bIns="46646" rtlCol="0"/>
          <a:lstStyle>
            <a:lvl1pPr algn="l">
              <a:defRPr sz="1200"/>
            </a:lvl1pPr>
          </a:lstStyle>
          <a:p>
            <a:endParaRPr lang="en-US" dirty="0"/>
          </a:p>
        </p:txBody>
      </p:sp>
      <p:sp>
        <p:nvSpPr>
          <p:cNvPr id="3" name="Date Placeholder 2"/>
          <p:cNvSpPr>
            <a:spLocks noGrp="1"/>
          </p:cNvSpPr>
          <p:nvPr>
            <p:ph type="dt" idx="1"/>
          </p:nvPr>
        </p:nvSpPr>
        <p:spPr>
          <a:xfrm>
            <a:off x="3978134" y="2"/>
            <a:ext cx="3043343" cy="465455"/>
          </a:xfrm>
          <a:prstGeom prst="rect">
            <a:avLst/>
          </a:prstGeom>
        </p:spPr>
        <p:txBody>
          <a:bodyPr vert="horz" lIns="93292" tIns="46646" rIns="93292" bIns="46646" rtlCol="0"/>
          <a:lstStyle>
            <a:lvl1pPr algn="r">
              <a:defRPr sz="1200"/>
            </a:lvl1pPr>
          </a:lstStyle>
          <a:p>
            <a:fld id="{37D38290-CFED-46D8-8DE9-26DC4EE46438}" type="datetimeFigureOut">
              <a:rPr lang="en-US" smtClean="0"/>
              <a:t>3/13/2017</a:t>
            </a:fld>
            <a:endParaRPr lang="en-US" dirty="0"/>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3292" tIns="46646" rIns="93292" bIns="46646"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92" tIns="46646" rIns="93292" bIns="466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2"/>
            <a:ext cx="3043343" cy="465455"/>
          </a:xfrm>
          <a:prstGeom prst="rect">
            <a:avLst/>
          </a:prstGeom>
        </p:spPr>
        <p:txBody>
          <a:bodyPr vert="horz" lIns="93292" tIns="46646" rIns="93292" bIns="466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2"/>
            <a:ext cx="3043343" cy="465455"/>
          </a:xfrm>
          <a:prstGeom prst="rect">
            <a:avLst/>
          </a:prstGeom>
        </p:spPr>
        <p:txBody>
          <a:bodyPr vert="horz" lIns="93292" tIns="46646" rIns="93292" bIns="46646" rtlCol="0" anchor="b"/>
          <a:lstStyle>
            <a:lvl1pPr algn="r">
              <a:defRPr sz="1200"/>
            </a:lvl1pPr>
          </a:lstStyle>
          <a:p>
            <a:fld id="{24C19689-DF5A-4410-8CD4-20E2751F3A91}" type="slidenum">
              <a:rPr lang="en-US" smtClean="0"/>
              <a:t>‹#›</a:t>
            </a:fld>
            <a:endParaRPr lang="en-US" dirty="0"/>
          </a:p>
        </p:txBody>
      </p:sp>
    </p:spTree>
    <p:extLst>
      <p:ext uri="{BB962C8B-B14F-4D97-AF65-F5344CB8AC3E}">
        <p14:creationId xmlns:p14="http://schemas.microsoft.com/office/powerpoint/2010/main" val="23224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1</a:t>
            </a:fld>
            <a:endParaRPr lang="en-US" dirty="0"/>
          </a:p>
        </p:txBody>
      </p:sp>
    </p:spTree>
    <p:extLst>
      <p:ext uri="{BB962C8B-B14F-4D97-AF65-F5344CB8AC3E}">
        <p14:creationId xmlns:p14="http://schemas.microsoft.com/office/powerpoint/2010/main" val="70777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12</a:t>
            </a:fld>
            <a:endParaRPr lang="en-US" dirty="0"/>
          </a:p>
        </p:txBody>
      </p:sp>
    </p:spTree>
    <p:extLst>
      <p:ext uri="{BB962C8B-B14F-4D97-AF65-F5344CB8AC3E}">
        <p14:creationId xmlns:p14="http://schemas.microsoft.com/office/powerpoint/2010/main" val="356935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66" indent="-171666">
              <a:buFont typeface="Arial" panose="020B0604020202020204" pitchFamily="34" charset="0"/>
              <a:buChar char="•"/>
            </a:pPr>
            <a:r>
              <a:rPr lang="en-US" sz="1400" u="sng" dirty="0"/>
              <a:t>Competitive</a:t>
            </a:r>
            <a:r>
              <a:rPr lang="en-US" sz="1400" dirty="0"/>
              <a:t>: $1.8 billion organized into 3-4 competitive groups based on </a:t>
            </a:r>
            <a:r>
              <a:rPr lang="en-US" sz="1400" b="1" u="sng" dirty="0"/>
              <a:t>population</a:t>
            </a:r>
            <a:r>
              <a:rPr lang="en-US" sz="1400" dirty="0"/>
              <a:t> (LA is a 4</a:t>
            </a:r>
            <a:r>
              <a:rPr lang="en-US" sz="1400" baseline="30000" dirty="0"/>
              <a:t>th</a:t>
            </a:r>
            <a:r>
              <a:rPr lang="en-US" sz="1400" dirty="0"/>
              <a:t> allocation if they do not participate in the Alternate Process)</a:t>
            </a:r>
          </a:p>
          <a:p>
            <a:pPr marL="629443" lvl="1" indent="-171666">
              <a:buFont typeface="Arial" panose="020B0604020202020204" pitchFamily="34" charset="0"/>
              <a:buChar char="•"/>
            </a:pPr>
            <a:r>
              <a:rPr lang="en-US" sz="1400" dirty="0"/>
              <a:t>750,000 for LA County &amp; Large Counties</a:t>
            </a:r>
          </a:p>
          <a:p>
            <a:pPr marL="629443" lvl="1" indent="-171666">
              <a:buFont typeface="Arial" panose="020B0604020202020204" pitchFamily="34" charset="0"/>
              <a:buChar char="•"/>
            </a:pPr>
            <a:r>
              <a:rPr lang="en-US" sz="1400" dirty="0"/>
              <a:t>200,000 – 750,000 for Medium Counties</a:t>
            </a:r>
          </a:p>
          <a:p>
            <a:pPr marL="629443" lvl="1" indent="-171666">
              <a:buFont typeface="Arial" panose="020B0604020202020204" pitchFamily="34" charset="0"/>
              <a:buChar char="•"/>
            </a:pPr>
            <a:r>
              <a:rPr lang="en-US" sz="1400" dirty="0"/>
              <a:t>Less than 200,000 for Small Counties</a:t>
            </a:r>
          </a:p>
          <a:p>
            <a:pPr marL="629443" lvl="1" indent="-171666">
              <a:buFont typeface="Arial" panose="020B0604020202020204" pitchFamily="34" charset="0"/>
              <a:buChar char="•"/>
            </a:pPr>
            <a:endParaRPr lang="en-US" sz="1400" dirty="0"/>
          </a:p>
          <a:p>
            <a:pPr marL="171666" indent="-171666">
              <a:buFont typeface="Arial" panose="020B0604020202020204" pitchFamily="34" charset="0"/>
              <a:buChar char="•"/>
            </a:pPr>
            <a:r>
              <a:rPr lang="en-US" sz="1400" dirty="0"/>
              <a:t>8% of each round is set aside for small counties within the competitive program</a:t>
            </a:r>
          </a:p>
          <a:p>
            <a:pPr marL="171666" indent="-171666">
              <a:buFont typeface="Arial" panose="020B0604020202020204" pitchFamily="34" charset="0"/>
              <a:buChar char="•"/>
            </a:pPr>
            <a:r>
              <a:rPr lang="en-US" sz="1400" dirty="0"/>
              <a:t>Counties apply for funds; HCD selects projects through a competition; HCD responsible for underwriting and long-term monitoring</a:t>
            </a:r>
          </a:p>
          <a:p>
            <a:pPr marL="171666" indent="-171666">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24C19689-DF5A-4410-8CD4-20E2751F3A91}" type="slidenum">
              <a:rPr lang="en-US" smtClean="0"/>
              <a:t>13</a:t>
            </a:fld>
            <a:endParaRPr lang="en-US" dirty="0"/>
          </a:p>
        </p:txBody>
      </p:sp>
    </p:spTree>
    <p:extLst>
      <p:ext uri="{BB962C8B-B14F-4D97-AF65-F5344CB8AC3E}">
        <p14:creationId xmlns:p14="http://schemas.microsoft.com/office/powerpoint/2010/main" val="116427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Non-Competitive / Over-the-Counter</a:t>
            </a:r>
          </a:p>
          <a:p>
            <a:pPr marL="917144" indent="-343333">
              <a:spcBef>
                <a:spcPts val="439"/>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Up to $200 million available to all counties</a:t>
            </a:r>
          </a:p>
          <a:p>
            <a:pPr marL="917144" indent="-343333">
              <a:spcBef>
                <a:spcPts val="439"/>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Allocation formula is based on HUD Point in Time Count Data</a:t>
            </a:r>
          </a:p>
          <a:p>
            <a:pPr marL="917144" indent="-343333">
              <a:spcBef>
                <a:spcPts val="439"/>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Minimum allocation of $500,000</a:t>
            </a:r>
          </a:p>
          <a:p>
            <a:pPr marL="917144" indent="-343333">
              <a:spcBef>
                <a:spcPts val="439"/>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Funds available continuously for first 18 months</a:t>
            </a:r>
          </a:p>
          <a:p>
            <a:pPr marL="917144" indent="-343333">
              <a:spcBef>
                <a:spcPts val="439"/>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Funds not awarded within 18 months will be redirected to the competitive pool</a:t>
            </a:r>
          </a:p>
          <a:p>
            <a:pPr marL="917144" indent="-343333">
              <a:spcBef>
                <a:spcPts val="439"/>
              </a:spcBef>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Non-Competitive and Competitive NOFAs will be issued concurrently</a:t>
            </a:r>
            <a:endParaRPr lang="en-US" sz="1400" dirty="0"/>
          </a:p>
        </p:txBody>
      </p:sp>
      <p:sp>
        <p:nvSpPr>
          <p:cNvPr id="4" name="Slide Number Placeholder 3"/>
          <p:cNvSpPr>
            <a:spLocks noGrp="1"/>
          </p:cNvSpPr>
          <p:nvPr>
            <p:ph type="sldNum" sz="quarter" idx="10"/>
          </p:nvPr>
        </p:nvSpPr>
        <p:spPr/>
        <p:txBody>
          <a:bodyPr/>
          <a:lstStyle/>
          <a:p>
            <a:fld id="{24C19689-DF5A-4410-8CD4-20E2751F3A91}" type="slidenum">
              <a:rPr lang="en-US" smtClean="0"/>
              <a:t>14</a:t>
            </a:fld>
            <a:endParaRPr lang="en-US" dirty="0"/>
          </a:p>
        </p:txBody>
      </p:sp>
    </p:spTree>
    <p:extLst>
      <p:ext uri="{BB962C8B-B14F-4D97-AF65-F5344CB8AC3E}">
        <p14:creationId xmlns:p14="http://schemas.microsoft.com/office/powerpoint/2010/main" val="116427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NPLH projects may serve any of the following  three target populations:  chronic homeless  and homeless. Both these terms are defined under the HUD definition at 24 CFR 578.3.  Finally, a new term that exists only in the NPLH program, At-risk of chronic homelessness.</a:t>
            </a:r>
          </a:p>
          <a:p>
            <a:endParaRPr lang="en-US" dirty="0"/>
          </a:p>
          <a:p>
            <a:r>
              <a:rPr lang="en-US" dirty="0"/>
              <a:t>All the target populations must be adults living with a diagnosed serious mental disorder or children or adolescents with a  serious emotional disturbance.</a:t>
            </a:r>
          </a:p>
          <a:p>
            <a:endParaRPr lang="en-US" dirty="0"/>
          </a:p>
          <a:p>
            <a:endParaRPr lang="en-US" dirty="0"/>
          </a:p>
          <a:p>
            <a:r>
              <a:rPr lang="en-US" dirty="0"/>
              <a:t>(Welfare and Institution Code)</a:t>
            </a:r>
          </a:p>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8386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Sponsor – legal entity with continuing control of the project for the period of affordability</a:t>
            </a:r>
          </a:p>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7507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article</a:t>
            </a:r>
            <a:r>
              <a:rPr lang="en-US" baseline="0" dirty="0" smtClean="0"/>
              <a:t> 34</a:t>
            </a:r>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0213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8993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7564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1095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3641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91000" cy="3143250"/>
          </a:xfrm>
        </p:spPr>
      </p:sp>
      <p:sp>
        <p:nvSpPr>
          <p:cNvPr id="3" name="Notes Placeholder 2"/>
          <p:cNvSpPr>
            <a:spLocks noGrp="1"/>
          </p:cNvSpPr>
          <p:nvPr>
            <p:ph type="body" idx="1"/>
          </p:nvPr>
        </p:nvSpPr>
        <p:spPr/>
        <p:txBody>
          <a:bodyPr/>
          <a:lstStyle/>
          <a:p>
            <a:pPr lvl="0"/>
            <a:r>
              <a:rPr lang="en-US" dirty="0" smtClean="0"/>
              <a:t>California is first in the nation in number of persons experiencing homelessness.  Currently </a:t>
            </a:r>
            <a:r>
              <a:rPr lang="en-US" dirty="0"/>
              <a:t>there are more than 115,000 people experiencing homelessness in California. That’s 21 percent of the nation’s homeless population. </a:t>
            </a:r>
            <a:r>
              <a:rPr lang="en-US" dirty="0" smtClean="0"/>
              <a:t>In comparison California has only 12% of the Nation’s population. </a:t>
            </a:r>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2</a:t>
            </a:fld>
            <a:endParaRPr lang="en-US" dirty="0"/>
          </a:p>
        </p:txBody>
      </p:sp>
    </p:spTree>
    <p:extLst>
      <p:ext uri="{BB962C8B-B14F-4D97-AF65-F5344CB8AC3E}">
        <p14:creationId xmlns:p14="http://schemas.microsoft.com/office/powerpoint/2010/main" val="167429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2833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7338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Examples</a:t>
            </a:r>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24</a:t>
            </a:fld>
            <a:endParaRPr lang="en-US" dirty="0"/>
          </a:p>
        </p:txBody>
      </p:sp>
    </p:spTree>
    <p:extLst>
      <p:ext uri="{BB962C8B-B14F-4D97-AF65-F5344CB8AC3E}">
        <p14:creationId xmlns:p14="http://schemas.microsoft.com/office/powerpoint/2010/main" val="378012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to the validation process, the Department</a:t>
            </a:r>
            <a:r>
              <a:rPr lang="en-US" baseline="0" dirty="0" smtClean="0"/>
              <a:t> is anticipating in releasing b</a:t>
            </a:r>
            <a:r>
              <a:rPr lang="en-US" dirty="0" smtClean="0"/>
              <a:t>oth the Competitive and Non-Competitive NOFAs in the Winter of 2018.</a:t>
            </a:r>
          </a:p>
          <a:p>
            <a:endParaRPr lang="en-US" dirty="0" smtClean="0"/>
          </a:p>
          <a:p>
            <a:r>
              <a:rPr lang="en-US" b="1" dirty="0" smtClean="0"/>
              <a:t>* * OPEN FOR QUESTIONS * * </a:t>
            </a:r>
            <a:endParaRPr lang="en-US" b="1" dirty="0"/>
          </a:p>
        </p:txBody>
      </p:sp>
      <p:sp>
        <p:nvSpPr>
          <p:cNvPr id="4" name="Slide Number Placeholder 3"/>
          <p:cNvSpPr>
            <a:spLocks noGrp="1"/>
          </p:cNvSpPr>
          <p:nvPr>
            <p:ph type="sldNum" sz="quarter" idx="10"/>
          </p:nvPr>
        </p:nvSpPr>
        <p:spPr/>
        <p:txBody>
          <a:bodyPr/>
          <a:lstStyle/>
          <a:p>
            <a:fld id="{24C19689-DF5A-4410-8CD4-20E2751F3A9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59308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19689-DF5A-4410-8CD4-20E2751F3A91}" type="slidenum">
              <a:rPr lang="en-US" smtClean="0"/>
              <a:t>26</a:t>
            </a:fld>
            <a:endParaRPr lang="en-US" dirty="0"/>
          </a:p>
        </p:txBody>
      </p:sp>
    </p:spTree>
    <p:extLst>
      <p:ext uri="{BB962C8B-B14F-4D97-AF65-F5344CB8AC3E}">
        <p14:creationId xmlns:p14="http://schemas.microsoft.com/office/powerpoint/2010/main" val="59188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1182688"/>
            <a:ext cx="4259263" cy="3194050"/>
          </a:xfrm>
        </p:spPr>
      </p:sp>
      <p:sp>
        <p:nvSpPr>
          <p:cNvPr id="3" name="Notes Placeholder 2"/>
          <p:cNvSpPr>
            <a:spLocks noGrp="1"/>
          </p:cNvSpPr>
          <p:nvPr>
            <p:ph type="body" idx="1"/>
          </p:nvPr>
        </p:nvSpPr>
        <p:spPr/>
        <p:txBody>
          <a:bodyPr/>
          <a:lstStyle/>
          <a:p>
            <a:r>
              <a:rPr lang="en-US" dirty="0" smtClean="0"/>
              <a:t>While homelessness and</a:t>
            </a:r>
            <a:r>
              <a:rPr lang="en-US" baseline="0" dirty="0" smtClean="0"/>
              <a:t> chronic homelessness has decreased dramatically in other states and the nation as a whole, chronic homelessness continues to increase in California. </a:t>
            </a:r>
            <a:endParaRPr lang="en-US" dirty="0"/>
          </a:p>
        </p:txBody>
      </p:sp>
      <p:sp>
        <p:nvSpPr>
          <p:cNvPr id="4" name="Slide Number Placeholder 3"/>
          <p:cNvSpPr>
            <a:spLocks noGrp="1"/>
          </p:cNvSpPr>
          <p:nvPr>
            <p:ph type="sldNum" sz="quarter" idx="10"/>
          </p:nvPr>
        </p:nvSpPr>
        <p:spPr/>
        <p:txBody>
          <a:bodyPr/>
          <a:lstStyle/>
          <a:p>
            <a:fld id="{04E5264A-05B0-48E2-8629-6749C225FFD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4848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3965" indent="-286112">
              <a:buFont typeface="Arial" panose="020B0604020202020204" pitchFamily="34" charset="0"/>
              <a:buChar char="•"/>
            </a:pPr>
            <a:r>
              <a:rPr lang="en-US" dirty="0">
                <a:latin typeface="Arial" panose="020B0604020202020204" pitchFamily="34" charset="0"/>
                <a:cs typeface="Arial" panose="020B0604020202020204" pitchFamily="34" charset="0"/>
              </a:rPr>
              <a:t>Promote a Sense of Belonging</a:t>
            </a:r>
          </a:p>
          <a:p>
            <a:pPr marL="913965" indent="-286112">
              <a:buFont typeface="Arial" panose="020B0604020202020204" pitchFamily="34" charset="0"/>
              <a:buChar char="•"/>
            </a:pPr>
            <a:r>
              <a:rPr lang="en-US" dirty="0">
                <a:latin typeface="Arial" panose="020B0604020202020204" pitchFamily="34" charset="0"/>
                <a:cs typeface="Arial" panose="020B0604020202020204" pitchFamily="34" charset="0"/>
              </a:rPr>
              <a:t>Access to Stable and Affordable Housing</a:t>
            </a:r>
          </a:p>
          <a:p>
            <a:pPr marL="913965" indent="-286112">
              <a:buFont typeface="Arial" panose="020B0604020202020204" pitchFamily="34" charset="0"/>
              <a:buChar char="•"/>
            </a:pPr>
            <a:r>
              <a:rPr lang="en-US" dirty="0">
                <a:latin typeface="Arial" panose="020B0604020202020204" pitchFamily="34" charset="0"/>
                <a:cs typeface="Arial" panose="020B0604020202020204" pitchFamily="34" charset="0"/>
              </a:rPr>
              <a:t>Improve Quality of Life</a:t>
            </a:r>
          </a:p>
          <a:p>
            <a:pPr marL="913965" indent="-286112">
              <a:buFont typeface="Arial" panose="020B0604020202020204" pitchFamily="34" charset="0"/>
              <a:buChar char="•"/>
            </a:pPr>
            <a:r>
              <a:rPr lang="en-US" dirty="0">
                <a:latin typeface="Arial" panose="020B0604020202020204" pitchFamily="34" charset="0"/>
                <a:cs typeface="Arial" panose="020B0604020202020204" pitchFamily="34" charset="0"/>
              </a:rPr>
              <a:t>Improve Health and Well Being</a:t>
            </a:r>
          </a:p>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6</a:t>
            </a:fld>
            <a:endParaRPr lang="en-US" dirty="0"/>
          </a:p>
        </p:txBody>
      </p:sp>
    </p:spTree>
    <p:extLst>
      <p:ext uri="{BB962C8B-B14F-4D97-AF65-F5344CB8AC3E}">
        <p14:creationId xmlns:p14="http://schemas.microsoft.com/office/powerpoint/2010/main" val="196097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like CSAC, housing advocates,</a:t>
            </a:r>
            <a:r>
              <a:rPr lang="en-US" baseline="0" dirty="0" smtClean="0"/>
              <a:t> mental health advocates, developers, behavioral health, service providers</a:t>
            </a:r>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7</a:t>
            </a:fld>
            <a:endParaRPr lang="en-US" dirty="0"/>
          </a:p>
        </p:txBody>
      </p:sp>
    </p:spTree>
    <p:extLst>
      <p:ext uri="{BB962C8B-B14F-4D97-AF65-F5344CB8AC3E}">
        <p14:creationId xmlns:p14="http://schemas.microsoft.com/office/powerpoint/2010/main" val="190094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a:t>
            </a:r>
            <a:r>
              <a:rPr lang="en-US" dirty="0" err="1" smtClean="0"/>
              <a:t>cmte</a:t>
            </a:r>
            <a:r>
              <a:rPr lang="en-US" dirty="0" smtClean="0"/>
              <a:t> builds on body of work of feedback we have already received</a:t>
            </a:r>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8</a:t>
            </a:fld>
            <a:endParaRPr lang="en-US" dirty="0"/>
          </a:p>
        </p:txBody>
      </p:sp>
    </p:spTree>
    <p:extLst>
      <p:ext uri="{BB962C8B-B14F-4D97-AF65-F5344CB8AC3E}">
        <p14:creationId xmlns:p14="http://schemas.microsoft.com/office/powerpoint/2010/main" val="298197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9</a:t>
            </a:fld>
            <a:endParaRPr lang="en-US" dirty="0"/>
          </a:p>
        </p:txBody>
      </p:sp>
    </p:spTree>
    <p:extLst>
      <p:ext uri="{BB962C8B-B14F-4D97-AF65-F5344CB8AC3E}">
        <p14:creationId xmlns:p14="http://schemas.microsoft.com/office/powerpoint/2010/main" val="70777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Eligible</a:t>
            </a:r>
            <a:r>
              <a:rPr lang="en-US" baseline="0" dirty="0" smtClean="0"/>
              <a:t> Use includes:</a:t>
            </a:r>
          </a:p>
          <a:p>
            <a:pPr marL="171666" indent="-171666">
              <a:buFont typeface="Arial" panose="020B0604020202020204" pitchFamily="34" charset="0"/>
              <a:buChar char="•"/>
            </a:pPr>
            <a:r>
              <a:rPr lang="en-US" baseline="0" dirty="0" smtClean="0"/>
              <a:t>Acquisition</a:t>
            </a:r>
          </a:p>
          <a:p>
            <a:pPr marL="171666" indent="-171666">
              <a:buFont typeface="Arial" panose="020B0604020202020204" pitchFamily="34" charset="0"/>
              <a:buChar char="•"/>
            </a:pPr>
            <a:r>
              <a:rPr lang="en-US" baseline="0" dirty="0" smtClean="0"/>
              <a:t>Design</a:t>
            </a:r>
          </a:p>
          <a:p>
            <a:pPr marL="171666" indent="-171666">
              <a:buFont typeface="Arial" panose="020B0604020202020204" pitchFamily="34" charset="0"/>
              <a:buChar char="•"/>
            </a:pPr>
            <a:r>
              <a:rPr lang="en-US" baseline="0" dirty="0" smtClean="0"/>
              <a:t>Construction</a:t>
            </a:r>
          </a:p>
          <a:p>
            <a:pPr marL="171666" indent="-171666">
              <a:buFont typeface="Arial" panose="020B0604020202020204" pitchFamily="34" charset="0"/>
              <a:buChar char="•"/>
            </a:pPr>
            <a:r>
              <a:rPr lang="en-US" baseline="0" dirty="0" smtClean="0"/>
              <a:t>Rehabilitation</a:t>
            </a:r>
          </a:p>
          <a:p>
            <a:pPr marL="171666" indent="-171666">
              <a:buFont typeface="Arial" panose="020B0604020202020204" pitchFamily="34" charset="0"/>
              <a:buChar char="•"/>
            </a:pPr>
            <a:r>
              <a:rPr lang="en-US" baseline="0" dirty="0" smtClean="0"/>
              <a:t>Preservation Costs</a:t>
            </a:r>
          </a:p>
          <a:p>
            <a:pPr marL="171666" indent="-171666">
              <a:buFont typeface="Arial" panose="020B0604020202020204" pitchFamily="34" charset="0"/>
              <a:buChar char="•"/>
            </a:pPr>
            <a:r>
              <a:rPr lang="en-US" baseline="0" dirty="0" smtClean="0"/>
              <a:t>Capitalize Operating Reserve</a:t>
            </a:r>
          </a:p>
        </p:txBody>
      </p:sp>
      <p:sp>
        <p:nvSpPr>
          <p:cNvPr id="4" name="Slide Number Placeholder 3"/>
          <p:cNvSpPr>
            <a:spLocks noGrp="1"/>
          </p:cNvSpPr>
          <p:nvPr>
            <p:ph type="sldNum" sz="quarter" idx="10"/>
          </p:nvPr>
        </p:nvSpPr>
        <p:spPr/>
        <p:txBody>
          <a:bodyPr/>
          <a:lstStyle/>
          <a:p>
            <a:fld id="{24C19689-DF5A-4410-8CD4-20E2751F3A91}" type="slidenum">
              <a:rPr lang="en-US" smtClean="0"/>
              <a:t>10</a:t>
            </a:fld>
            <a:endParaRPr lang="en-US" dirty="0"/>
          </a:p>
        </p:txBody>
      </p:sp>
    </p:spTree>
    <p:extLst>
      <p:ext uri="{BB962C8B-B14F-4D97-AF65-F5344CB8AC3E}">
        <p14:creationId xmlns:p14="http://schemas.microsoft.com/office/powerpoint/2010/main" val="299577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an exhaustive list of differences</a:t>
            </a:r>
            <a:endParaRPr lang="en-US" dirty="0"/>
          </a:p>
        </p:txBody>
      </p:sp>
      <p:sp>
        <p:nvSpPr>
          <p:cNvPr id="4" name="Slide Number Placeholder 3"/>
          <p:cNvSpPr>
            <a:spLocks noGrp="1"/>
          </p:cNvSpPr>
          <p:nvPr>
            <p:ph type="sldNum" sz="quarter" idx="10"/>
          </p:nvPr>
        </p:nvSpPr>
        <p:spPr/>
        <p:txBody>
          <a:bodyPr/>
          <a:lstStyle/>
          <a:p>
            <a:fld id="{24C19689-DF5A-4410-8CD4-20E2751F3A91}" type="slidenum">
              <a:rPr lang="en-US" smtClean="0"/>
              <a:t>11</a:t>
            </a:fld>
            <a:endParaRPr lang="en-US" dirty="0"/>
          </a:p>
        </p:txBody>
      </p:sp>
    </p:spTree>
    <p:extLst>
      <p:ext uri="{BB962C8B-B14F-4D97-AF65-F5344CB8AC3E}">
        <p14:creationId xmlns:p14="http://schemas.microsoft.com/office/powerpoint/2010/main" val="4019681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400" y="0"/>
            <a:ext cx="5715000" cy="3276600"/>
          </a:xfrm>
        </p:spPr>
        <p:txBody>
          <a:bodyPr lIns="0" tIns="0" rIns="0" bIns="0">
            <a:noAutofit/>
          </a:bodyPr>
          <a:lstStyle>
            <a:lvl1pPr algn="l">
              <a:defRPr sz="4900" b="1">
                <a:solidFill>
                  <a:schemeClr val="bg1"/>
                </a:solidFill>
                <a:latin typeface="Avenir LT Std 65 Medium" pitchFamily="34" charset="0"/>
              </a:defRPr>
            </a:lvl1pPr>
          </a:lstStyle>
          <a:p>
            <a:r>
              <a:rPr lang="en-US" dirty="0" smtClean="0"/>
              <a:t>HCD Curve Presentation Name</a:t>
            </a:r>
          </a:p>
        </p:txBody>
      </p:sp>
      <p:sp>
        <p:nvSpPr>
          <p:cNvPr id="3" name="Subtitle 2"/>
          <p:cNvSpPr>
            <a:spLocks noGrp="1"/>
          </p:cNvSpPr>
          <p:nvPr>
            <p:ph type="subTitle" idx="1" hasCustomPrompt="1"/>
          </p:nvPr>
        </p:nvSpPr>
        <p:spPr>
          <a:xfrm>
            <a:off x="3124200" y="4876800"/>
            <a:ext cx="4191000" cy="1676400"/>
          </a:xfrm>
        </p:spPr>
        <p:txBody>
          <a:bodyPr lIns="0" tIns="0" rIns="0" bIns="0" anchor="t" anchorCtr="0">
            <a:normAutofit/>
          </a:bodyPr>
          <a:lstStyle>
            <a:lvl1pPr marL="0" indent="0" algn="l">
              <a:buNone/>
              <a:defRPr sz="1800" b="0">
                <a:solidFill>
                  <a:schemeClr val="bg1"/>
                </a:solidFill>
                <a:latin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Information</a:t>
            </a:r>
          </a:p>
          <a:p>
            <a:r>
              <a:rPr lang="en-US" dirty="0" smtClean="0"/>
              <a:t>Presenter Division/Office</a:t>
            </a:r>
          </a:p>
          <a:p>
            <a:r>
              <a:rPr lang="en-US" dirty="0" smtClean="0"/>
              <a:t>Contact Information</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6400" y="4724400"/>
            <a:ext cx="1143000" cy="1143000"/>
          </a:xfrm>
          <a:prstGeom prst="rect">
            <a:avLst/>
          </a:prstGeom>
        </p:spPr>
      </p:pic>
    </p:spTree>
    <p:extLst>
      <p:ext uri="{BB962C8B-B14F-4D97-AF65-F5344CB8AC3E}">
        <p14:creationId xmlns:p14="http://schemas.microsoft.com/office/powerpoint/2010/main" val="3897629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dirty="0"/>
          </a:p>
        </p:txBody>
      </p:sp>
    </p:spTree>
    <p:extLst>
      <p:ext uri="{BB962C8B-B14F-4D97-AF65-F5344CB8AC3E}">
        <p14:creationId xmlns:p14="http://schemas.microsoft.com/office/powerpoint/2010/main" val="25207449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71234F-6A54-4831-9A2D-FD5860F3C3E1}" type="slidenum">
              <a:rPr lang="en-US" smtClean="0"/>
              <a:pPr/>
              <a:t>‹#›</a:t>
            </a:fld>
            <a:endParaRPr lang="en-US" dirty="0"/>
          </a:p>
        </p:txBody>
      </p:sp>
    </p:spTree>
    <p:extLst>
      <p:ext uri="{BB962C8B-B14F-4D97-AF65-F5344CB8AC3E}">
        <p14:creationId xmlns:p14="http://schemas.microsoft.com/office/powerpoint/2010/main" val="2386940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4876800"/>
          </a:xfrm>
        </p:spPr>
        <p:txBody>
          <a:bodyPr anchor="ctr" anchorCtr="1">
            <a:noAutofit/>
          </a:bodyPr>
          <a:lstStyle>
            <a:lvl1pPr algn="l">
              <a:defRPr sz="5000" b="0" cap="none">
                <a:solidFill>
                  <a:schemeClr val="bg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1202435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914400" y="1752602"/>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
        <p:nvSpPr>
          <p:cNvPr id="8"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dirty="0"/>
          </a:p>
        </p:txBody>
      </p:sp>
    </p:spTree>
    <p:extLst>
      <p:ext uri="{BB962C8B-B14F-4D97-AF65-F5344CB8AC3E}">
        <p14:creationId xmlns:p14="http://schemas.microsoft.com/office/powerpoint/2010/main" val="722562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dirty="0" smtClean="0"/>
              <a:t>Click to edit Slide 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dirty="0"/>
          </a:p>
        </p:txBody>
      </p:sp>
    </p:spTree>
    <p:extLst>
      <p:ext uri="{BB962C8B-B14F-4D97-AF65-F5344CB8AC3E}">
        <p14:creationId xmlns:p14="http://schemas.microsoft.com/office/powerpoint/2010/main" val="289638122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cd.ca.go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276600"/>
          </a:xfrm>
        </p:spPr>
        <p:txBody>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Place Like Home Program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(NPLH)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4400" smtClean="0">
                <a:latin typeface="Arial" panose="020B0604020202020204" pitchFamily="34" charset="0"/>
                <a:cs typeface="Arial" panose="020B0604020202020204" pitchFamily="34" charset="0"/>
              </a:rPr>
              <a:t>AB 1618</a:t>
            </a:r>
            <a:br>
              <a:rPr lang="en-US" sz="4400" smtClean="0">
                <a:latin typeface="Arial" panose="020B0604020202020204" pitchFamily="34" charset="0"/>
                <a:cs typeface="Arial" panose="020B0604020202020204" pitchFamily="34" charset="0"/>
              </a:rPr>
            </a:br>
            <a:r>
              <a:rPr lang="en-US" sz="4400" smtClean="0">
                <a:latin typeface="Arial" panose="020B0604020202020204" pitchFamily="34" charset="0"/>
                <a:cs typeface="Arial" panose="020B0604020202020204" pitchFamily="34" charset="0"/>
              </a:rPr>
              <a:t>AB 1628</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819400" y="4876800"/>
            <a:ext cx="6324600" cy="1676400"/>
          </a:xfrm>
        </p:spPr>
        <p:txBody>
          <a:bodyPr>
            <a:normAutofit fontScale="62500" lnSpcReduction="20000"/>
          </a:bodyPr>
          <a:lstStyle/>
          <a:p>
            <a:endParaRPr lang="en-US" sz="1900" dirty="0" smtClean="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 California Department of Housing and Community Development</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                                                                                                                      March 2017</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480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848600" cy="1143000"/>
          </a:xfrm>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NPLH Program </a:t>
            </a:r>
            <a:r>
              <a:rPr lang="en-US" sz="2800" dirty="0" smtClean="0">
                <a:solidFill>
                  <a:schemeClr val="tx2">
                    <a:lumMod val="50000"/>
                  </a:schemeClr>
                </a:solidFill>
                <a:latin typeface="Arial" panose="020B0604020202020204" pitchFamily="34" charset="0"/>
                <a:cs typeface="Arial" panose="020B0604020202020204" pitchFamily="34" charset="0"/>
              </a:rPr>
              <a:t>Eligible Uses:</a:t>
            </a:r>
            <a:br>
              <a:rPr lang="en-US" sz="2800" dirty="0" smtClean="0">
                <a:solidFill>
                  <a:schemeClr val="tx2">
                    <a:lumMod val="50000"/>
                  </a:schemeClr>
                </a:solidFill>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968724958"/>
              </p:ext>
            </p:extLst>
          </p:nvPr>
        </p:nvGraphicFramePr>
        <p:xfrm>
          <a:off x="914400" y="1447800"/>
          <a:ext cx="7391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blue dollar sig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2819400"/>
            <a:ext cx="1927225"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4371234F-6A54-4831-9A2D-FD5860F3C3E1}" type="slidenum">
              <a:rPr lang="en-US" smtClean="0"/>
              <a:pPr/>
              <a:t>10</a:t>
            </a:fld>
            <a:endParaRPr lang="en-US" dirty="0"/>
          </a:p>
        </p:txBody>
      </p:sp>
    </p:spTree>
    <p:extLst>
      <p:ext uri="{BB962C8B-B14F-4D97-AF65-F5344CB8AC3E}">
        <p14:creationId xmlns:p14="http://schemas.microsoft.com/office/powerpoint/2010/main" val="365179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Differences with CalHFA MHSA Program	</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financing not available</a:t>
            </a:r>
          </a:p>
          <a:p>
            <a:r>
              <a:rPr lang="en-US" dirty="0" smtClean="0"/>
              <a:t>Counties with over 5% of share of state homeless population can take funds and administer on own (LA, SF, SD, and Santa Clara)</a:t>
            </a:r>
          </a:p>
          <a:p>
            <a:r>
              <a:rPr lang="en-US" dirty="0"/>
              <a:t>Trying to take lessons </a:t>
            </a:r>
            <a:r>
              <a:rPr lang="en-US" dirty="0" smtClean="0"/>
              <a:t>learned</a:t>
            </a:r>
          </a:p>
          <a:p>
            <a:pPr lvl="1"/>
            <a:r>
              <a:rPr lang="en-US" dirty="0" smtClean="0"/>
              <a:t> Capitalized Operating Subsidy Reserve</a:t>
            </a:r>
          </a:p>
          <a:p>
            <a:pPr lvl="1"/>
            <a:r>
              <a:rPr lang="en-US" dirty="0"/>
              <a:t>20-Year Commitment to Provide Supportive Services to NPLH Tenants</a:t>
            </a:r>
          </a:p>
          <a:p>
            <a:endParaRPr lang="en-US" dirty="0" smtClean="0"/>
          </a:p>
          <a:p>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11</a:t>
            </a:fld>
            <a:endParaRPr lang="en-US" dirty="0"/>
          </a:p>
        </p:txBody>
      </p:sp>
    </p:spTree>
    <p:extLst>
      <p:ext uri="{BB962C8B-B14F-4D97-AF65-F5344CB8AC3E}">
        <p14:creationId xmlns:p14="http://schemas.microsoft.com/office/powerpoint/2010/main" val="3888775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7772400" cy="1371600"/>
          </a:xfrm>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Program Components and Timeline</a:t>
            </a:r>
            <a:endParaRPr lang="en-US" sz="2800" b="0" dirty="0">
              <a:solidFill>
                <a:schemeClr val="tx2">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4371234F-6A54-4831-9A2D-FD5860F3C3E1}"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1938867"/>
              </p:ext>
            </p:extLst>
          </p:nvPr>
        </p:nvGraphicFramePr>
        <p:xfrm>
          <a:off x="685800" y="2133600"/>
          <a:ext cx="7924800" cy="3124200"/>
        </p:xfrm>
        <a:graphic>
          <a:graphicData uri="http://schemas.openxmlformats.org/drawingml/2006/table">
            <a:tbl>
              <a:tblPr firstRow="1" bandRow="1">
                <a:tableStyleId>{16D9F66E-5EB9-4882-86FB-DCBF35E3C3E4}</a:tableStyleId>
              </a:tblPr>
              <a:tblGrid>
                <a:gridCol w="1925652">
                  <a:extLst>
                    <a:ext uri="{9D8B030D-6E8A-4147-A177-3AD203B41FA5}">
                      <a16:colId xmlns:a16="http://schemas.microsoft.com/office/drawing/2014/main" val="20000"/>
                    </a:ext>
                  </a:extLst>
                </a:gridCol>
                <a:gridCol w="5999148">
                  <a:extLst>
                    <a:ext uri="{9D8B030D-6E8A-4147-A177-3AD203B41FA5}">
                      <a16:colId xmlns:a16="http://schemas.microsoft.com/office/drawing/2014/main" val="20001"/>
                    </a:ext>
                  </a:extLst>
                </a:gridCol>
              </a:tblGrid>
              <a:tr h="1066800">
                <a:tc>
                  <a:txBody>
                    <a:bodyPr/>
                    <a:lstStyle/>
                    <a:p>
                      <a:r>
                        <a:rPr lang="en-US" b="1" dirty="0" smtClean="0">
                          <a:solidFill>
                            <a:srgbClr val="000000"/>
                          </a:solidFill>
                          <a:latin typeface="Arial" panose="020B0604020202020204" pitchFamily="34" charset="0"/>
                          <a:cs typeface="Arial" panose="020B0604020202020204" pitchFamily="34" charset="0"/>
                        </a:rPr>
                        <a:t>How much:</a:t>
                      </a:r>
                      <a:endParaRPr lang="en-US" b="1"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b="1" dirty="0" smtClean="0">
                          <a:solidFill>
                            <a:srgbClr val="000000"/>
                          </a:solidFill>
                          <a:latin typeface="Arial" panose="020B0604020202020204" pitchFamily="34" charset="0"/>
                          <a:cs typeface="Arial" panose="020B0604020202020204" pitchFamily="34" charset="0"/>
                        </a:rPr>
                        <a:t>Authorization</a:t>
                      </a:r>
                      <a:r>
                        <a:rPr lang="en-US" b="1" baseline="0" dirty="0" smtClean="0">
                          <a:solidFill>
                            <a:srgbClr val="000000"/>
                          </a:solidFill>
                          <a:latin typeface="Arial" panose="020B0604020202020204" pitchFamily="34" charset="0"/>
                          <a:cs typeface="Arial" panose="020B0604020202020204" pitchFamily="34" charset="0"/>
                        </a:rPr>
                        <a:t> of </a:t>
                      </a:r>
                      <a:r>
                        <a:rPr lang="en-US" b="1" dirty="0" smtClean="0">
                          <a:solidFill>
                            <a:srgbClr val="000000"/>
                          </a:solidFill>
                          <a:latin typeface="Arial" panose="020B0604020202020204" pitchFamily="34" charset="0"/>
                          <a:cs typeface="Arial" panose="020B0604020202020204" pitchFamily="34" charset="0"/>
                        </a:rPr>
                        <a:t>$2 billion </a:t>
                      </a:r>
                    </a:p>
                    <a:p>
                      <a:pPr marL="457200" lvl="1"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$1.8</a:t>
                      </a:r>
                      <a:r>
                        <a:rPr lang="en-US" b="1" baseline="0" dirty="0" smtClean="0">
                          <a:solidFill>
                            <a:srgbClr val="000000"/>
                          </a:solidFill>
                          <a:latin typeface="Arial" panose="020B0604020202020204" pitchFamily="34" charset="0"/>
                          <a:cs typeface="Arial" panose="020B0604020202020204" pitchFamily="34" charset="0"/>
                        </a:rPr>
                        <a:t> billion Competitive/Alternative Program</a:t>
                      </a:r>
                    </a:p>
                    <a:p>
                      <a:pPr marL="457200" lvl="1" indent="-285750">
                        <a:buFont typeface="Arial" panose="020B0604020202020204" pitchFamily="34" charset="0"/>
                        <a:buChar char="•"/>
                      </a:pPr>
                      <a:r>
                        <a:rPr lang="en-US" b="1" baseline="0" dirty="0" smtClean="0">
                          <a:solidFill>
                            <a:srgbClr val="000000"/>
                          </a:solidFill>
                          <a:latin typeface="Arial" panose="020B0604020202020204" pitchFamily="34" charset="0"/>
                          <a:cs typeface="Arial" panose="020B0604020202020204" pitchFamily="34" charset="0"/>
                        </a:rPr>
                        <a:t>$200 million Non-Competitive / Over-the-Counter</a:t>
                      </a:r>
                      <a:endParaRPr lang="en-US" b="1"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0"/>
                  </a:ext>
                </a:extLst>
              </a:tr>
              <a:tr h="685800">
                <a:tc>
                  <a:txBody>
                    <a:bodyPr/>
                    <a:lstStyle/>
                    <a:p>
                      <a:r>
                        <a:rPr lang="en-US" b="1" dirty="0" smtClean="0">
                          <a:solidFill>
                            <a:srgbClr val="000000"/>
                          </a:solidFill>
                          <a:latin typeface="Arial" panose="020B0604020202020204" pitchFamily="34" charset="0"/>
                          <a:cs typeface="Arial" panose="020B0604020202020204" pitchFamily="34" charset="0"/>
                        </a:rPr>
                        <a:t>Who can apply:</a:t>
                      </a:r>
                      <a:endParaRPr lang="en-US" b="1"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b="1" dirty="0" smtClean="0">
                          <a:solidFill>
                            <a:srgbClr val="000000"/>
                          </a:solidFill>
                          <a:latin typeface="Arial" panose="020B0604020202020204" pitchFamily="34" charset="0"/>
                          <a:cs typeface="Arial" panose="020B0604020202020204" pitchFamily="34" charset="0"/>
                        </a:rPr>
                        <a:t>Counties (alone</a:t>
                      </a:r>
                      <a:r>
                        <a:rPr lang="en-US" b="1" baseline="0" dirty="0" smtClean="0">
                          <a:solidFill>
                            <a:srgbClr val="000000"/>
                          </a:solidFill>
                          <a:latin typeface="Arial" panose="020B0604020202020204" pitchFamily="34" charset="0"/>
                          <a:cs typeface="Arial" panose="020B0604020202020204" pitchFamily="34" charset="0"/>
                        </a:rPr>
                        <a:t> or in partnership with Developers)</a:t>
                      </a:r>
                      <a:endParaRPr lang="en-US" b="1"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1"/>
                  </a:ext>
                </a:extLst>
              </a:tr>
              <a:tr h="1371600">
                <a:tc>
                  <a:txBody>
                    <a:bodyPr/>
                    <a:lstStyle/>
                    <a:p>
                      <a:r>
                        <a:rPr lang="en-US" b="1" dirty="0" smtClean="0">
                          <a:solidFill>
                            <a:srgbClr val="000000"/>
                          </a:solidFill>
                          <a:latin typeface="Arial" panose="020B0604020202020204" pitchFamily="34" charset="0"/>
                          <a:cs typeface="Arial" panose="020B0604020202020204" pitchFamily="34" charset="0"/>
                        </a:rPr>
                        <a:t>Target Populations:</a:t>
                      </a:r>
                      <a:endParaRPr lang="en-US" b="1"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285750"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Chronically Homeless</a:t>
                      </a:r>
                    </a:p>
                    <a:p>
                      <a:pPr marL="285750" indent="-285750">
                        <a:buFont typeface="Arial" panose="020B0604020202020204" pitchFamily="34" charset="0"/>
                        <a:buChar char="•"/>
                      </a:pPr>
                      <a:r>
                        <a:rPr lang="en-US" b="1" dirty="0" smtClean="0">
                          <a:solidFill>
                            <a:srgbClr val="000000"/>
                          </a:solidFill>
                          <a:latin typeface="Arial" panose="020B0604020202020204" pitchFamily="34" charset="0"/>
                          <a:cs typeface="Arial" panose="020B0604020202020204" pitchFamily="34" charset="0"/>
                        </a:rPr>
                        <a:t>At-risk of</a:t>
                      </a:r>
                      <a:r>
                        <a:rPr lang="en-US" b="1" baseline="0" dirty="0" smtClean="0">
                          <a:solidFill>
                            <a:srgbClr val="000000"/>
                          </a:solidFill>
                          <a:latin typeface="Arial" panose="020B0604020202020204" pitchFamily="34" charset="0"/>
                          <a:cs typeface="Arial" panose="020B0604020202020204" pitchFamily="34" charset="0"/>
                        </a:rPr>
                        <a:t> Chronic Homelessness </a:t>
                      </a:r>
                    </a:p>
                    <a:p>
                      <a:pPr marL="285750" indent="-285750">
                        <a:buFont typeface="Arial" panose="020B0604020202020204" pitchFamily="34" charset="0"/>
                        <a:buChar char="•"/>
                      </a:pPr>
                      <a:r>
                        <a:rPr lang="en-US" b="1" baseline="0" dirty="0" smtClean="0">
                          <a:solidFill>
                            <a:srgbClr val="000000"/>
                          </a:solidFill>
                          <a:latin typeface="Arial" panose="020B0604020202020204" pitchFamily="34" charset="0"/>
                          <a:cs typeface="Arial" panose="020B0604020202020204" pitchFamily="34" charset="0"/>
                        </a:rPr>
                        <a:t>Homeless</a:t>
                      </a:r>
                    </a:p>
                    <a:p>
                      <a:pPr marL="285750" indent="-285750">
                        <a:buFont typeface="Arial" panose="020B0604020202020204" pitchFamily="34" charset="0"/>
                        <a:buChar char="•"/>
                      </a:pPr>
                      <a:r>
                        <a:rPr lang="en-US" b="1" baseline="0" dirty="0" smtClean="0">
                          <a:solidFill>
                            <a:srgbClr val="000000"/>
                          </a:solidFill>
                          <a:latin typeface="Arial" panose="020B0604020202020204" pitchFamily="34" charset="0"/>
                          <a:cs typeface="Arial" panose="020B0604020202020204" pitchFamily="34" charset="0"/>
                        </a:rPr>
                        <a:t>All persons must have a serious mental illness</a:t>
                      </a:r>
                      <a:endParaRPr lang="en-US" b="1"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26146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81000"/>
            <a:ext cx="7772400" cy="1143000"/>
          </a:xfrm>
        </p:spPr>
        <p:txBody>
          <a:bodyPr>
            <a:noAutofit/>
          </a:bodyPr>
          <a:lstStyle/>
          <a:p>
            <a:pPr algn="ct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solidFill>
                  <a:schemeClr val="tx2">
                    <a:lumMod val="50000"/>
                  </a:schemeClr>
                </a:solidFill>
                <a:latin typeface="Arial" panose="020B0604020202020204" pitchFamily="34" charset="0"/>
                <a:cs typeface="Arial" panose="020B0604020202020204" pitchFamily="34" charset="0"/>
              </a:rPr>
              <a:t>Program Components Overview </a:t>
            </a:r>
            <a:br>
              <a:rPr lang="en-US" sz="2800" dirty="0" smtClean="0">
                <a:solidFill>
                  <a:schemeClr val="tx2">
                    <a:lumMod val="50000"/>
                  </a:schemeClr>
                </a:solidFill>
                <a:latin typeface="Arial" panose="020B0604020202020204" pitchFamily="34" charset="0"/>
                <a:cs typeface="Arial" panose="020B0604020202020204" pitchFamily="34" charset="0"/>
              </a:rPr>
            </a:br>
            <a:r>
              <a:rPr lang="en-US" sz="2800" dirty="0" smtClean="0">
                <a:solidFill>
                  <a:schemeClr val="tx2">
                    <a:lumMod val="50000"/>
                  </a:schemeClr>
                </a:solidFill>
                <a:latin typeface="Arial" panose="020B0604020202020204" pitchFamily="34" charset="0"/>
                <a:cs typeface="Arial" panose="020B0604020202020204" pitchFamily="34" charset="0"/>
              </a:rPr>
              <a:t>and Timeline</a:t>
            </a:r>
            <a:br>
              <a:rPr lang="en-US" sz="2800" dirty="0" smtClean="0">
                <a:solidFill>
                  <a:schemeClr val="tx2">
                    <a:lumMod val="50000"/>
                  </a:schemeClr>
                </a:solidFill>
                <a:latin typeface="Arial" panose="020B0604020202020204" pitchFamily="34" charset="0"/>
                <a:cs typeface="Arial" panose="020B0604020202020204" pitchFamily="34" charset="0"/>
              </a:rPr>
            </a:br>
            <a:endParaRPr lang="en-US" sz="2800" dirty="0">
              <a:solidFill>
                <a:schemeClr val="tx2">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838200" y="1487775"/>
            <a:ext cx="7696200" cy="2169825"/>
          </a:xfrm>
          <a:prstGeom prst="rect">
            <a:avLst/>
          </a:prstGeom>
        </p:spPr>
        <p:txBody>
          <a:bodyPr wrap="square">
            <a:spAutoFit/>
          </a:bodyPr>
          <a:lstStyle/>
          <a:p>
            <a:pPr lvl="0">
              <a:lnSpc>
                <a:spcPct val="150000"/>
              </a:lnSpc>
            </a:pPr>
            <a:r>
              <a:rPr lang="en-US" b="1" u="sng" dirty="0">
                <a:solidFill>
                  <a:srgbClr val="000000"/>
                </a:solidFill>
                <a:latin typeface="Arial" panose="020B0604020202020204" pitchFamily="34" charset="0"/>
                <a:cs typeface="Arial" panose="020B0604020202020204" pitchFamily="34" charset="0"/>
              </a:rPr>
              <a:t>Competitive </a:t>
            </a:r>
            <a:r>
              <a:rPr lang="en-US" b="1" u="sng" dirty="0" smtClean="0">
                <a:solidFill>
                  <a:srgbClr val="000000"/>
                </a:solidFill>
                <a:latin typeface="Arial" panose="020B0604020202020204" pitchFamily="34" charset="0"/>
                <a:cs typeface="Arial" panose="020B0604020202020204" pitchFamily="34" charset="0"/>
              </a:rPr>
              <a:t>Program: </a:t>
            </a:r>
          </a:p>
          <a:p>
            <a:pPr marL="684213" lvl="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Up to $1.8 billion </a:t>
            </a:r>
          </a:p>
          <a:p>
            <a:pPr marL="684213" lvl="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Allocated to regions of counties based on population-size</a:t>
            </a:r>
          </a:p>
          <a:p>
            <a:pPr marL="684213" lvl="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Formula-based allocations</a:t>
            </a:r>
          </a:p>
          <a:p>
            <a:pPr marL="915988" lvl="0" indent="-342900">
              <a:lnSpc>
                <a:spcPct val="150000"/>
              </a:lnSpc>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744276177"/>
              </p:ext>
            </p:extLst>
          </p:nvPr>
        </p:nvGraphicFramePr>
        <p:xfrm>
          <a:off x="381000" y="3276600"/>
          <a:ext cx="8305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4371234F-6A54-4831-9A2D-FD5860F3C3E1}" type="slidenum">
              <a:rPr lang="en-US" smtClean="0"/>
              <a:pPr/>
              <a:t>13</a:t>
            </a:fld>
            <a:endParaRPr lang="en-US" dirty="0"/>
          </a:p>
        </p:txBody>
      </p:sp>
    </p:spTree>
    <p:extLst>
      <p:ext uri="{BB962C8B-B14F-4D97-AF65-F5344CB8AC3E}">
        <p14:creationId xmlns:p14="http://schemas.microsoft.com/office/powerpoint/2010/main" val="380728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28600"/>
            <a:ext cx="7772400" cy="1371600"/>
          </a:xfrm>
        </p:spPr>
        <p:txBody>
          <a:bodyPr>
            <a:noAutofit/>
          </a:bodyPr>
          <a:lstStyle/>
          <a:p>
            <a:pPr algn="ct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Program </a:t>
            </a:r>
            <a:r>
              <a:rPr lang="en-US" sz="2800" dirty="0" smtClean="0">
                <a:solidFill>
                  <a:schemeClr val="tx2">
                    <a:lumMod val="50000"/>
                  </a:schemeClr>
                </a:solidFill>
                <a:latin typeface="Arial" panose="020B0604020202020204" pitchFamily="34" charset="0"/>
                <a:cs typeface="Arial" panose="020B0604020202020204" pitchFamily="34" charset="0"/>
              </a:rPr>
              <a:t>Components Overview</a:t>
            </a:r>
            <a:br>
              <a:rPr lang="en-US" sz="2800" dirty="0" smtClean="0">
                <a:solidFill>
                  <a:schemeClr val="tx2">
                    <a:lumMod val="50000"/>
                  </a:schemeClr>
                </a:solidFill>
                <a:latin typeface="Arial" panose="020B0604020202020204" pitchFamily="34" charset="0"/>
                <a:cs typeface="Arial" panose="020B0604020202020204" pitchFamily="34" charset="0"/>
              </a:rPr>
            </a:br>
            <a:r>
              <a:rPr lang="en-US" sz="2800" dirty="0" smtClean="0">
                <a:solidFill>
                  <a:schemeClr val="tx2">
                    <a:lumMod val="50000"/>
                  </a:schemeClr>
                </a:solidFill>
                <a:latin typeface="Arial" panose="020B0604020202020204" pitchFamily="34" charset="0"/>
                <a:cs typeface="Arial" panose="020B0604020202020204" pitchFamily="34" charset="0"/>
              </a:rPr>
              <a:t> </a:t>
            </a:r>
            <a:r>
              <a:rPr lang="en-US" sz="2800" dirty="0">
                <a:solidFill>
                  <a:schemeClr val="tx2">
                    <a:lumMod val="50000"/>
                  </a:schemeClr>
                </a:solidFill>
                <a:latin typeface="Arial" panose="020B0604020202020204" pitchFamily="34" charset="0"/>
                <a:cs typeface="Arial" panose="020B0604020202020204" pitchFamily="34" charset="0"/>
              </a:rPr>
              <a:t>and </a:t>
            </a:r>
            <a:r>
              <a:rPr lang="en-US" sz="2800" dirty="0" smtClean="0">
                <a:solidFill>
                  <a:schemeClr val="tx2">
                    <a:lumMod val="50000"/>
                  </a:schemeClr>
                </a:solidFill>
                <a:latin typeface="Arial" panose="020B0604020202020204" pitchFamily="34" charset="0"/>
                <a:cs typeface="Arial" panose="020B0604020202020204" pitchFamily="34" charset="0"/>
              </a:rPr>
              <a:t>Timeline</a:t>
            </a:r>
            <a:br>
              <a:rPr lang="en-US" sz="2800" dirty="0" smtClean="0">
                <a:solidFill>
                  <a:schemeClr val="tx2">
                    <a:lumMod val="50000"/>
                  </a:schemeClr>
                </a:solidFill>
                <a:latin typeface="Arial" panose="020B0604020202020204" pitchFamily="34" charset="0"/>
                <a:cs typeface="Arial" panose="020B0604020202020204" pitchFamily="34" charset="0"/>
              </a:rPr>
            </a:br>
            <a:endParaRPr lang="en-US" sz="2800" dirty="0">
              <a:solidFill>
                <a:schemeClr val="tx2">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838200" y="1600200"/>
            <a:ext cx="7696200" cy="4914166"/>
          </a:xfrm>
          <a:prstGeom prst="rect">
            <a:avLst/>
          </a:prstGeom>
        </p:spPr>
        <p:txBody>
          <a:bodyPr wrap="square">
            <a:spAutoFit/>
          </a:bodyPr>
          <a:lstStyle/>
          <a:p>
            <a:pPr lvl="0">
              <a:spcBef>
                <a:spcPts val="438"/>
              </a:spcBef>
            </a:pPr>
            <a:r>
              <a:rPr lang="en-US" b="1" u="sng" dirty="0" smtClean="0">
                <a:solidFill>
                  <a:srgbClr val="000000"/>
                </a:solidFill>
                <a:latin typeface="Arial" panose="020B0604020202020204" pitchFamily="34" charset="0"/>
                <a:cs typeface="Arial" panose="020B0604020202020204" pitchFamily="34" charset="0"/>
              </a:rPr>
              <a:t>Non-Competitive / Over-the-Counter </a:t>
            </a:r>
            <a:r>
              <a:rPr lang="en-US" b="1" u="sng" dirty="0">
                <a:solidFill>
                  <a:srgbClr val="000000"/>
                </a:solidFill>
                <a:latin typeface="Arial" panose="020B0604020202020204" pitchFamily="34" charset="0"/>
                <a:cs typeface="Arial" panose="020B0604020202020204" pitchFamily="34" charset="0"/>
              </a:rPr>
              <a:t>Funds</a:t>
            </a:r>
            <a:r>
              <a:rPr lang="en-US" b="1" u="sng" dirty="0" smtClean="0">
                <a:solidFill>
                  <a:srgbClr val="000000"/>
                </a:solidFill>
                <a:latin typeface="Arial" panose="020B0604020202020204" pitchFamily="34" charset="0"/>
                <a:cs typeface="Arial" panose="020B0604020202020204" pitchFamily="34" charset="0"/>
              </a:rPr>
              <a:t>:</a:t>
            </a: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Up to $200 million available to all counties</a:t>
            </a:r>
          </a:p>
          <a:p>
            <a:pPr marL="915988" lvl="0" indent="-342900">
              <a:spcBef>
                <a:spcPts val="438"/>
              </a:spcBef>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Allocation formula is based on HUD Point in Time Count Data</a:t>
            </a:r>
          </a:p>
          <a:p>
            <a:pPr marL="915988" lvl="0" indent="-342900">
              <a:spcBef>
                <a:spcPts val="438"/>
              </a:spcBef>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Minimum allocation of $500,000</a:t>
            </a:r>
          </a:p>
          <a:p>
            <a:pPr marL="915988" lvl="0" indent="-342900">
              <a:spcBef>
                <a:spcPts val="438"/>
              </a:spcBef>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Funds available continuously for first eighteen months</a:t>
            </a:r>
          </a:p>
          <a:p>
            <a:pPr marL="915988" lvl="0" indent="-342900">
              <a:spcBef>
                <a:spcPts val="438"/>
              </a:spcBef>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a:p>
            <a:pPr>
              <a:spcBef>
                <a:spcPts val="438"/>
              </a:spcBef>
            </a:pPr>
            <a:r>
              <a:rPr lang="en-US" b="1" u="sng" dirty="0" smtClean="0">
                <a:solidFill>
                  <a:srgbClr val="000000"/>
                </a:solidFill>
                <a:latin typeface="Arial" panose="020B0604020202020204" pitchFamily="34" charset="0"/>
                <a:cs typeface="Arial" panose="020B0604020202020204" pitchFamily="34" charset="0"/>
              </a:rPr>
              <a:t>Technical Assistance:</a:t>
            </a: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$6.2 million</a:t>
            </a: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 Grants to counties based on population  size</a:t>
            </a:r>
          </a:p>
          <a:p>
            <a:pPr marL="915988" lvl="0" indent="-342900">
              <a:spcBef>
                <a:spcPts val="438"/>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 Money available over the counter beginning in March through June 2017</a:t>
            </a:r>
          </a:p>
          <a:p>
            <a:pPr marL="915988" lvl="0" indent="-342900">
              <a:spcBef>
                <a:spcPts val="438"/>
              </a:spcBef>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4371234F-6A54-4831-9A2D-FD5860F3C3E1}" type="slidenum">
              <a:rPr lang="en-US" smtClean="0"/>
              <a:pPr/>
              <a:t>14</a:t>
            </a:fld>
            <a:endParaRPr lang="en-US" dirty="0"/>
          </a:p>
        </p:txBody>
      </p:sp>
    </p:spTree>
    <p:extLst>
      <p:ext uri="{BB962C8B-B14F-4D97-AF65-F5344CB8AC3E}">
        <p14:creationId xmlns:p14="http://schemas.microsoft.com/office/powerpoint/2010/main" val="30889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371600"/>
          </a:xfrm>
        </p:spPr>
        <p:txBody>
          <a:bodyPr>
            <a:noAutofit/>
          </a:bodyPr>
          <a:lstStyle/>
          <a:p>
            <a:pPr algn="ctr"/>
            <a:r>
              <a:rPr lang="en-US" sz="2800" b="1" dirty="0" smtClean="0">
                <a:solidFill>
                  <a:schemeClr val="tx2">
                    <a:lumMod val="50000"/>
                  </a:schemeClr>
                </a:solidFill>
                <a:latin typeface="Arial" panose="020B0604020202020204" pitchFamily="34" charset="0"/>
                <a:cs typeface="Arial" panose="020B0604020202020204" pitchFamily="34" charset="0"/>
              </a:rPr>
              <a:t/>
            </a:r>
            <a:br>
              <a:rPr lang="en-US" sz="2800" b="1" dirty="0" smtClean="0">
                <a:solidFill>
                  <a:schemeClr val="tx2">
                    <a:lumMod val="50000"/>
                  </a:schemeClr>
                </a:solidFill>
                <a:latin typeface="Arial" panose="020B0604020202020204" pitchFamily="34" charset="0"/>
                <a:cs typeface="Arial" panose="020B0604020202020204" pitchFamily="34" charset="0"/>
              </a:rPr>
            </a:br>
            <a:r>
              <a:rPr lang="en-US" sz="2800" b="1" dirty="0" smtClean="0">
                <a:solidFill>
                  <a:schemeClr val="tx2">
                    <a:lumMod val="50000"/>
                  </a:schemeClr>
                </a:solidFill>
                <a:latin typeface="Arial" panose="020B0604020202020204" pitchFamily="34" charset="0"/>
                <a:cs typeface="Arial" panose="020B0604020202020204" pitchFamily="34" charset="0"/>
              </a:rPr>
              <a:t>Definitions</a:t>
            </a:r>
            <a:br>
              <a:rPr lang="en-US" sz="2800" b="1" dirty="0" smtClean="0">
                <a:solidFill>
                  <a:schemeClr val="tx2">
                    <a:lumMod val="50000"/>
                  </a:schemeClr>
                </a:solidFill>
                <a:latin typeface="Arial" panose="020B0604020202020204" pitchFamily="34" charset="0"/>
                <a:cs typeface="Arial" panose="020B0604020202020204" pitchFamily="34" charset="0"/>
              </a:rPr>
            </a:br>
            <a:r>
              <a:rPr lang="en-US" sz="2800" b="1" dirty="0" smtClean="0">
                <a:solidFill>
                  <a:schemeClr val="tx2">
                    <a:lumMod val="50000"/>
                  </a:schemeClr>
                </a:solidFill>
                <a:latin typeface="Arial" panose="020B0604020202020204" pitchFamily="34" charset="0"/>
                <a:cs typeface="Arial" panose="020B0604020202020204" pitchFamily="34" charset="0"/>
              </a:rPr>
              <a:t/>
            </a:r>
            <a:br>
              <a:rPr lang="en-US" sz="2800" b="1" dirty="0" smtClean="0">
                <a:solidFill>
                  <a:schemeClr val="tx2">
                    <a:lumMod val="50000"/>
                  </a:schemeClr>
                </a:solidFill>
                <a:latin typeface="Arial" panose="020B0604020202020204" pitchFamily="34" charset="0"/>
                <a:cs typeface="Arial" panose="020B0604020202020204" pitchFamily="34" charset="0"/>
              </a:rPr>
            </a:br>
            <a:r>
              <a:rPr lang="en-US" sz="2800" dirty="0" smtClean="0">
                <a:solidFill>
                  <a:schemeClr val="tx2">
                    <a:lumMod val="50000"/>
                  </a:schemeClr>
                </a:solidFill>
                <a:latin typeface="Arial" panose="020B0604020202020204" pitchFamily="34" charset="0"/>
                <a:cs typeface="Arial" panose="020B0604020202020204" pitchFamily="34" charset="0"/>
              </a:rPr>
              <a:t>Three</a:t>
            </a:r>
            <a:r>
              <a:rPr lang="en-US" sz="2800" b="1" dirty="0" smtClean="0">
                <a:solidFill>
                  <a:schemeClr val="tx2">
                    <a:lumMod val="50000"/>
                  </a:schemeClr>
                </a:solidFill>
                <a:latin typeface="Arial" panose="020B0604020202020204" pitchFamily="34" charset="0"/>
                <a:cs typeface="Arial" panose="020B0604020202020204" pitchFamily="34" charset="0"/>
              </a:rPr>
              <a:t> </a:t>
            </a:r>
            <a:r>
              <a:rPr lang="en-US" sz="2800" dirty="0" smtClean="0">
                <a:solidFill>
                  <a:schemeClr val="tx2">
                    <a:lumMod val="50000"/>
                  </a:schemeClr>
                </a:solidFill>
                <a:latin typeface="Arial" panose="020B0604020202020204" pitchFamily="34" charset="0"/>
                <a:cs typeface="Arial" panose="020B0604020202020204" pitchFamily="34" charset="0"/>
              </a:rPr>
              <a:t>Target Populations</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3886200"/>
          </a:xfrm>
        </p:spPr>
        <p:txBody>
          <a:bodyPr>
            <a:normAutofit/>
          </a:bodyPr>
          <a:lstStyle/>
          <a:p>
            <a:pPr marL="915988"/>
            <a:endParaRPr lang="en-US" sz="1800" dirty="0" smtClean="0">
              <a:solidFill>
                <a:schemeClr val="accent6">
                  <a:lumMod val="50000"/>
                </a:schemeClr>
              </a:solidFill>
              <a:latin typeface="Arial" panose="020B0604020202020204" pitchFamily="34" charset="0"/>
              <a:cs typeface="Arial" panose="020B0604020202020204" pitchFamily="34" charset="0"/>
            </a:endParaRPr>
          </a:p>
          <a:p>
            <a:pPr marL="915988"/>
            <a:r>
              <a:rPr lang="en-US" sz="1800" dirty="0" smtClean="0">
                <a:solidFill>
                  <a:schemeClr val="accent6">
                    <a:lumMod val="50000"/>
                  </a:schemeClr>
                </a:solidFill>
                <a:latin typeface="Arial" panose="020B0604020202020204" pitchFamily="34" charset="0"/>
                <a:cs typeface="Arial" panose="020B0604020202020204" pitchFamily="34" charset="0"/>
              </a:rPr>
              <a:t>Chronically Homeless (HUD Definition </a:t>
            </a:r>
            <a:r>
              <a:rPr lang="en-US" sz="1800" dirty="0">
                <a:solidFill>
                  <a:schemeClr val="accent6">
                    <a:lumMod val="50000"/>
                  </a:schemeClr>
                </a:solidFill>
                <a:latin typeface="Arial" panose="020B0604020202020204" pitchFamily="34" charset="0"/>
                <a:cs typeface="Arial" panose="020B0604020202020204" pitchFamily="34" charset="0"/>
              </a:rPr>
              <a:t>at 24 CFR </a:t>
            </a:r>
            <a:r>
              <a:rPr lang="en-US" sz="1800" dirty="0" smtClean="0">
                <a:solidFill>
                  <a:schemeClr val="accent6">
                    <a:lumMod val="50000"/>
                  </a:schemeClr>
                </a:solidFill>
                <a:latin typeface="Arial" panose="020B0604020202020204" pitchFamily="34" charset="0"/>
                <a:cs typeface="Arial" panose="020B0604020202020204" pitchFamily="34" charset="0"/>
              </a:rPr>
              <a:t>578.3) </a:t>
            </a:r>
          </a:p>
          <a:p>
            <a:pPr marL="915988"/>
            <a:endParaRPr lang="en-US" sz="1800" dirty="0" smtClean="0">
              <a:solidFill>
                <a:schemeClr val="accent6">
                  <a:lumMod val="50000"/>
                </a:schemeClr>
              </a:solidFill>
              <a:latin typeface="Arial" panose="020B0604020202020204" pitchFamily="34" charset="0"/>
              <a:cs typeface="Arial" panose="020B0604020202020204" pitchFamily="34" charset="0"/>
            </a:endParaRPr>
          </a:p>
          <a:p>
            <a:pPr marL="915988"/>
            <a:r>
              <a:rPr lang="en-US" sz="1800" dirty="0">
                <a:solidFill>
                  <a:schemeClr val="accent6">
                    <a:lumMod val="50000"/>
                  </a:schemeClr>
                </a:solidFill>
                <a:latin typeface="Arial" panose="020B0604020202020204" pitchFamily="34" charset="0"/>
                <a:cs typeface="Arial" panose="020B0604020202020204" pitchFamily="34" charset="0"/>
              </a:rPr>
              <a:t>Homeless (HUD Definition at 24 CFR 578.3) </a:t>
            </a:r>
          </a:p>
          <a:p>
            <a:pPr marL="915988"/>
            <a:endParaRPr lang="en-US" sz="1800" dirty="0" smtClean="0">
              <a:solidFill>
                <a:schemeClr val="accent6">
                  <a:lumMod val="50000"/>
                </a:schemeClr>
              </a:solidFill>
              <a:latin typeface="Arial" panose="020B0604020202020204" pitchFamily="34" charset="0"/>
              <a:cs typeface="Arial" panose="020B0604020202020204" pitchFamily="34" charset="0"/>
            </a:endParaRPr>
          </a:p>
          <a:p>
            <a:pPr marL="915988"/>
            <a:r>
              <a:rPr lang="en-US" sz="1800" dirty="0" smtClean="0">
                <a:solidFill>
                  <a:schemeClr val="accent6">
                    <a:lumMod val="50000"/>
                  </a:schemeClr>
                </a:solidFill>
                <a:latin typeface="Arial" panose="020B0604020202020204" pitchFamily="34" charset="0"/>
                <a:cs typeface="Arial" panose="020B0604020202020204" pitchFamily="34" charset="0"/>
              </a:rPr>
              <a:t>At-Risk of Chronic Homelessness (NPLH Definition)</a:t>
            </a:r>
          </a:p>
          <a:p>
            <a:pPr marL="915988"/>
            <a:endParaRPr lang="en-US" sz="1800" dirty="0">
              <a:solidFill>
                <a:schemeClr val="accent6">
                  <a:lumMod val="50000"/>
                </a:schemeClr>
              </a:solidFill>
              <a:latin typeface="Arial" panose="020B0604020202020204" pitchFamily="34" charset="0"/>
              <a:cs typeface="Arial" panose="020B0604020202020204" pitchFamily="34" charset="0"/>
            </a:endParaRPr>
          </a:p>
          <a:p>
            <a:pPr marL="915988"/>
            <a:r>
              <a:rPr lang="en-US" sz="1800" dirty="0" smtClean="0">
                <a:solidFill>
                  <a:schemeClr val="accent6">
                    <a:lumMod val="50000"/>
                  </a:schemeClr>
                </a:solidFill>
                <a:latin typeface="Arial" panose="020B0604020202020204" pitchFamily="34" charset="0"/>
                <a:cs typeface="Arial" panose="020B0604020202020204" pitchFamily="34" charset="0"/>
              </a:rPr>
              <a:t>All target populations must be adults living with a diagnosed  Serious Mental Disorder or children or adolescents with a Serious Emotional Disturbance as defined under MHSA (WIC Section 5600.3).</a:t>
            </a:r>
          </a:p>
          <a:p>
            <a:pPr marL="0" indent="0">
              <a:buNone/>
            </a:pPr>
            <a:endParaRPr lang="en-US" sz="1800" u="sng" dirty="0" smtClean="0">
              <a:solidFill>
                <a:schemeClr val="accent6">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15</a:t>
            </a:fld>
            <a:endParaRPr lang="en-US" dirty="0">
              <a:solidFill>
                <a:prstClr val="white">
                  <a:lumMod val="50000"/>
                </a:prstClr>
              </a:solidFill>
            </a:endParaRPr>
          </a:p>
        </p:txBody>
      </p:sp>
    </p:spTree>
    <p:extLst>
      <p:ext uri="{BB962C8B-B14F-4D97-AF65-F5344CB8AC3E}">
        <p14:creationId xmlns:p14="http://schemas.microsoft.com/office/powerpoint/2010/main" val="4173376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315200" cy="1143000"/>
          </a:xfrm>
        </p:spPr>
        <p:txBody>
          <a:bodyPr>
            <a:normAutofit/>
          </a:bodyPr>
          <a:lstStyle/>
          <a:p>
            <a:pPr algn="ctr"/>
            <a:r>
              <a:rPr lang="en-US" sz="2800" dirty="0" smtClean="0">
                <a:solidFill>
                  <a:schemeClr val="tx2">
                    <a:lumMod val="50000"/>
                  </a:schemeClr>
                </a:solidFill>
                <a:latin typeface="Arial" panose="020B0604020202020204" pitchFamily="34" charset="0"/>
                <a:cs typeface="Arial" panose="020B0604020202020204" pitchFamily="34" charset="0"/>
              </a:rPr>
              <a:t>Competitive Program:</a:t>
            </a:r>
            <a:br>
              <a:rPr lang="en-US" sz="2800" dirty="0" smtClean="0">
                <a:solidFill>
                  <a:schemeClr val="tx2">
                    <a:lumMod val="50000"/>
                  </a:schemeClr>
                </a:solidFill>
                <a:latin typeface="Arial" panose="020B0604020202020204" pitchFamily="34" charset="0"/>
                <a:cs typeface="Arial" panose="020B0604020202020204" pitchFamily="34" charset="0"/>
              </a:rPr>
            </a:br>
            <a:r>
              <a:rPr lang="en-US" sz="2800" dirty="0" smtClean="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a:t>
            </a:r>
            <a:r>
              <a:rPr lang="en-US" sz="2800" b="0" dirty="0" smtClean="0">
                <a:solidFill>
                  <a:schemeClr val="tx2">
                    <a:lumMod val="50000"/>
                  </a:schemeClr>
                </a:solidFill>
                <a:latin typeface="Arial" panose="020B0604020202020204" pitchFamily="34" charset="0"/>
                <a:cs typeface="Arial" panose="020B0604020202020204" pitchFamily="34" charset="0"/>
              </a:rPr>
              <a:t>Requirements</a:t>
            </a:r>
            <a:endParaRPr lang="en-US" sz="2800" b="0" dirty="0">
              <a:solidFill>
                <a:schemeClr val="tx2">
                  <a:lumMod val="50000"/>
                </a:schemeClr>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04800" y="1828800"/>
            <a:ext cx="8382000" cy="4648200"/>
          </a:xfrm>
        </p:spPr>
        <p:txBody>
          <a:bodyPr>
            <a:noAutofit/>
          </a:bodyPr>
          <a:lstStyle/>
          <a:p>
            <a:pPr marL="915988">
              <a:spcBef>
                <a:spcPts val="468"/>
              </a:spcBef>
            </a:pPr>
            <a:r>
              <a:rPr lang="en-US" sz="1800" b="1" u="sng" kern="0" dirty="0">
                <a:solidFill>
                  <a:srgbClr val="1A468C">
                    <a:lumMod val="50000"/>
                  </a:srgbClr>
                </a:solidFill>
                <a:latin typeface="Arial" panose="020B0604020202020204" pitchFamily="34" charset="0"/>
                <a:cs typeface="Arial" panose="020B0604020202020204" pitchFamily="34" charset="0"/>
              </a:rPr>
              <a:t>Eligible Applicant</a:t>
            </a:r>
            <a:r>
              <a:rPr lang="en-US" sz="1800" b="1" kern="0" dirty="0">
                <a:solidFill>
                  <a:srgbClr val="1A468C">
                    <a:lumMod val="50000"/>
                  </a:srgbClr>
                </a:solidFill>
                <a:latin typeface="Arial" panose="020B0604020202020204" pitchFamily="34" charset="0"/>
                <a:cs typeface="Arial" panose="020B0604020202020204" pitchFamily="34" charset="0"/>
              </a:rPr>
              <a:t>: </a:t>
            </a:r>
            <a:endParaRPr lang="en-US" sz="1800" b="1" kern="0" dirty="0" smtClean="0">
              <a:solidFill>
                <a:srgbClr val="1A468C">
                  <a:lumMod val="50000"/>
                </a:srgbClr>
              </a:solidFill>
              <a:latin typeface="Arial" panose="020B0604020202020204" pitchFamily="34" charset="0"/>
              <a:cs typeface="Arial" panose="020B0604020202020204" pitchFamily="34" charset="0"/>
            </a:endParaRPr>
          </a:p>
          <a:p>
            <a:pPr marL="1379538">
              <a:spcBef>
                <a:spcPts val="468"/>
              </a:spcBef>
              <a:buFont typeface="Courier New" panose="02070309020205020404" pitchFamily="49" charset="0"/>
              <a:buChar char="o"/>
            </a:pPr>
            <a:r>
              <a:rPr lang="en-US" sz="1800" kern="0" dirty="0" smtClean="0">
                <a:solidFill>
                  <a:srgbClr val="1A468C">
                    <a:lumMod val="50000"/>
                  </a:srgbClr>
                </a:solidFill>
                <a:latin typeface="Arial" panose="020B0604020202020204" pitchFamily="34" charset="0"/>
                <a:cs typeface="Arial" panose="020B0604020202020204" pitchFamily="34" charset="0"/>
              </a:rPr>
              <a:t>County </a:t>
            </a:r>
            <a:r>
              <a:rPr lang="en-US" sz="1800" kern="0" dirty="0">
                <a:solidFill>
                  <a:srgbClr val="1A468C">
                    <a:lumMod val="50000"/>
                  </a:srgbClr>
                </a:solidFill>
                <a:latin typeface="Arial" panose="020B0604020202020204" pitchFamily="34" charset="0"/>
                <a:cs typeface="Arial" panose="020B0604020202020204" pitchFamily="34" charset="0"/>
              </a:rPr>
              <a:t>as sole applicant </a:t>
            </a:r>
            <a:r>
              <a:rPr lang="en-US" sz="1800" kern="0" dirty="0" smtClean="0">
                <a:solidFill>
                  <a:srgbClr val="1A468C">
                    <a:lumMod val="50000"/>
                  </a:srgbClr>
                </a:solidFill>
                <a:latin typeface="Arial" panose="020B0604020202020204" pitchFamily="34" charset="0"/>
                <a:cs typeface="Arial" panose="020B0604020202020204" pitchFamily="34" charset="0"/>
              </a:rPr>
              <a:t>if it is a development sponsor, or </a:t>
            </a:r>
            <a:r>
              <a:rPr lang="en-US" sz="1800" kern="0" dirty="0">
                <a:solidFill>
                  <a:srgbClr val="1A468C">
                    <a:lumMod val="50000"/>
                  </a:srgbClr>
                </a:solidFill>
                <a:latin typeface="Arial" panose="020B0604020202020204" pitchFamily="34" charset="0"/>
                <a:cs typeface="Arial" panose="020B0604020202020204" pitchFamily="34" charset="0"/>
              </a:rPr>
              <a:t>jointly with a </a:t>
            </a:r>
            <a:r>
              <a:rPr lang="en-US" sz="1800" kern="0" dirty="0" smtClean="0">
                <a:solidFill>
                  <a:srgbClr val="1A468C">
                    <a:lumMod val="50000"/>
                  </a:srgbClr>
                </a:solidFill>
                <a:latin typeface="Arial" panose="020B0604020202020204" pitchFamily="34" charset="0"/>
                <a:cs typeface="Arial" panose="020B0604020202020204" pitchFamily="34" charset="0"/>
              </a:rPr>
              <a:t>separate entity as a development sponsor.</a:t>
            </a:r>
          </a:p>
          <a:p>
            <a:pPr marL="915988">
              <a:spcBef>
                <a:spcPts val="468"/>
              </a:spcBef>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915988">
              <a:spcBef>
                <a:spcPts val="468"/>
              </a:spcBef>
            </a:pPr>
            <a:r>
              <a:rPr lang="en-US" sz="1800" b="1" u="sng" kern="0" dirty="0" smtClean="0">
                <a:solidFill>
                  <a:srgbClr val="1A468C">
                    <a:lumMod val="50000"/>
                  </a:srgbClr>
                </a:solidFill>
                <a:latin typeface="Arial" panose="020B0604020202020204" pitchFamily="34" charset="0"/>
                <a:cs typeface="Arial" panose="020B0604020202020204" pitchFamily="34" charset="0"/>
              </a:rPr>
              <a:t>Development Team Capacity</a:t>
            </a:r>
            <a:r>
              <a:rPr lang="en-US" sz="1800" b="1" kern="0" dirty="0" smtClean="0">
                <a:solidFill>
                  <a:srgbClr val="1A468C">
                    <a:lumMod val="50000"/>
                  </a:srgbClr>
                </a:solidFill>
                <a:latin typeface="Arial" panose="020B0604020202020204" pitchFamily="34" charset="0"/>
                <a:cs typeface="Arial" panose="020B0604020202020204" pitchFamily="34" charset="0"/>
              </a:rPr>
              <a:t>: </a:t>
            </a:r>
          </a:p>
          <a:p>
            <a:pPr marL="1373188" lvl="1" indent="-342900">
              <a:spcBef>
                <a:spcPts val="468"/>
              </a:spcBef>
              <a:buFont typeface="Courier New" panose="02070309020205020404" pitchFamily="49" charset="0"/>
              <a:buChar char="o"/>
            </a:pPr>
            <a:r>
              <a:rPr lang="en-US" sz="1800" kern="0" dirty="0" smtClean="0">
                <a:solidFill>
                  <a:srgbClr val="1A468C">
                    <a:lumMod val="50000"/>
                  </a:srgbClr>
                </a:solidFill>
                <a:latin typeface="Arial" panose="020B0604020202020204" pitchFamily="34" charset="0"/>
                <a:cs typeface="Arial" panose="020B0604020202020204" pitchFamily="34" charset="0"/>
              </a:rPr>
              <a:t>Two affordable rental housing projects funded in the last 10 years, one must include 1 PSH unit for Homeless, Chronically Homeless, or those At-Risk of chronic homelessness.</a:t>
            </a:r>
          </a:p>
          <a:p>
            <a:pPr marL="1373188" lvl="1" indent="-342900">
              <a:spcBef>
                <a:spcPts val="468"/>
              </a:spcBef>
              <a:buFont typeface="Courier New" panose="02070309020205020404" pitchFamily="49" charset="0"/>
              <a:buChar char="o"/>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1373188" lvl="1" indent="-342900">
              <a:spcBef>
                <a:spcPts val="468"/>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3 years experience </a:t>
            </a:r>
            <a:r>
              <a:rPr lang="en-US" sz="1800" dirty="0" smtClean="0">
                <a:latin typeface="Arial" panose="020B0604020202020204" pitchFamily="34" charset="0"/>
                <a:cs typeface="Arial" panose="020B0604020202020204" pitchFamily="34" charset="0"/>
              </a:rPr>
              <a:t>of </a:t>
            </a:r>
            <a:r>
              <a:rPr lang="en-US" sz="1800" dirty="0">
                <a:latin typeface="Arial" panose="020B0604020202020204" pitchFamily="34" charset="0"/>
                <a:cs typeface="Arial" panose="020B0604020202020204" pitchFamily="34" charset="0"/>
              </a:rPr>
              <a:t>Lead Service Provider and Property Manager in serving </a:t>
            </a:r>
            <a:r>
              <a:rPr lang="en-US" sz="1800" dirty="0" smtClean="0">
                <a:latin typeface="Arial" panose="020B0604020202020204" pitchFamily="34" charset="0"/>
                <a:cs typeface="Arial" panose="020B0604020202020204" pitchFamily="34" charset="0"/>
              </a:rPr>
              <a:t>NPLH Target Population.</a:t>
            </a:r>
          </a:p>
          <a:p>
            <a:pPr marL="1030288" lvl="1" indent="0">
              <a:spcBef>
                <a:spcPts val="468"/>
              </a:spcBef>
              <a:buNone/>
            </a:pPr>
            <a:endParaRPr lang="en-US" sz="1800" dirty="0" smtClean="0">
              <a:latin typeface="Arial" panose="020B0604020202020204" pitchFamily="34" charset="0"/>
              <a:cs typeface="Arial" panose="020B0604020202020204" pitchFamily="34" charset="0"/>
            </a:endParaRPr>
          </a:p>
          <a:p>
            <a:pPr marL="1373188" lvl="1" indent="-342900">
              <a:spcBef>
                <a:spcPts val="468"/>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Collaboration among entities is imperative.</a:t>
            </a:r>
            <a:endParaRPr lang="en-US" sz="1800" dirty="0">
              <a:latin typeface="Arial" panose="020B0604020202020204" pitchFamily="34" charset="0"/>
              <a:cs typeface="Arial" panose="020B0604020202020204" pitchFamily="34" charset="0"/>
            </a:endParaRPr>
          </a:p>
          <a:p>
            <a:pPr marL="1316038" lvl="1">
              <a:spcBef>
                <a:spcPts val="468"/>
              </a:spcBef>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1030288" lvl="1" indent="0">
              <a:spcBef>
                <a:spcPts val="468"/>
              </a:spcBef>
              <a:buNone/>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915988">
              <a:spcBef>
                <a:spcPts val="468"/>
              </a:spcBef>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915988">
              <a:spcBef>
                <a:spcPts val="468"/>
              </a:spcBef>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4371234F-6A54-4831-9A2D-FD5860F3C3E1}" type="slidenum">
              <a:rPr lang="en-US" smtClean="0">
                <a:solidFill>
                  <a:prstClr val="white">
                    <a:lumMod val="50000"/>
                  </a:prstClr>
                </a:solidFill>
              </a:rPr>
              <a:pPr/>
              <a:t>16</a:t>
            </a:fld>
            <a:endParaRPr lang="en-US" dirty="0">
              <a:solidFill>
                <a:prstClr val="white">
                  <a:lumMod val="50000"/>
                </a:prstClr>
              </a:solidFill>
            </a:endParaRPr>
          </a:p>
        </p:txBody>
      </p:sp>
    </p:spTree>
    <p:extLst>
      <p:ext uri="{BB962C8B-B14F-4D97-AF65-F5344CB8AC3E}">
        <p14:creationId xmlns:p14="http://schemas.microsoft.com/office/powerpoint/2010/main" val="94878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Competitive Program:</a:t>
            </a:r>
            <a:br>
              <a:rPr lang="en-US" sz="2800" dirty="0">
                <a:solidFill>
                  <a:schemeClr val="tx2">
                    <a:lumMod val="50000"/>
                  </a:schemeClr>
                </a:solidFill>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Requirements</a:t>
            </a:r>
            <a:endParaRPr lang="en-US" sz="2800" dirty="0"/>
          </a:p>
        </p:txBody>
      </p:sp>
      <p:sp>
        <p:nvSpPr>
          <p:cNvPr id="3" name="Content Placeholder 2"/>
          <p:cNvSpPr>
            <a:spLocks noGrp="1"/>
          </p:cNvSpPr>
          <p:nvPr>
            <p:ph idx="1"/>
          </p:nvPr>
        </p:nvSpPr>
        <p:spPr>
          <a:xfrm>
            <a:off x="381000" y="2027237"/>
            <a:ext cx="7772400" cy="4373563"/>
          </a:xfrm>
        </p:spPr>
        <p:txBody>
          <a:bodyPr>
            <a:normAutofit/>
          </a:bodyPr>
          <a:lstStyle/>
          <a:p>
            <a:pPr marL="915988">
              <a:spcBef>
                <a:spcPts val="468"/>
              </a:spcBef>
            </a:pPr>
            <a:r>
              <a:rPr lang="en-US" sz="1800" b="1" u="sng" kern="0" dirty="0">
                <a:solidFill>
                  <a:srgbClr val="1A468C">
                    <a:lumMod val="50000"/>
                  </a:srgbClr>
                </a:solidFill>
                <a:latin typeface="Arial" panose="020B0604020202020204" pitchFamily="34" charset="0"/>
                <a:cs typeface="Arial" panose="020B0604020202020204" pitchFamily="34" charset="0"/>
              </a:rPr>
              <a:t>Project must be integrated</a:t>
            </a:r>
          </a:p>
          <a:p>
            <a:pPr marL="1433513" lvl="1" indent="-403225">
              <a:spcBef>
                <a:spcPts val="468"/>
              </a:spcBef>
              <a:buFont typeface="Courier New" panose="02070309020205020404" pitchFamily="49" charset="0"/>
              <a:buChar char="o"/>
            </a:pPr>
            <a:r>
              <a:rPr lang="en-US" sz="1800" kern="0" dirty="0" smtClean="0">
                <a:solidFill>
                  <a:srgbClr val="1A468C">
                    <a:lumMod val="50000"/>
                  </a:srgbClr>
                </a:solidFill>
                <a:latin typeface="Arial" panose="020B0604020202020204" pitchFamily="34" charset="0"/>
                <a:cs typeface="Arial" panose="020B0604020202020204" pitchFamily="34" charset="0"/>
              </a:rPr>
              <a:t>Projects </a:t>
            </a:r>
            <a:r>
              <a:rPr lang="en-US" sz="1800" kern="0" dirty="0">
                <a:solidFill>
                  <a:srgbClr val="1A468C">
                    <a:lumMod val="50000"/>
                  </a:srgbClr>
                </a:solidFill>
                <a:latin typeface="Arial" panose="020B0604020202020204" pitchFamily="34" charset="0"/>
                <a:cs typeface="Arial" panose="020B0604020202020204" pitchFamily="34" charset="0"/>
              </a:rPr>
              <a:t>of </a:t>
            </a:r>
            <a:r>
              <a:rPr lang="en-US" sz="1800" kern="0" dirty="0" smtClean="0">
                <a:solidFill>
                  <a:srgbClr val="1A468C">
                    <a:lumMod val="50000"/>
                  </a:srgbClr>
                </a:solidFill>
                <a:latin typeface="Arial" panose="020B0604020202020204" pitchFamily="34" charset="0"/>
                <a:cs typeface="Arial" panose="020B0604020202020204" pitchFamily="34" charset="0"/>
              </a:rPr>
              <a:t>20+ units, </a:t>
            </a:r>
            <a:r>
              <a:rPr lang="en-US" sz="1800" kern="0" dirty="0">
                <a:solidFill>
                  <a:srgbClr val="1A468C">
                    <a:lumMod val="50000"/>
                  </a:srgbClr>
                </a:solidFill>
                <a:latin typeface="Arial" panose="020B0604020202020204" pitchFamily="34" charset="0"/>
                <a:cs typeface="Arial" panose="020B0604020202020204" pitchFamily="34" charset="0"/>
              </a:rPr>
              <a:t>no more than 49% of the </a:t>
            </a:r>
            <a:r>
              <a:rPr lang="en-US" sz="1800" kern="0" dirty="0" smtClean="0">
                <a:solidFill>
                  <a:srgbClr val="1A468C">
                    <a:lumMod val="50000"/>
                  </a:srgbClr>
                </a:solidFill>
                <a:latin typeface="Arial" panose="020B0604020202020204" pitchFamily="34" charset="0"/>
                <a:cs typeface="Arial" panose="020B0604020202020204" pitchFamily="34" charset="0"/>
              </a:rPr>
              <a:t>units </a:t>
            </a:r>
            <a:r>
              <a:rPr lang="en-US" sz="1800" kern="0" dirty="0">
                <a:solidFill>
                  <a:srgbClr val="1A468C">
                    <a:lumMod val="50000"/>
                  </a:srgbClr>
                </a:solidFill>
                <a:latin typeface="Arial" panose="020B0604020202020204" pitchFamily="34" charset="0"/>
                <a:cs typeface="Arial" panose="020B0604020202020204" pitchFamily="34" charset="0"/>
              </a:rPr>
              <a:t>will be restricted as NPLH </a:t>
            </a:r>
            <a:r>
              <a:rPr lang="en-US" sz="1800" kern="0" dirty="0" smtClean="0">
                <a:solidFill>
                  <a:srgbClr val="1A468C">
                    <a:lumMod val="50000"/>
                  </a:srgbClr>
                </a:solidFill>
                <a:latin typeface="Arial" panose="020B0604020202020204" pitchFamily="34" charset="0"/>
                <a:cs typeface="Arial" panose="020B0604020202020204" pitchFamily="34" charset="0"/>
              </a:rPr>
              <a:t>units.</a:t>
            </a:r>
          </a:p>
          <a:p>
            <a:pPr marL="1830388" lvl="2" indent="-342900">
              <a:spcBef>
                <a:spcPts val="468"/>
              </a:spcBef>
              <a:buFont typeface="Wingdings" panose="05000000000000000000" pitchFamily="2" charset="2"/>
              <a:buChar char="§"/>
            </a:pPr>
            <a:r>
              <a:rPr lang="en-US" sz="1800" kern="0" dirty="0" smtClean="0">
                <a:solidFill>
                  <a:srgbClr val="1A468C">
                    <a:lumMod val="50000"/>
                  </a:srgbClr>
                </a:solidFill>
                <a:latin typeface="Arial" panose="020B0604020202020204" pitchFamily="34" charset="0"/>
                <a:cs typeface="Arial" panose="020B0604020202020204" pitchFamily="34" charset="0"/>
              </a:rPr>
              <a:t>Projects of 20 or fewer units can restrict more than 49%, but Article 34 of state constitution applies.</a:t>
            </a:r>
          </a:p>
          <a:p>
            <a:pPr marL="1830388" lvl="2" indent="-342900">
              <a:spcBef>
                <a:spcPts val="468"/>
              </a:spcBef>
              <a:buFont typeface="Wingdings" panose="05000000000000000000" pitchFamily="2" charset="2"/>
              <a:buChar char="§"/>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1373188" lvl="1" indent="-342900">
              <a:spcBef>
                <a:spcPts val="468"/>
              </a:spcBef>
              <a:buFont typeface="Courier New" panose="02070309020205020404" pitchFamily="49" charset="0"/>
              <a:buChar char="o"/>
            </a:pPr>
            <a:r>
              <a:rPr lang="en-US" sz="1800" kern="0" dirty="0" smtClean="0">
                <a:solidFill>
                  <a:srgbClr val="1A468C">
                    <a:lumMod val="50000"/>
                  </a:srgbClr>
                </a:solidFill>
                <a:latin typeface="Arial" panose="020B0604020202020204" pitchFamily="34" charset="0"/>
                <a:cs typeface="Arial" panose="020B0604020202020204" pitchFamily="34" charset="0"/>
              </a:rPr>
              <a:t>NPLH units integrated with other project units</a:t>
            </a:r>
          </a:p>
          <a:p>
            <a:pPr marL="1373188" lvl="1" indent="-342900">
              <a:spcBef>
                <a:spcPts val="468"/>
              </a:spcBef>
              <a:buFont typeface="Courier New" panose="02070309020205020404" pitchFamily="49" charset="0"/>
              <a:buChar char="o"/>
            </a:pPr>
            <a:endParaRPr lang="en-US" sz="1800" kern="0" dirty="0" smtClean="0">
              <a:solidFill>
                <a:srgbClr val="1A468C">
                  <a:lumMod val="50000"/>
                </a:srgbClr>
              </a:solidFill>
              <a:latin typeface="Arial" panose="020B0604020202020204" pitchFamily="34" charset="0"/>
              <a:cs typeface="Arial" panose="020B0604020202020204" pitchFamily="34" charset="0"/>
            </a:endParaRPr>
          </a:p>
          <a:p>
            <a:pPr marL="1373188" lvl="1" indent="-342900">
              <a:spcBef>
                <a:spcPts val="468"/>
              </a:spcBef>
              <a:buFont typeface="Courier New" panose="02070309020205020404" pitchFamily="49" charset="0"/>
              <a:buChar char="o"/>
            </a:pPr>
            <a:r>
              <a:rPr lang="en-US" sz="1800" kern="0" dirty="0" smtClean="0">
                <a:solidFill>
                  <a:srgbClr val="1A468C">
                    <a:lumMod val="50000"/>
                  </a:srgbClr>
                </a:solidFill>
                <a:latin typeface="Arial" panose="020B0604020202020204" pitchFamily="34" charset="0"/>
                <a:cs typeface="Arial" panose="020B0604020202020204" pitchFamily="34" charset="0"/>
              </a:rPr>
              <a:t>Encourage social interaction </a:t>
            </a:r>
          </a:p>
          <a:p>
            <a:pPr marL="1830388" lvl="2" indent="-342900">
              <a:spcBef>
                <a:spcPts val="468"/>
              </a:spcBef>
              <a:buFont typeface="Wingdings" panose="05000000000000000000" pitchFamily="2" charset="2"/>
              <a:buChar char="§"/>
            </a:pPr>
            <a:r>
              <a:rPr lang="en-US" sz="1800" kern="0" dirty="0" smtClean="0">
                <a:solidFill>
                  <a:srgbClr val="1A468C">
                    <a:lumMod val="50000"/>
                  </a:srgbClr>
                </a:solidFill>
                <a:latin typeface="Arial" panose="020B0604020202020204" pitchFamily="34" charset="0"/>
                <a:cs typeface="Arial" panose="020B0604020202020204" pitchFamily="34" charset="0"/>
              </a:rPr>
              <a:t>Community building activities</a:t>
            </a:r>
          </a:p>
          <a:p>
            <a:pPr marL="1830388" lvl="2" indent="-342900">
              <a:spcBef>
                <a:spcPts val="468"/>
              </a:spcBef>
              <a:buFont typeface="Wingdings" panose="05000000000000000000" pitchFamily="2" charset="2"/>
              <a:buChar char="§"/>
            </a:pPr>
            <a:r>
              <a:rPr lang="en-US" sz="1800" kern="0" dirty="0" smtClean="0">
                <a:solidFill>
                  <a:srgbClr val="1A468C">
                    <a:lumMod val="50000"/>
                  </a:srgbClr>
                </a:solidFill>
                <a:latin typeface="Arial" panose="020B0604020202020204" pitchFamily="34" charset="0"/>
                <a:cs typeface="Arial" panose="020B0604020202020204" pitchFamily="34" charset="0"/>
              </a:rPr>
              <a:t>Architectural design</a:t>
            </a:r>
          </a:p>
          <a:p>
            <a:pPr marL="1830388" lvl="2" indent="-342900">
              <a:spcBef>
                <a:spcPts val="468"/>
              </a:spcBef>
              <a:buFont typeface="Wingdings" panose="05000000000000000000" pitchFamily="2" charset="2"/>
              <a:buChar char="§"/>
            </a:pPr>
            <a:r>
              <a:rPr lang="en-US" sz="1800" kern="0" dirty="0" smtClean="0">
                <a:solidFill>
                  <a:srgbClr val="1A468C">
                    <a:lumMod val="50000"/>
                  </a:srgbClr>
                </a:solidFill>
                <a:latin typeface="Arial" panose="020B0604020202020204" pitchFamily="34" charset="0"/>
                <a:cs typeface="Arial" panose="020B0604020202020204" pitchFamily="34" charset="0"/>
              </a:rPr>
              <a:t>No special restrictions on guests</a:t>
            </a:r>
            <a:endParaRPr lang="en-US" sz="1800" kern="0" dirty="0">
              <a:solidFill>
                <a:srgbClr val="1A468C">
                  <a:lumMod val="50000"/>
                </a:srgbClr>
              </a:solidFill>
              <a:latin typeface="Arial" panose="020B0604020202020204" pitchFamily="34" charset="0"/>
              <a:cs typeface="Arial" panose="020B0604020202020204" pitchFamily="34" charset="0"/>
            </a:endParaRPr>
          </a:p>
          <a:p>
            <a:endParaRPr lang="en-US" sz="1800" dirty="0"/>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17</a:t>
            </a:fld>
            <a:endParaRPr lang="en-US" dirty="0">
              <a:solidFill>
                <a:prstClr val="white">
                  <a:lumMod val="50000"/>
                </a:prstClr>
              </a:solidFill>
            </a:endParaRPr>
          </a:p>
        </p:txBody>
      </p:sp>
    </p:spTree>
    <p:extLst>
      <p:ext uri="{BB962C8B-B14F-4D97-AF65-F5344CB8AC3E}">
        <p14:creationId xmlns:p14="http://schemas.microsoft.com/office/powerpoint/2010/main" val="3632423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Competitive Program:</a:t>
            </a:r>
            <a:br>
              <a:rPr lang="en-US" sz="2800" dirty="0">
                <a:solidFill>
                  <a:schemeClr val="tx2">
                    <a:lumMod val="50000"/>
                  </a:schemeClr>
                </a:solidFill>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Requirements</a:t>
            </a:r>
            <a:endParaRPr lang="en-US" sz="2800" dirty="0"/>
          </a:p>
        </p:txBody>
      </p:sp>
      <p:sp>
        <p:nvSpPr>
          <p:cNvPr id="3" name="Content Placeholder 2"/>
          <p:cNvSpPr>
            <a:spLocks noGrp="1"/>
          </p:cNvSpPr>
          <p:nvPr>
            <p:ph idx="1"/>
          </p:nvPr>
        </p:nvSpPr>
        <p:spPr>
          <a:xfrm>
            <a:off x="914400" y="1981201"/>
            <a:ext cx="7391400" cy="3962400"/>
          </a:xfrm>
        </p:spPr>
        <p:txBody>
          <a:bodyPr>
            <a:normAutofit/>
          </a:bodyPr>
          <a:lstStyle/>
          <a:p>
            <a:r>
              <a:rPr lang="en-US" sz="1800" b="1" u="sng" dirty="0" smtClean="0">
                <a:latin typeface="Arial" panose="020B0604020202020204" pitchFamily="34" charset="0"/>
                <a:cs typeface="Arial" panose="020B0604020202020204" pitchFamily="34" charset="0"/>
              </a:rPr>
              <a:t>Project Financial Feasibility</a:t>
            </a: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Conform with HCD Uniform Multifamily Regulations</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Tenant incomes cannot exceed 30% Area Median Income</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Rents restricted from 15%-30% Area Median Income</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Tenant pays no more than 30% of income in units with Capitalized Operating Subsidy Reserves or rent subsidy. </a:t>
            </a:r>
          </a:p>
          <a:p>
            <a:pPr marL="457200" lvl="1" indent="0">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18</a:t>
            </a:fld>
            <a:endParaRPr lang="en-US" dirty="0">
              <a:solidFill>
                <a:prstClr val="white">
                  <a:lumMod val="50000"/>
                </a:prstClr>
              </a:solidFill>
            </a:endParaRPr>
          </a:p>
        </p:txBody>
      </p:sp>
    </p:spTree>
    <p:extLst>
      <p:ext uri="{BB962C8B-B14F-4D97-AF65-F5344CB8AC3E}">
        <p14:creationId xmlns:p14="http://schemas.microsoft.com/office/powerpoint/2010/main" val="3989868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Competitive Program:</a:t>
            </a:r>
            <a:br>
              <a:rPr lang="en-US" sz="2800" dirty="0">
                <a:solidFill>
                  <a:schemeClr val="tx2">
                    <a:lumMod val="50000"/>
                  </a:schemeClr>
                </a:solidFill>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Requirements</a:t>
            </a:r>
            <a:endParaRPr lang="en-US" sz="2800" dirty="0"/>
          </a:p>
        </p:txBody>
      </p:sp>
      <p:sp>
        <p:nvSpPr>
          <p:cNvPr id="3" name="Content Placeholder 2"/>
          <p:cNvSpPr>
            <a:spLocks noGrp="1"/>
          </p:cNvSpPr>
          <p:nvPr>
            <p:ph idx="1"/>
          </p:nvPr>
        </p:nvSpPr>
        <p:spPr>
          <a:xfrm>
            <a:off x="914400" y="1798637"/>
            <a:ext cx="7391400" cy="4373563"/>
          </a:xfrm>
        </p:spPr>
        <p:txBody>
          <a:bodyPr>
            <a:normAutofit/>
          </a:bodyPr>
          <a:lstStyle/>
          <a:p>
            <a:r>
              <a:rPr lang="en-US" sz="1800" b="1" u="sng" dirty="0" smtClean="0">
                <a:latin typeface="Arial" panose="020B0604020202020204" pitchFamily="34" charset="0"/>
                <a:cs typeface="Arial" panose="020B0604020202020204" pitchFamily="34" charset="0"/>
              </a:rPr>
              <a:t>Eligible Housing Types</a:t>
            </a: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Minimum 5 units</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Can be single developments, scattered-site, or shared housing</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Common ownership, financing, and property management</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Each tenant signs a lease</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Permanent foundation, meet State and local codes, minimum sq. footage requirements.</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19</a:t>
            </a:fld>
            <a:endParaRPr lang="en-US" dirty="0">
              <a:solidFill>
                <a:prstClr val="white">
                  <a:lumMod val="50000"/>
                </a:prstClr>
              </a:solidFill>
            </a:endParaRPr>
          </a:p>
        </p:txBody>
      </p:sp>
    </p:spTree>
    <p:extLst>
      <p:ext uri="{BB962C8B-B14F-4D97-AF65-F5344CB8AC3E}">
        <p14:creationId xmlns:p14="http://schemas.microsoft.com/office/powerpoint/2010/main" val="3547607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6705600" cy="800100"/>
          </a:xfrm>
        </p:spPr>
        <p:txBody>
          <a:bodyPr>
            <a:noAutofit/>
          </a:bodyPr>
          <a:lstStyle/>
          <a:p>
            <a:pPr algn="ctr"/>
            <a:r>
              <a:rPr lang="en-US" sz="2800" dirty="0">
                <a:solidFill>
                  <a:srgbClr val="E25608"/>
                </a:solidFill>
                <a:latin typeface="Arial" panose="020B0604020202020204" pitchFamily="34" charset="0"/>
                <a:cs typeface="Arial" panose="020B0604020202020204" pitchFamily="34" charset="0"/>
              </a:rPr>
              <a:t>California has the Highest Percentage of People Experiencing Homelessness in the Nation</a:t>
            </a:r>
          </a:p>
        </p:txBody>
      </p:sp>
      <p:pic>
        <p:nvPicPr>
          <p:cNvPr id="4" name="Picture 3"/>
          <p:cNvPicPr>
            <a:picLocks noChangeAspect="1"/>
          </p:cNvPicPr>
          <p:nvPr/>
        </p:nvPicPr>
        <p:blipFill>
          <a:blip r:embed="rId3"/>
          <a:stretch>
            <a:fillRect/>
          </a:stretch>
        </p:blipFill>
        <p:spPr>
          <a:xfrm>
            <a:off x="367552" y="1872866"/>
            <a:ext cx="8474230" cy="4197427"/>
          </a:xfrm>
          <a:prstGeom prst="rect">
            <a:avLst/>
          </a:prstGeom>
        </p:spPr>
      </p:pic>
      <p:sp>
        <p:nvSpPr>
          <p:cNvPr id="5" name="TextBox 4"/>
          <p:cNvSpPr txBox="1"/>
          <p:nvPr/>
        </p:nvSpPr>
        <p:spPr>
          <a:xfrm>
            <a:off x="4675911" y="6233090"/>
            <a:ext cx="4248397" cy="230832"/>
          </a:xfrm>
          <a:prstGeom prst="rect">
            <a:avLst/>
          </a:prstGeom>
          <a:noFill/>
        </p:spPr>
        <p:txBody>
          <a:bodyPr wrap="square" rtlCol="0">
            <a:spAutoFit/>
          </a:bodyPr>
          <a:lstStyle/>
          <a:p>
            <a:r>
              <a:rPr lang="en-US" sz="900" dirty="0">
                <a:solidFill>
                  <a:srgbClr val="000000"/>
                </a:solidFill>
              </a:rPr>
              <a:t>Source: </a:t>
            </a:r>
            <a:r>
              <a:rPr lang="en-US" sz="900" b="1" dirty="0">
                <a:solidFill>
                  <a:srgbClr val="000000"/>
                </a:solidFill>
              </a:rPr>
              <a:t>2015 AHAR: Part 1 - PIT Estimates of Homelessness in the U.S</a:t>
            </a:r>
            <a:r>
              <a:rPr lang="en-US" sz="900" dirty="0">
                <a:solidFill>
                  <a:srgbClr val="000000"/>
                </a:solidFill>
              </a:rPr>
              <a:t> </a:t>
            </a:r>
          </a:p>
        </p:txBody>
      </p:sp>
      <p:sp>
        <p:nvSpPr>
          <p:cNvPr id="3" name="Slide Number Placeholder 2"/>
          <p:cNvSpPr>
            <a:spLocks noGrp="1"/>
          </p:cNvSpPr>
          <p:nvPr>
            <p:ph type="sldNum" sz="quarter" idx="4"/>
          </p:nvPr>
        </p:nvSpPr>
        <p:spPr/>
        <p:txBody>
          <a:bodyPr/>
          <a:lstStyle/>
          <a:p>
            <a:fld id="{2F2EF5C0-B3DC-466E-8AB0-57B72D1C588F}" type="slidenum">
              <a:rPr lang="en-US" smtClean="0"/>
              <a:t>2</a:t>
            </a:fld>
            <a:endParaRPr lang="en-US" dirty="0"/>
          </a:p>
        </p:txBody>
      </p:sp>
    </p:spTree>
    <p:extLst>
      <p:ext uri="{BB962C8B-B14F-4D97-AF65-F5344CB8AC3E}">
        <p14:creationId xmlns:p14="http://schemas.microsoft.com/office/powerpoint/2010/main" val="3674082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Competitive Program:</a:t>
            </a:r>
            <a:br>
              <a:rPr lang="en-US" sz="2800" dirty="0">
                <a:solidFill>
                  <a:schemeClr val="tx2">
                    <a:lumMod val="50000"/>
                  </a:schemeClr>
                </a:solidFill>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Requirements</a:t>
            </a:r>
            <a:endParaRPr lang="en-US" sz="2800" dirty="0"/>
          </a:p>
        </p:txBody>
      </p:sp>
      <p:sp>
        <p:nvSpPr>
          <p:cNvPr id="3" name="Content Placeholder 2"/>
          <p:cNvSpPr>
            <a:spLocks noGrp="1"/>
          </p:cNvSpPr>
          <p:nvPr>
            <p:ph idx="1"/>
          </p:nvPr>
        </p:nvSpPr>
        <p:spPr/>
        <p:txBody>
          <a:bodyPr>
            <a:normAutofit fontScale="92500" lnSpcReduction="20000"/>
          </a:bodyPr>
          <a:lstStyle/>
          <a:p>
            <a:r>
              <a:rPr lang="en-US" sz="1800" b="1" u="sng" dirty="0" smtClean="0">
                <a:latin typeface="Arial" panose="020B0604020202020204" pitchFamily="34" charset="0"/>
                <a:cs typeface="Arial" panose="020B0604020202020204" pitchFamily="34" charset="0"/>
              </a:rPr>
              <a:t>20-yr Supportive Services</a:t>
            </a: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County commits to provide mental health services &amp; coordinate provision/referral to other services, including but not limited to substance use treatment services.</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County-Approved Supportive Services Plan </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Required Minimum services offered: </a:t>
            </a:r>
          </a:p>
          <a:p>
            <a:pPr lvl="2">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On-site case management</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Mental health services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Substance use services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Physical health care services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Benefits counseling and advocacy</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Life skills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On-site peer support and advocacy</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Transportation plan</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Recreational and social activities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Housing retention services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Linkages to community resources</a:t>
            </a:r>
          </a:p>
          <a:p>
            <a:pPr lvl="2">
              <a:buFont typeface="Courier New" panose="02070309020205020404" pitchFamily="49" charset="0"/>
              <a:buChar char="o"/>
            </a:pPr>
            <a:r>
              <a:rPr lang="en-US" sz="1400" dirty="0">
                <a:latin typeface="Arial" panose="020B0604020202020204" pitchFamily="34" charset="0"/>
                <a:cs typeface="Arial" panose="020B0604020202020204" pitchFamily="34" charset="0"/>
              </a:rPr>
              <a:t>Recreational and social activities</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20</a:t>
            </a:fld>
            <a:endParaRPr lang="en-US" dirty="0">
              <a:solidFill>
                <a:prstClr val="white">
                  <a:lumMod val="50000"/>
                </a:prstClr>
              </a:solidFill>
            </a:endParaRPr>
          </a:p>
        </p:txBody>
      </p:sp>
    </p:spTree>
    <p:extLst>
      <p:ext uri="{BB962C8B-B14F-4D97-AF65-F5344CB8AC3E}">
        <p14:creationId xmlns:p14="http://schemas.microsoft.com/office/powerpoint/2010/main" val="389619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Competitive Program:</a:t>
            </a:r>
            <a:br>
              <a:rPr lang="en-US" sz="2800" dirty="0">
                <a:solidFill>
                  <a:schemeClr val="tx2">
                    <a:lumMod val="50000"/>
                  </a:schemeClr>
                </a:solidFill>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Requirements</a:t>
            </a:r>
            <a:endParaRPr lang="en-US" sz="2800" dirty="0"/>
          </a:p>
        </p:txBody>
      </p:sp>
      <p:sp>
        <p:nvSpPr>
          <p:cNvPr id="3" name="Content Placeholder 2"/>
          <p:cNvSpPr>
            <a:spLocks noGrp="1"/>
          </p:cNvSpPr>
          <p:nvPr>
            <p:ph idx="1"/>
          </p:nvPr>
        </p:nvSpPr>
        <p:spPr/>
        <p:txBody>
          <a:bodyPr>
            <a:normAutofit/>
          </a:bodyPr>
          <a:lstStyle/>
          <a:p>
            <a:r>
              <a:rPr lang="en-US" sz="1800" b="1" u="sng" dirty="0" smtClean="0">
                <a:latin typeface="Arial" panose="020B0604020202020204" pitchFamily="34" charset="0"/>
                <a:cs typeface="Arial" panose="020B0604020202020204" pitchFamily="34" charset="0"/>
              </a:rPr>
              <a:t>Low-Barrier Tenant Selection Practices</a:t>
            </a: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Housing First Practices</a:t>
            </a:r>
          </a:p>
          <a:p>
            <a:pPr lvl="2">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Participation in services cannot be a condition of tenancy</a:t>
            </a:r>
          </a:p>
          <a:p>
            <a:pPr lvl="2">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All tenants have their own lease</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Eligibility not limited to clients of County Mental Health Department, as long as the tenant has a qualifying diagnosis under MHSA.</a:t>
            </a:r>
          </a:p>
          <a:p>
            <a:pPr lvl="2">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Adults – Serious Mental </a:t>
            </a:r>
            <a:r>
              <a:rPr lang="en-US" sz="1800" dirty="0">
                <a:latin typeface="Arial" panose="020B0604020202020204" pitchFamily="34" charset="0"/>
                <a:cs typeface="Arial" panose="020B0604020202020204" pitchFamily="34" charset="0"/>
              </a:rPr>
              <a:t>I</a:t>
            </a:r>
            <a:r>
              <a:rPr lang="en-US" sz="1800" dirty="0" smtClean="0">
                <a:latin typeface="Arial" panose="020B0604020202020204" pitchFamily="34" charset="0"/>
                <a:cs typeface="Arial" panose="020B0604020202020204" pitchFamily="34" charset="0"/>
              </a:rPr>
              <a:t>llness</a:t>
            </a:r>
          </a:p>
          <a:p>
            <a:pPr lvl="2">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Children/Adolescents – Serious Emotional Disturbance</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21</a:t>
            </a:fld>
            <a:endParaRPr lang="en-US" dirty="0">
              <a:solidFill>
                <a:prstClr val="white">
                  <a:lumMod val="50000"/>
                </a:prstClr>
              </a:solidFill>
            </a:endParaRPr>
          </a:p>
        </p:txBody>
      </p:sp>
    </p:spTree>
    <p:extLst>
      <p:ext uri="{BB962C8B-B14F-4D97-AF65-F5344CB8AC3E}">
        <p14:creationId xmlns:p14="http://schemas.microsoft.com/office/powerpoint/2010/main" val="1578626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553200" cy="1066800"/>
          </a:xfrm>
        </p:spPr>
        <p:txBody>
          <a:bodyPr>
            <a:normAutofit/>
          </a:bodyPr>
          <a:lstStyle/>
          <a:p>
            <a:pPr algn="ctr"/>
            <a:r>
              <a:rPr lang="en-US" sz="2800" dirty="0">
                <a:solidFill>
                  <a:schemeClr val="tx2">
                    <a:lumMod val="50000"/>
                  </a:schemeClr>
                </a:solidFill>
                <a:latin typeface="Arial" panose="020B0604020202020204" pitchFamily="34" charset="0"/>
                <a:cs typeface="Arial" panose="020B0604020202020204" pitchFamily="34" charset="0"/>
              </a:rPr>
              <a:t>Competitive Program:</a:t>
            </a:r>
            <a:br>
              <a:rPr lang="en-US" sz="2800" dirty="0">
                <a:solidFill>
                  <a:schemeClr val="tx2">
                    <a:lumMod val="50000"/>
                  </a:schemeClr>
                </a:solidFill>
                <a:latin typeface="Arial" panose="020B0604020202020204" pitchFamily="34" charset="0"/>
                <a:cs typeface="Arial" panose="020B0604020202020204" pitchFamily="34" charset="0"/>
              </a:rPr>
            </a:br>
            <a:r>
              <a:rPr lang="en-US" sz="2800" dirty="0">
                <a:solidFill>
                  <a:schemeClr val="tx2">
                    <a:lumMod val="50000"/>
                  </a:schemeClr>
                </a:solidFill>
                <a:latin typeface="Arial" panose="020B0604020202020204" pitchFamily="34" charset="0"/>
                <a:cs typeface="Arial" panose="020B0604020202020204" pitchFamily="34" charset="0"/>
              </a:rPr>
              <a:t> </a:t>
            </a:r>
            <a:r>
              <a:rPr lang="en-US" sz="2800" b="0" dirty="0">
                <a:solidFill>
                  <a:schemeClr val="tx2">
                    <a:lumMod val="50000"/>
                  </a:schemeClr>
                </a:solidFill>
                <a:latin typeface="Arial" panose="020B0604020202020204" pitchFamily="34" charset="0"/>
                <a:cs typeface="Arial" panose="020B0604020202020204" pitchFamily="34" charset="0"/>
              </a:rPr>
              <a:t>Threshold Requirements</a:t>
            </a:r>
            <a:endParaRPr lang="en-US" sz="2800" dirty="0"/>
          </a:p>
        </p:txBody>
      </p:sp>
      <p:sp>
        <p:nvSpPr>
          <p:cNvPr id="3" name="Content Placeholder 2"/>
          <p:cNvSpPr>
            <a:spLocks noGrp="1"/>
          </p:cNvSpPr>
          <p:nvPr>
            <p:ph idx="1"/>
          </p:nvPr>
        </p:nvSpPr>
        <p:spPr/>
        <p:txBody>
          <a:bodyPr>
            <a:normAutofit/>
          </a:bodyPr>
          <a:lstStyle/>
          <a:p>
            <a:r>
              <a:rPr lang="en-US" sz="1800" b="1" u="sng" dirty="0" smtClean="0">
                <a:latin typeface="Arial" panose="020B0604020202020204" pitchFamily="34" charset="0"/>
                <a:cs typeface="Arial" panose="020B0604020202020204" pitchFamily="34" charset="0"/>
              </a:rPr>
              <a:t>County Homelessness Plan</a:t>
            </a: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Local Continuum of Care Plan</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MHSA Plan addressing homelessness</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Other County Plan</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Subject to public input, publically approved, easily accessible/available.</a:t>
            </a:r>
          </a:p>
          <a:p>
            <a:pPr lvl="1">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May use NPLH Technical Assistance funds to develop  </a:t>
            </a:r>
          </a:p>
          <a:p>
            <a:pPr marL="457200" lvl="1" indent="0">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22</a:t>
            </a:fld>
            <a:endParaRPr lang="en-US" dirty="0">
              <a:solidFill>
                <a:prstClr val="white">
                  <a:lumMod val="50000"/>
                </a:prstClr>
              </a:solidFill>
            </a:endParaRPr>
          </a:p>
        </p:txBody>
      </p:sp>
    </p:spTree>
    <p:extLst>
      <p:ext uri="{BB962C8B-B14F-4D97-AF65-F5344CB8AC3E}">
        <p14:creationId xmlns:p14="http://schemas.microsoft.com/office/powerpoint/2010/main" val="2841077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1371600"/>
          </a:xfrm>
        </p:spPr>
        <p:txBody>
          <a:bodyPr>
            <a:normAutofit/>
          </a:bodyPr>
          <a:lstStyle/>
          <a:p>
            <a:pPr algn="ctr"/>
            <a:r>
              <a:rPr lang="en-US" sz="2800" dirty="0" smtClean="0">
                <a:solidFill>
                  <a:schemeClr val="accent6">
                    <a:lumMod val="50000"/>
                  </a:schemeClr>
                </a:solidFill>
                <a:latin typeface="Arial" panose="020B0604020202020204" pitchFamily="34" charset="0"/>
                <a:cs typeface="Arial" panose="020B0604020202020204" pitchFamily="34" charset="0"/>
              </a:rPr>
              <a:t>Alternative Program:</a:t>
            </a:r>
            <a:br>
              <a:rPr lang="en-US" sz="2800" dirty="0" smtClean="0">
                <a:solidFill>
                  <a:schemeClr val="accent6">
                    <a:lumMod val="50000"/>
                  </a:schemeClr>
                </a:solidFill>
                <a:latin typeface="Arial" panose="020B0604020202020204" pitchFamily="34" charset="0"/>
                <a:cs typeface="Arial" panose="020B0604020202020204" pitchFamily="34" charset="0"/>
              </a:rPr>
            </a:br>
            <a:r>
              <a:rPr lang="en-US" sz="2800" b="0" dirty="0" smtClean="0">
                <a:solidFill>
                  <a:schemeClr val="accent6">
                    <a:lumMod val="50000"/>
                  </a:schemeClr>
                </a:solidFill>
                <a:latin typeface="Arial" panose="020B0604020202020204" pitchFamily="34" charset="0"/>
                <a:cs typeface="Arial" panose="020B0604020202020204" pitchFamily="34" charset="0"/>
              </a:rPr>
              <a:t>Los Angeles, San Diego, San Francisco, and Santa Clara</a:t>
            </a:r>
            <a:endParaRPr lang="en-US" sz="2800" b="0"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2103437"/>
            <a:ext cx="7391400" cy="4373563"/>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For Alternative Program counties to administer their own funds they must:</a:t>
            </a:r>
          </a:p>
          <a:p>
            <a:pPr marL="682625" indent="-341313"/>
            <a:r>
              <a:rPr lang="en-US" sz="1800" dirty="0" smtClean="0">
                <a:latin typeface="Arial" panose="020B0604020202020204" pitchFamily="34" charset="0"/>
                <a:cs typeface="Arial" panose="020B0604020202020204" pitchFamily="34" charset="0"/>
              </a:rPr>
              <a:t>Have a minimum of 5% of the State’s homeless population as measured through HUD Point In Time Count data.</a:t>
            </a:r>
          </a:p>
          <a:p>
            <a:pPr marL="682625" indent="-341313"/>
            <a:endParaRPr lang="en-US" sz="1800" dirty="0" smtClean="0">
              <a:latin typeface="Arial" panose="020B0604020202020204" pitchFamily="34" charset="0"/>
              <a:cs typeface="Arial" panose="020B0604020202020204" pitchFamily="34" charset="0"/>
            </a:endParaRPr>
          </a:p>
          <a:p>
            <a:pPr marL="682625" indent="-341313"/>
            <a:r>
              <a:rPr lang="en-US" sz="1800" dirty="0" smtClean="0">
                <a:latin typeface="Arial" panose="020B0604020202020204" pitchFamily="34" charset="0"/>
                <a:cs typeface="Arial" panose="020B0604020202020204" pitchFamily="34" charset="0"/>
              </a:rPr>
              <a:t>Demonstrate the capacity to directly administer loan funds for permanent supportive housing serving the Target Population</a:t>
            </a:r>
            <a:r>
              <a:rPr lang="en-US" sz="1800" dirty="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marL="682625" indent="-341313"/>
            <a:endParaRPr lang="en-US" sz="1800" dirty="0" smtClean="0">
              <a:latin typeface="Arial" panose="020B0604020202020204" pitchFamily="34" charset="0"/>
              <a:cs typeface="Arial" panose="020B0604020202020204" pitchFamily="34" charset="0"/>
            </a:endParaRPr>
          </a:p>
          <a:p>
            <a:pPr marL="682625" indent="-341313"/>
            <a:r>
              <a:rPr lang="en-US" sz="1800" dirty="0" smtClean="0">
                <a:latin typeface="Arial" panose="020B0604020202020204" pitchFamily="34" charset="0"/>
                <a:cs typeface="Arial" panose="020B0604020202020204" pitchFamily="34" charset="0"/>
              </a:rPr>
              <a:t>Have the ability to prioritize those with mental health needs who fit the Target Population criteria consistent with program requirements.</a:t>
            </a:r>
          </a:p>
          <a:p>
            <a:pPr marL="457200" indent="-457200">
              <a:buFont typeface="+mj-lt"/>
              <a:buAutoNum type="arabicPeriod"/>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Counties participating in the Alternative Program shall not be eligible for </a:t>
            </a:r>
            <a:r>
              <a:rPr lang="en-US" sz="1800" dirty="0">
                <a:latin typeface="Arial" panose="020B0604020202020204" pitchFamily="34" charset="0"/>
                <a:cs typeface="Arial" panose="020B0604020202020204" pitchFamily="34" charset="0"/>
              </a:rPr>
              <a:t>f</a:t>
            </a:r>
            <a:r>
              <a:rPr lang="en-US" sz="1800" dirty="0" smtClean="0">
                <a:latin typeface="Arial" panose="020B0604020202020204" pitchFamily="34" charset="0"/>
                <a:cs typeface="Arial" panose="020B0604020202020204" pitchFamily="34" charset="0"/>
              </a:rPr>
              <a:t>unds available through the Competitive Program funding pool.</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4371234F-6A54-4831-9A2D-FD5860F3C3E1}" type="slidenum">
              <a:rPr lang="en-US" smtClean="0">
                <a:solidFill>
                  <a:prstClr val="white">
                    <a:lumMod val="50000"/>
                  </a:prstClr>
                </a:solidFill>
              </a:rPr>
              <a:pPr/>
              <a:t>23</a:t>
            </a:fld>
            <a:endParaRPr lang="en-US" dirty="0">
              <a:solidFill>
                <a:prstClr val="white">
                  <a:lumMod val="50000"/>
                </a:prstClr>
              </a:solidFill>
            </a:endParaRPr>
          </a:p>
        </p:txBody>
      </p:sp>
    </p:spTree>
    <p:extLst>
      <p:ext uri="{BB962C8B-B14F-4D97-AF65-F5344CB8AC3E}">
        <p14:creationId xmlns:p14="http://schemas.microsoft.com/office/powerpoint/2010/main" val="304206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Topics </a:t>
            </a:r>
            <a:r>
              <a:rPr lang="en-US" dirty="0" smtClean="0"/>
              <a:t>with Significant Feedback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Alternative County process and administration</a:t>
            </a:r>
          </a:p>
          <a:p>
            <a:r>
              <a:rPr lang="en-US" dirty="0" smtClean="0"/>
              <a:t>Coordinated Entry System</a:t>
            </a:r>
          </a:p>
          <a:p>
            <a:r>
              <a:rPr lang="en-US" dirty="0" smtClean="0"/>
              <a:t>At Risk of Chronic Homelessness Definition</a:t>
            </a:r>
          </a:p>
          <a:p>
            <a:r>
              <a:rPr lang="en-US" dirty="0" smtClean="0"/>
              <a:t>Integration requirements</a:t>
            </a:r>
          </a:p>
          <a:p>
            <a:r>
              <a:rPr lang="en-US" dirty="0" smtClean="0"/>
              <a:t>Outcome measures</a:t>
            </a:r>
          </a:p>
          <a:p>
            <a:r>
              <a:rPr lang="en-US" dirty="0" smtClean="0"/>
              <a:t>Services/service plan requirement</a:t>
            </a:r>
          </a:p>
          <a:p>
            <a:r>
              <a:rPr lang="en-US" dirty="0" smtClean="0"/>
              <a:t>Threshold requirements</a:t>
            </a:r>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24</a:t>
            </a:fld>
            <a:endParaRPr lang="en-US" dirty="0"/>
          </a:p>
        </p:txBody>
      </p:sp>
    </p:spTree>
    <p:extLst>
      <p:ext uri="{BB962C8B-B14F-4D97-AF65-F5344CB8AC3E}">
        <p14:creationId xmlns:p14="http://schemas.microsoft.com/office/powerpoint/2010/main" val="486678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371600"/>
          </a:xfrm>
        </p:spPr>
        <p:txBody>
          <a:bodyPr>
            <a:normAutofit/>
          </a:bodyPr>
          <a:lstStyle/>
          <a:p>
            <a:pPr algn="ctr"/>
            <a:r>
              <a:rPr lang="en-US" sz="2800" dirty="0" smtClean="0">
                <a:solidFill>
                  <a:schemeClr val="tx2">
                    <a:lumMod val="50000"/>
                  </a:schemeClr>
                </a:solidFill>
                <a:latin typeface="Arial" panose="020B0604020202020204" pitchFamily="34" charset="0"/>
                <a:cs typeface="Arial" panose="020B0604020202020204" pitchFamily="34" charset="0"/>
              </a:rPr>
              <a:t>Anticipated Timeline</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402506"/>
              </p:ext>
            </p:extLst>
          </p:nvPr>
        </p:nvGraphicFramePr>
        <p:xfrm>
          <a:off x="457200" y="1752600"/>
          <a:ext cx="8305800" cy="4648451"/>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78643">
                <a:tc>
                  <a:txBody>
                    <a:bodyPr/>
                    <a:lstStyle/>
                    <a:p>
                      <a:pPr marL="0" marR="0">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Initial Research, Stakeholder Outreach, Advisory</a:t>
                      </a:r>
                      <a:r>
                        <a:rPr lang="en-US" sz="1800" b="0" baseline="0" dirty="0" smtClean="0">
                          <a:solidFill>
                            <a:srgbClr val="000000"/>
                          </a:solidFill>
                          <a:effectLst/>
                          <a:latin typeface="Arial" panose="020B0604020202020204" pitchFamily="34" charset="0"/>
                          <a:ea typeface="Calibri"/>
                          <a:cs typeface="Arial" panose="020B0604020202020204" pitchFamily="34" charset="0"/>
                        </a:rPr>
                        <a:t> Committee Recruitment</a:t>
                      </a:r>
                      <a:endParaRPr lang="en-US" sz="1800" b="0" dirty="0" smtClean="0">
                        <a:solidFill>
                          <a:srgbClr val="000000"/>
                        </a:solidFill>
                        <a:effectLst/>
                        <a:latin typeface="Arial" panose="020B0604020202020204" pitchFamily="34" charset="0"/>
                        <a:ea typeface="Calibri"/>
                        <a:cs typeface="Arial" panose="020B0604020202020204" pitchFamily="34" charset="0"/>
                      </a:endParaRPr>
                    </a:p>
                  </a:txBody>
                  <a:tcPr marL="68580" marR="68580" marT="0" marB="0">
                    <a:noFill/>
                  </a:tcPr>
                </a:tc>
                <a:tc>
                  <a:txBody>
                    <a:bodyPr/>
                    <a:lstStyle/>
                    <a:p>
                      <a:pPr marL="0" marR="0" algn="r">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Fall 2016</a:t>
                      </a:r>
                      <a:endParaRPr lang="en-US" sz="18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oFill/>
                  </a:tcPr>
                </a:tc>
                <a:extLst>
                  <a:ext uri="{0D108BD9-81ED-4DB2-BD59-A6C34878D82A}">
                    <a16:rowId xmlns:a16="http://schemas.microsoft.com/office/drawing/2014/main" val="10000"/>
                  </a:ext>
                </a:extLst>
              </a:tr>
              <a:tr h="578643">
                <a:tc>
                  <a:txBody>
                    <a:bodyPr/>
                    <a:lstStyle/>
                    <a:p>
                      <a:pPr marL="0" marR="0">
                        <a:lnSpc>
                          <a:spcPct val="115000"/>
                        </a:lnSpc>
                        <a:spcBef>
                          <a:spcPts val="0"/>
                        </a:spcBef>
                        <a:spcAft>
                          <a:spcPts val="600"/>
                        </a:spcAft>
                      </a:pPr>
                      <a:endParaRPr lang="en-US" sz="1800" b="0" dirty="0" smtClean="0">
                        <a:solidFill>
                          <a:srgbClr val="000000"/>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Release </a:t>
                      </a:r>
                      <a:r>
                        <a:rPr lang="en-US" sz="1800" b="0" dirty="0">
                          <a:solidFill>
                            <a:srgbClr val="000000"/>
                          </a:solidFill>
                          <a:effectLst/>
                          <a:latin typeface="Arial" panose="020B0604020202020204" pitchFamily="34" charset="0"/>
                          <a:ea typeface="Calibri"/>
                          <a:cs typeface="Arial" panose="020B0604020202020204" pitchFamily="34" charset="0"/>
                        </a:rPr>
                        <a:t>of Framework Paper and Start of Public Comment </a:t>
                      </a:r>
                      <a:r>
                        <a:rPr lang="en-US" sz="1800" b="0" dirty="0" smtClean="0">
                          <a:solidFill>
                            <a:srgbClr val="000000"/>
                          </a:solidFill>
                          <a:effectLst/>
                          <a:latin typeface="Arial" panose="020B0604020202020204" pitchFamily="34" charset="0"/>
                          <a:ea typeface="Calibri"/>
                          <a:cs typeface="Arial" panose="020B0604020202020204" pitchFamily="34" charset="0"/>
                        </a:rPr>
                        <a:t>Period</a:t>
                      </a:r>
                    </a:p>
                  </a:txBody>
                  <a:tcPr marL="68580" marR="68580" marT="0" marB="0">
                    <a:noFill/>
                  </a:tcPr>
                </a:tc>
                <a:tc>
                  <a:txBody>
                    <a:bodyPr/>
                    <a:lstStyle/>
                    <a:p>
                      <a:pPr marL="0" marR="0" algn="r">
                        <a:lnSpc>
                          <a:spcPct val="115000"/>
                        </a:lnSpc>
                        <a:spcBef>
                          <a:spcPts val="0"/>
                        </a:spcBef>
                        <a:spcAft>
                          <a:spcPts val="600"/>
                        </a:spcAft>
                      </a:pPr>
                      <a:endParaRPr lang="en-US" sz="1800" b="0" dirty="0" smtClean="0">
                        <a:solidFill>
                          <a:srgbClr val="000000"/>
                        </a:solidFill>
                        <a:effectLst/>
                        <a:latin typeface="Arial" panose="020B0604020202020204" pitchFamily="34" charset="0"/>
                        <a:ea typeface="Calibri"/>
                        <a:cs typeface="Arial" panose="020B0604020202020204" pitchFamily="34" charset="0"/>
                      </a:endParaRPr>
                    </a:p>
                    <a:p>
                      <a:pPr marL="0" marR="0" algn="r">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Winter 2016</a:t>
                      </a:r>
                    </a:p>
                    <a:p>
                      <a:pPr marL="0" marR="0" algn="r">
                        <a:lnSpc>
                          <a:spcPct val="115000"/>
                        </a:lnSpc>
                        <a:spcBef>
                          <a:spcPts val="0"/>
                        </a:spcBef>
                        <a:spcAft>
                          <a:spcPts val="600"/>
                        </a:spcAft>
                      </a:pPr>
                      <a:endParaRPr lang="en-US" sz="18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oFill/>
                  </a:tcPr>
                </a:tc>
                <a:extLst>
                  <a:ext uri="{0D108BD9-81ED-4DB2-BD59-A6C34878D82A}">
                    <a16:rowId xmlns:a16="http://schemas.microsoft.com/office/drawing/2014/main" val="10001"/>
                  </a:ext>
                </a:extLst>
              </a:tr>
              <a:tr h="578643">
                <a:tc>
                  <a:txBody>
                    <a:bodyPr/>
                    <a:lstStyle/>
                    <a:p>
                      <a:pPr marL="0" marR="0">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Advisory </a:t>
                      </a:r>
                      <a:r>
                        <a:rPr lang="en-US" sz="1800" b="0" dirty="0">
                          <a:solidFill>
                            <a:srgbClr val="000000"/>
                          </a:solidFill>
                          <a:effectLst/>
                          <a:latin typeface="Arial" panose="020B0604020202020204" pitchFamily="34" charset="0"/>
                          <a:ea typeface="Calibri"/>
                          <a:cs typeface="Arial" panose="020B0604020202020204" pitchFamily="34" charset="0"/>
                        </a:rPr>
                        <a:t>Committee Meetings </a:t>
                      </a:r>
                      <a:r>
                        <a:rPr lang="en-US" sz="1800" b="0" dirty="0" smtClean="0">
                          <a:solidFill>
                            <a:srgbClr val="000000"/>
                          </a:solidFill>
                          <a:effectLst/>
                          <a:latin typeface="Arial" panose="020B0604020202020204" pitchFamily="34" charset="0"/>
                          <a:ea typeface="Calibri"/>
                          <a:cs typeface="Arial" panose="020B0604020202020204" pitchFamily="34" charset="0"/>
                        </a:rPr>
                        <a:t>Begin</a:t>
                      </a:r>
                    </a:p>
                  </a:txBody>
                  <a:tcPr marL="68580" marR="68580" marT="0" marB="0">
                    <a:noFill/>
                  </a:tcPr>
                </a:tc>
                <a:tc>
                  <a:txBody>
                    <a:bodyPr/>
                    <a:lstStyle/>
                    <a:p>
                      <a:pPr marL="0" marR="0" algn="r">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March 2017</a:t>
                      </a:r>
                      <a:endParaRPr lang="en-US" sz="18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oFill/>
                  </a:tcPr>
                </a:tc>
                <a:extLst>
                  <a:ext uri="{0D108BD9-81ED-4DB2-BD59-A6C34878D82A}">
                    <a16:rowId xmlns:a16="http://schemas.microsoft.com/office/drawing/2014/main" val="10002"/>
                  </a:ext>
                </a:extLst>
              </a:tr>
              <a:tr h="578643">
                <a:tc>
                  <a:txBody>
                    <a:bodyPr/>
                    <a:lstStyle/>
                    <a:p>
                      <a:pPr marL="0" marR="0">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Release of Draft Guidelines for Comment</a:t>
                      </a:r>
                    </a:p>
                  </a:txBody>
                  <a:tcPr marL="68580" marR="68580" marT="0" marB="0">
                    <a:noFill/>
                  </a:tcPr>
                </a:tc>
                <a:tc>
                  <a:txBody>
                    <a:bodyPr/>
                    <a:lstStyle/>
                    <a:p>
                      <a:pPr marL="0" marR="0" algn="r">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April </a:t>
                      </a:r>
                      <a:r>
                        <a:rPr lang="en-US" sz="1800" b="0" dirty="0">
                          <a:solidFill>
                            <a:srgbClr val="000000"/>
                          </a:solidFill>
                          <a:effectLst/>
                          <a:latin typeface="Arial" panose="020B0604020202020204" pitchFamily="34" charset="0"/>
                          <a:ea typeface="Calibri"/>
                          <a:cs typeface="Arial" panose="020B0604020202020204" pitchFamily="34" charset="0"/>
                        </a:rPr>
                        <a:t>2017</a:t>
                      </a:r>
                    </a:p>
                  </a:txBody>
                  <a:tcPr marL="68580" marR="68580" marT="0" marB="0">
                    <a:noFill/>
                  </a:tcPr>
                </a:tc>
                <a:extLst>
                  <a:ext uri="{0D108BD9-81ED-4DB2-BD59-A6C34878D82A}">
                    <a16:rowId xmlns:a16="http://schemas.microsoft.com/office/drawing/2014/main" val="10003"/>
                  </a:ext>
                </a:extLst>
              </a:tr>
              <a:tr h="578643">
                <a:tc>
                  <a:txBody>
                    <a:bodyPr/>
                    <a:lstStyle/>
                    <a:p>
                      <a:pPr marL="0" marR="0">
                        <a:lnSpc>
                          <a:spcPct val="115000"/>
                        </a:lnSpc>
                        <a:spcBef>
                          <a:spcPts val="0"/>
                        </a:spcBef>
                        <a:spcAft>
                          <a:spcPts val="600"/>
                        </a:spcAft>
                      </a:pPr>
                      <a:r>
                        <a:rPr lang="en-US" sz="1800" b="0" dirty="0">
                          <a:solidFill>
                            <a:srgbClr val="000000"/>
                          </a:solidFill>
                          <a:effectLst/>
                          <a:latin typeface="Arial" panose="020B0604020202020204" pitchFamily="34" charset="0"/>
                          <a:ea typeface="Calibri"/>
                          <a:cs typeface="Arial" panose="020B0604020202020204" pitchFamily="34" charset="0"/>
                        </a:rPr>
                        <a:t>Completion of </a:t>
                      </a:r>
                      <a:r>
                        <a:rPr lang="en-US" sz="1800" b="0" dirty="0" smtClean="0">
                          <a:solidFill>
                            <a:srgbClr val="000000"/>
                          </a:solidFill>
                          <a:effectLst/>
                          <a:latin typeface="Arial" panose="020B0604020202020204" pitchFamily="34" charset="0"/>
                          <a:ea typeface="Calibri"/>
                          <a:cs typeface="Arial" panose="020B0604020202020204" pitchFamily="34" charset="0"/>
                        </a:rPr>
                        <a:t>Guidelines/Beginning of Validation</a:t>
                      </a:r>
                    </a:p>
                  </a:txBody>
                  <a:tcPr marL="68580" marR="68580" marT="0" marB="0">
                    <a:noFill/>
                  </a:tcPr>
                </a:tc>
                <a:tc>
                  <a:txBody>
                    <a:bodyPr/>
                    <a:lstStyle/>
                    <a:p>
                      <a:pPr marL="0" marR="0" algn="r">
                        <a:lnSpc>
                          <a:spcPct val="115000"/>
                        </a:lnSpc>
                        <a:spcBef>
                          <a:spcPts val="0"/>
                        </a:spcBef>
                        <a:spcAft>
                          <a:spcPts val="600"/>
                        </a:spcAft>
                      </a:pPr>
                      <a:r>
                        <a:rPr lang="en-US" sz="1800" b="0" dirty="0">
                          <a:solidFill>
                            <a:srgbClr val="000000"/>
                          </a:solidFill>
                          <a:effectLst/>
                          <a:latin typeface="Arial" panose="020B0604020202020204" pitchFamily="34" charset="0"/>
                          <a:ea typeface="Calibri"/>
                          <a:cs typeface="Arial" panose="020B0604020202020204" pitchFamily="34" charset="0"/>
                        </a:rPr>
                        <a:t>Summer 2017</a:t>
                      </a:r>
                    </a:p>
                  </a:txBody>
                  <a:tcPr marL="68580" marR="68580" marT="0" marB="0">
                    <a:noFill/>
                  </a:tcPr>
                </a:tc>
                <a:extLst>
                  <a:ext uri="{0D108BD9-81ED-4DB2-BD59-A6C34878D82A}">
                    <a16:rowId xmlns:a16="http://schemas.microsoft.com/office/drawing/2014/main" val="10004"/>
                  </a:ext>
                </a:extLst>
              </a:tr>
              <a:tr h="578643">
                <a:tc>
                  <a:txBody>
                    <a:bodyPr/>
                    <a:lstStyle/>
                    <a:p>
                      <a:pPr marL="0" marR="0">
                        <a:lnSpc>
                          <a:spcPct val="115000"/>
                        </a:lnSpc>
                        <a:spcBef>
                          <a:spcPts val="0"/>
                        </a:spcBef>
                        <a:spcAft>
                          <a:spcPts val="600"/>
                        </a:spcAft>
                      </a:pPr>
                      <a:r>
                        <a:rPr lang="en-US" sz="1800" b="0" dirty="0" smtClean="0">
                          <a:solidFill>
                            <a:srgbClr val="000000"/>
                          </a:solidFill>
                          <a:effectLst/>
                          <a:latin typeface="Arial" panose="020B0604020202020204" pitchFamily="34" charset="0"/>
                          <a:ea typeface="Calibri"/>
                          <a:cs typeface="Arial" panose="020B0604020202020204" pitchFamily="34" charset="0"/>
                        </a:rPr>
                        <a:t>Release </a:t>
                      </a:r>
                      <a:r>
                        <a:rPr lang="en-US" sz="1800" b="0" dirty="0">
                          <a:solidFill>
                            <a:srgbClr val="000000"/>
                          </a:solidFill>
                          <a:effectLst/>
                          <a:latin typeface="Arial" panose="020B0604020202020204" pitchFamily="34" charset="0"/>
                          <a:ea typeface="Calibri"/>
                          <a:cs typeface="Arial" panose="020B0604020202020204" pitchFamily="34" charset="0"/>
                        </a:rPr>
                        <a:t>of </a:t>
                      </a:r>
                      <a:r>
                        <a:rPr lang="en-US" sz="1800" b="0" dirty="0" smtClean="0">
                          <a:solidFill>
                            <a:srgbClr val="000000"/>
                          </a:solidFill>
                          <a:effectLst/>
                          <a:latin typeface="Arial" panose="020B0604020202020204" pitchFamily="34" charset="0"/>
                          <a:ea typeface="Calibri"/>
                          <a:cs typeface="Arial" panose="020B0604020202020204" pitchFamily="34" charset="0"/>
                        </a:rPr>
                        <a:t>Notice of Funding Availability</a:t>
                      </a:r>
                    </a:p>
                  </a:txBody>
                  <a:tcPr marL="68580" marR="68580" marT="0" marB="0">
                    <a:noFill/>
                  </a:tcPr>
                </a:tc>
                <a:tc>
                  <a:txBody>
                    <a:bodyPr/>
                    <a:lstStyle/>
                    <a:p>
                      <a:pPr marL="0" marR="0" algn="r">
                        <a:lnSpc>
                          <a:spcPct val="115000"/>
                        </a:lnSpc>
                        <a:spcBef>
                          <a:spcPts val="0"/>
                        </a:spcBef>
                        <a:spcAft>
                          <a:spcPts val="600"/>
                        </a:spcAft>
                      </a:pPr>
                      <a:r>
                        <a:rPr lang="en-US" sz="1800" b="0" dirty="0">
                          <a:solidFill>
                            <a:srgbClr val="000000"/>
                          </a:solidFill>
                          <a:effectLst/>
                          <a:latin typeface="Arial" panose="020B0604020202020204" pitchFamily="34" charset="0"/>
                          <a:ea typeface="Calibri"/>
                          <a:cs typeface="Arial" panose="020B0604020202020204" pitchFamily="34" charset="0"/>
                        </a:rPr>
                        <a:t>Winter 2018</a:t>
                      </a:r>
                      <a:r>
                        <a:rPr lang="en-US" sz="1800" b="1" dirty="0">
                          <a:solidFill>
                            <a:srgbClr val="000000"/>
                          </a:solidFill>
                          <a:effectLst/>
                          <a:latin typeface="Arial" panose="020B0604020202020204" pitchFamily="34" charset="0"/>
                          <a:ea typeface="Calibri"/>
                          <a:cs typeface="Arial" panose="020B0604020202020204" pitchFamily="34" charset="0"/>
                        </a:rPr>
                        <a:t>*</a:t>
                      </a:r>
                    </a:p>
                  </a:txBody>
                  <a:tcPr marL="68580" marR="68580" marT="0" marB="0">
                    <a:noFill/>
                  </a:tcPr>
                </a:tc>
                <a:extLst>
                  <a:ext uri="{0D108BD9-81ED-4DB2-BD59-A6C34878D82A}">
                    <a16:rowId xmlns:a16="http://schemas.microsoft.com/office/drawing/2014/main" val="10005"/>
                  </a:ext>
                </a:extLst>
              </a:tr>
              <a:tr h="513978">
                <a:tc>
                  <a:txBody>
                    <a:bodyPr/>
                    <a:lstStyle/>
                    <a:p>
                      <a:pPr marL="57150" marR="0">
                        <a:lnSpc>
                          <a:spcPct val="115000"/>
                        </a:lnSpc>
                        <a:spcBef>
                          <a:spcPts val="0"/>
                        </a:spcBef>
                        <a:spcAft>
                          <a:spcPts val="0"/>
                        </a:spcAft>
                      </a:pPr>
                      <a:r>
                        <a:rPr lang="en-US" sz="1800" b="1" i="1" dirty="0">
                          <a:solidFill>
                            <a:srgbClr val="000000"/>
                          </a:solidFill>
                          <a:effectLst/>
                          <a:latin typeface="Arial" panose="020B0604020202020204" pitchFamily="34" charset="0"/>
                          <a:ea typeface="Calibri"/>
                          <a:cs typeface="Arial" panose="020B0604020202020204" pitchFamily="34" charset="0"/>
                        </a:rPr>
                        <a:t>*Subject to completion of </a:t>
                      </a:r>
                      <a:r>
                        <a:rPr lang="en-US" sz="1800" b="1" i="1" dirty="0" smtClean="0">
                          <a:solidFill>
                            <a:srgbClr val="000000"/>
                          </a:solidFill>
                          <a:effectLst/>
                          <a:latin typeface="Arial" panose="020B0604020202020204" pitchFamily="34" charset="0"/>
                          <a:ea typeface="Calibri"/>
                          <a:cs typeface="Arial" panose="020B0604020202020204" pitchFamily="34" charset="0"/>
                        </a:rPr>
                        <a:t>a</a:t>
                      </a:r>
                      <a:r>
                        <a:rPr lang="en-US" sz="1800" b="1" i="1" baseline="0" dirty="0" smtClean="0">
                          <a:solidFill>
                            <a:srgbClr val="000000"/>
                          </a:solidFill>
                          <a:effectLst/>
                          <a:latin typeface="Arial" panose="020B0604020202020204" pitchFamily="34" charset="0"/>
                          <a:ea typeface="Calibri"/>
                          <a:cs typeface="Arial" panose="020B0604020202020204" pitchFamily="34" charset="0"/>
                        </a:rPr>
                        <a:t> court</a:t>
                      </a:r>
                      <a:r>
                        <a:rPr lang="en-US" sz="1800" b="1" i="1" dirty="0" smtClean="0">
                          <a:solidFill>
                            <a:srgbClr val="000000"/>
                          </a:solidFill>
                          <a:effectLst/>
                          <a:latin typeface="Arial" panose="020B0604020202020204" pitchFamily="34" charset="0"/>
                          <a:ea typeface="Calibri"/>
                          <a:cs typeface="Arial" panose="020B0604020202020204" pitchFamily="34" charset="0"/>
                        </a:rPr>
                        <a:t> </a:t>
                      </a:r>
                      <a:r>
                        <a:rPr lang="en-US" sz="1800" b="1" i="1" dirty="0">
                          <a:solidFill>
                            <a:srgbClr val="000000"/>
                          </a:solidFill>
                          <a:effectLst/>
                          <a:latin typeface="Arial" panose="020B0604020202020204" pitchFamily="34" charset="0"/>
                          <a:ea typeface="Calibri"/>
                          <a:cs typeface="Arial" panose="020B0604020202020204" pitchFamily="34" charset="0"/>
                        </a:rPr>
                        <a:t>validation process</a:t>
                      </a:r>
                      <a:endParaRPr lang="en-US" sz="1800" b="1" dirty="0">
                        <a:solidFill>
                          <a:srgbClr val="000000"/>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600"/>
                        </a:spcAft>
                      </a:pPr>
                      <a:r>
                        <a:rPr lang="en-US" sz="1800" b="0" dirty="0">
                          <a:solidFill>
                            <a:srgbClr val="000000"/>
                          </a:solidFill>
                          <a:effectLst/>
                          <a:latin typeface="Arial" panose="020B0604020202020204" pitchFamily="34" charset="0"/>
                          <a:ea typeface="Calibri"/>
                          <a:cs typeface="Arial" panose="020B0604020202020204" pitchFamily="34" charset="0"/>
                        </a:rPr>
                        <a:t> </a:t>
                      </a:r>
                    </a:p>
                  </a:txBody>
                  <a:tcPr marL="68580" marR="68580" marT="0" marB="0">
                    <a:noFill/>
                  </a:tcPr>
                </a:tc>
                <a:tc>
                  <a:txBody>
                    <a:bodyPr/>
                    <a:lstStyle/>
                    <a:p>
                      <a:pPr marL="0" marR="0" algn="r">
                        <a:lnSpc>
                          <a:spcPct val="115000"/>
                        </a:lnSpc>
                        <a:spcBef>
                          <a:spcPts val="0"/>
                        </a:spcBef>
                        <a:spcAft>
                          <a:spcPts val="600"/>
                        </a:spcAft>
                      </a:pPr>
                      <a:r>
                        <a:rPr lang="en-US" sz="1800" b="0" dirty="0">
                          <a:solidFill>
                            <a:srgbClr val="000000"/>
                          </a:solidFill>
                          <a:effectLst/>
                          <a:latin typeface="Arial" panose="020B0604020202020204" pitchFamily="34" charset="0"/>
                          <a:ea typeface="Calibri"/>
                          <a:cs typeface="Arial" panose="020B0604020202020204" pitchFamily="34" charset="0"/>
                        </a:rPr>
                        <a:t> </a:t>
                      </a:r>
                    </a:p>
                  </a:txBody>
                  <a:tcPr marL="68580" marR="68580" marT="0" marB="0">
                    <a:no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4"/>
          </p:nvPr>
        </p:nvSpPr>
        <p:spPr/>
        <p:txBody>
          <a:bodyPr/>
          <a:lstStyle/>
          <a:p>
            <a:fld id="{4371234F-6A54-4831-9A2D-FD5860F3C3E1}" type="slidenum">
              <a:rPr lang="en-US" smtClean="0">
                <a:solidFill>
                  <a:prstClr val="white">
                    <a:lumMod val="50000"/>
                  </a:prstClr>
                </a:solidFill>
              </a:rPr>
              <a:pPr/>
              <a:t>25</a:t>
            </a:fld>
            <a:endParaRPr lang="en-US" dirty="0">
              <a:solidFill>
                <a:prstClr val="white">
                  <a:lumMod val="50000"/>
                </a:prstClr>
              </a:solidFill>
            </a:endParaRPr>
          </a:p>
        </p:txBody>
      </p:sp>
    </p:spTree>
    <p:extLst>
      <p:ext uri="{BB962C8B-B14F-4D97-AF65-F5344CB8AC3E}">
        <p14:creationId xmlns:p14="http://schemas.microsoft.com/office/powerpoint/2010/main" val="3146450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609600"/>
            <a:ext cx="5715000" cy="3276600"/>
          </a:xfrm>
        </p:spPr>
        <p:txBody>
          <a:bodyPr/>
          <a:lstStyle/>
          <a:p>
            <a:pPr algn="ctr"/>
            <a:r>
              <a:rPr lang="en-US" sz="2800" dirty="0" smtClean="0">
                <a:latin typeface="Arial" panose="020B0604020202020204" pitchFamily="34" charset="0"/>
                <a:cs typeface="Arial" panose="020B0604020202020204" pitchFamily="34" charset="0"/>
              </a:rPr>
              <a:t>More information on new HCD website at </a:t>
            </a:r>
            <a:r>
              <a:rPr lang="en-US" sz="2800" dirty="0" smtClean="0">
                <a:latin typeface="Arial" panose="020B0604020202020204" pitchFamily="34" charset="0"/>
                <a:cs typeface="Arial" panose="020B0604020202020204" pitchFamily="34" charset="0"/>
                <a:hlinkClick r:id="rId3"/>
              </a:rPr>
              <a:t>www.hcd.ca.gov</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2819400" y="4876800"/>
            <a:ext cx="6324600" cy="1676400"/>
          </a:xfrm>
        </p:spPr>
        <p:txBody>
          <a:bodyPr/>
          <a:lstStyle/>
          <a:p>
            <a:r>
              <a:rPr lang="en-US" dirty="0" smtClean="0">
                <a:latin typeface="Times New Roman" panose="02020603050405020304" pitchFamily="18" charset="0"/>
                <a:cs typeface="Times New Roman" panose="02020603050405020304" pitchFamily="18" charset="0"/>
              </a:rPr>
              <a:t>California Department of Housing and Community Development</a:t>
            </a:r>
          </a:p>
          <a:p>
            <a:r>
              <a:rPr lang="en-US" dirty="0" smtClean="0">
                <a:latin typeface="Times New Roman" panose="02020603050405020304" pitchFamily="18" charset="0"/>
                <a:cs typeface="Times New Roman" panose="02020603050405020304" pitchFamily="18" charset="0"/>
              </a:rPr>
              <a:t>2020 West El Camino Avenue</a:t>
            </a:r>
          </a:p>
          <a:p>
            <a:r>
              <a:rPr lang="en-US" dirty="0" smtClean="0">
                <a:latin typeface="Times New Roman" panose="02020603050405020304" pitchFamily="18" charset="0"/>
                <a:cs typeface="Times New Roman" panose="02020603050405020304" pitchFamily="18" charset="0"/>
              </a:rPr>
              <a:t>Sacramento, CA. 95833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10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553200" cy="1066800"/>
          </a:xfrm>
        </p:spPr>
        <p:txBody>
          <a:bodyPr>
            <a:noAutofit/>
          </a:bodyPr>
          <a:lstStyle/>
          <a:p>
            <a:pPr algn="ctr"/>
            <a:r>
              <a:rPr lang="en-US" sz="2800" dirty="0" smtClean="0">
                <a:solidFill>
                  <a:srgbClr val="E25608"/>
                </a:solidFill>
                <a:latin typeface="Arial" panose="020B0604020202020204" pitchFamily="34" charset="0"/>
                <a:cs typeface="Arial" panose="020B0604020202020204" pitchFamily="34" charset="0"/>
              </a:rPr>
              <a:t>California Lags Behind the Rest of the Nation in Combating Homelessness</a:t>
            </a:r>
            <a:endParaRPr lang="en-US" sz="2800" dirty="0">
              <a:solidFill>
                <a:srgbClr val="E25608"/>
              </a:solidFill>
              <a:latin typeface="Arial" panose="020B0604020202020204" pitchFamily="34" charset="0"/>
              <a:cs typeface="Arial" panose="020B0604020202020204" pitchFamily="34" charset="0"/>
            </a:endParaRPr>
          </a:p>
        </p:txBody>
      </p:sp>
      <p:sp>
        <p:nvSpPr>
          <p:cNvPr id="3" name="Down Arrow 2"/>
          <p:cNvSpPr/>
          <p:nvPr/>
        </p:nvSpPr>
        <p:spPr>
          <a:xfrm>
            <a:off x="2647949" y="4532965"/>
            <a:ext cx="1295401" cy="1763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Down Arrow 10"/>
          <p:cNvSpPr/>
          <p:nvPr/>
        </p:nvSpPr>
        <p:spPr>
          <a:xfrm>
            <a:off x="4797542" y="4644779"/>
            <a:ext cx="1320853" cy="1651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own Arrow 11"/>
          <p:cNvSpPr/>
          <p:nvPr/>
        </p:nvSpPr>
        <p:spPr>
          <a:xfrm>
            <a:off x="6807628" y="4838968"/>
            <a:ext cx="1330037" cy="1485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p:cNvSpPr txBox="1"/>
          <p:nvPr/>
        </p:nvSpPr>
        <p:spPr>
          <a:xfrm>
            <a:off x="2315957" y="3602206"/>
            <a:ext cx="2182538" cy="707886"/>
          </a:xfrm>
          <a:prstGeom prst="rect">
            <a:avLst/>
          </a:prstGeom>
          <a:noFill/>
        </p:spPr>
        <p:txBody>
          <a:bodyPr wrap="square" rtlCol="0">
            <a:spAutoFit/>
          </a:bodyPr>
          <a:lstStyle/>
          <a:p>
            <a:pPr algn="ctr"/>
            <a:r>
              <a:rPr lang="en-US" sz="2000" dirty="0">
                <a:solidFill>
                  <a:schemeClr val="accent6"/>
                </a:solidFill>
                <a:latin typeface="Arial" panose="020B0604020202020204" pitchFamily="34" charset="0"/>
                <a:cs typeface="Arial" panose="020B0604020202020204" pitchFamily="34" charset="0"/>
              </a:rPr>
              <a:t>Veteran Homelessness</a:t>
            </a:r>
          </a:p>
        </p:txBody>
      </p:sp>
      <p:sp>
        <p:nvSpPr>
          <p:cNvPr id="15" name="TextBox 14"/>
          <p:cNvSpPr txBox="1"/>
          <p:nvPr/>
        </p:nvSpPr>
        <p:spPr>
          <a:xfrm>
            <a:off x="4509381" y="3617938"/>
            <a:ext cx="1854623" cy="707886"/>
          </a:xfrm>
          <a:prstGeom prst="rect">
            <a:avLst/>
          </a:prstGeom>
          <a:noFill/>
        </p:spPr>
        <p:txBody>
          <a:bodyPr wrap="square" rtlCol="0">
            <a:spAutoFit/>
          </a:bodyPr>
          <a:lstStyle/>
          <a:p>
            <a:pPr algn="ctr"/>
            <a:r>
              <a:rPr lang="en-US" sz="2000" dirty="0">
                <a:solidFill>
                  <a:schemeClr val="accent6"/>
                </a:solidFill>
                <a:latin typeface="Arial" panose="020B0604020202020204" pitchFamily="34" charset="0"/>
                <a:cs typeface="Arial" panose="020B0604020202020204" pitchFamily="34" charset="0"/>
              </a:rPr>
              <a:t>Chronic Homelessness</a:t>
            </a:r>
          </a:p>
        </p:txBody>
      </p:sp>
      <p:sp>
        <p:nvSpPr>
          <p:cNvPr id="16" name="TextBox 15"/>
          <p:cNvSpPr txBox="1"/>
          <p:nvPr/>
        </p:nvSpPr>
        <p:spPr>
          <a:xfrm>
            <a:off x="6472642" y="3648715"/>
            <a:ext cx="1869383" cy="707886"/>
          </a:xfrm>
          <a:prstGeom prst="rect">
            <a:avLst/>
          </a:prstGeom>
          <a:noFill/>
        </p:spPr>
        <p:txBody>
          <a:bodyPr wrap="square" rtlCol="0">
            <a:spAutoFit/>
          </a:bodyPr>
          <a:lstStyle/>
          <a:p>
            <a:pPr algn="ctr"/>
            <a:r>
              <a:rPr lang="en-US" sz="2000" dirty="0">
                <a:solidFill>
                  <a:schemeClr val="accent6"/>
                </a:solidFill>
                <a:latin typeface="Arial" panose="020B0604020202020204" pitchFamily="34" charset="0"/>
                <a:cs typeface="Arial" panose="020B0604020202020204" pitchFamily="34" charset="0"/>
              </a:rPr>
              <a:t>Family Homelessness</a:t>
            </a:r>
          </a:p>
        </p:txBody>
      </p:sp>
      <p:sp>
        <p:nvSpPr>
          <p:cNvPr id="6" name="TextBox 5"/>
          <p:cNvSpPr txBox="1"/>
          <p:nvPr/>
        </p:nvSpPr>
        <p:spPr>
          <a:xfrm>
            <a:off x="2977550" y="5238690"/>
            <a:ext cx="750497" cy="400110"/>
          </a:xfrm>
          <a:prstGeom prst="rect">
            <a:avLst/>
          </a:prstGeom>
          <a:noFill/>
        </p:spPr>
        <p:txBody>
          <a:bodyPr wrap="square" rtlCol="0">
            <a:spAutoFit/>
          </a:bodyPr>
          <a:lstStyle/>
          <a:p>
            <a:r>
              <a:rPr lang="en-US" sz="2000" b="1" dirty="0">
                <a:solidFill>
                  <a:schemeClr val="bg1"/>
                </a:solidFill>
              </a:rPr>
              <a:t>36%</a:t>
            </a:r>
          </a:p>
        </p:txBody>
      </p:sp>
      <p:sp>
        <p:nvSpPr>
          <p:cNvPr id="18" name="TextBox 17"/>
          <p:cNvSpPr txBox="1"/>
          <p:nvPr/>
        </p:nvSpPr>
        <p:spPr>
          <a:xfrm>
            <a:off x="5105365" y="5238690"/>
            <a:ext cx="819509" cy="400110"/>
          </a:xfrm>
          <a:prstGeom prst="rect">
            <a:avLst/>
          </a:prstGeom>
          <a:noFill/>
        </p:spPr>
        <p:txBody>
          <a:bodyPr wrap="square" rtlCol="0">
            <a:spAutoFit/>
          </a:bodyPr>
          <a:lstStyle>
            <a:defPPr>
              <a:defRPr lang="en-US"/>
            </a:defPPr>
            <a:lvl1pPr>
              <a:defRPr sz="2000" b="1">
                <a:solidFill>
                  <a:schemeClr val="bg1"/>
                </a:solidFill>
              </a:defRPr>
            </a:lvl1pPr>
          </a:lstStyle>
          <a:p>
            <a:r>
              <a:rPr lang="en-US" dirty="0"/>
              <a:t>22%</a:t>
            </a:r>
          </a:p>
        </p:txBody>
      </p:sp>
      <p:sp>
        <p:nvSpPr>
          <p:cNvPr id="22" name="TextBox 21"/>
          <p:cNvSpPr txBox="1"/>
          <p:nvPr/>
        </p:nvSpPr>
        <p:spPr>
          <a:xfrm>
            <a:off x="7157613" y="5257800"/>
            <a:ext cx="769908" cy="400110"/>
          </a:xfrm>
          <a:prstGeom prst="rect">
            <a:avLst/>
          </a:prstGeom>
          <a:noFill/>
        </p:spPr>
        <p:txBody>
          <a:bodyPr wrap="square" rtlCol="0">
            <a:spAutoFit/>
          </a:bodyPr>
          <a:lstStyle/>
          <a:p>
            <a:r>
              <a:rPr lang="en-US" sz="2000" b="1" dirty="0">
                <a:solidFill>
                  <a:schemeClr val="bg1"/>
                </a:solidFill>
              </a:rPr>
              <a:t>19%</a:t>
            </a:r>
          </a:p>
        </p:txBody>
      </p:sp>
      <p:sp>
        <p:nvSpPr>
          <p:cNvPr id="13" name="TextBox 12"/>
          <p:cNvSpPr txBox="1"/>
          <p:nvPr/>
        </p:nvSpPr>
        <p:spPr>
          <a:xfrm>
            <a:off x="457200" y="3679493"/>
            <a:ext cx="1920270" cy="707886"/>
          </a:xfrm>
          <a:prstGeom prst="rect">
            <a:avLst/>
          </a:prstGeom>
          <a:noFill/>
        </p:spPr>
        <p:txBody>
          <a:bodyPr wrap="square" rtlCol="0">
            <a:spAutoFit/>
          </a:bodyPr>
          <a:lstStyle/>
          <a:p>
            <a:pPr algn="ctr"/>
            <a:r>
              <a:rPr lang="en-US" sz="2000" dirty="0">
                <a:solidFill>
                  <a:schemeClr val="accent6"/>
                </a:solidFill>
                <a:latin typeface="Arial" panose="020B0604020202020204" pitchFamily="34" charset="0"/>
                <a:cs typeface="Arial" panose="020B0604020202020204" pitchFamily="34" charset="0"/>
              </a:rPr>
              <a:t>Overall Homelessness</a:t>
            </a:r>
          </a:p>
        </p:txBody>
      </p:sp>
      <p:sp>
        <p:nvSpPr>
          <p:cNvPr id="14" name="Down Arrow 13"/>
          <p:cNvSpPr/>
          <p:nvPr/>
        </p:nvSpPr>
        <p:spPr>
          <a:xfrm>
            <a:off x="1023172" y="4972771"/>
            <a:ext cx="1083900" cy="1278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1219200" y="5238690"/>
            <a:ext cx="750497" cy="400110"/>
          </a:xfrm>
          <a:prstGeom prst="rect">
            <a:avLst/>
          </a:prstGeom>
          <a:noFill/>
        </p:spPr>
        <p:txBody>
          <a:bodyPr wrap="square" rtlCol="0">
            <a:spAutoFit/>
          </a:bodyPr>
          <a:lstStyle/>
          <a:p>
            <a:r>
              <a:rPr lang="en-US" sz="2000" b="1" dirty="0">
                <a:solidFill>
                  <a:schemeClr val="bg1"/>
                </a:solidFill>
              </a:rPr>
              <a:t>11%</a:t>
            </a:r>
          </a:p>
        </p:txBody>
      </p:sp>
      <p:sp>
        <p:nvSpPr>
          <p:cNvPr id="9" name="TextBox 8"/>
          <p:cNvSpPr txBox="1"/>
          <p:nvPr/>
        </p:nvSpPr>
        <p:spPr>
          <a:xfrm>
            <a:off x="3529651" y="6255000"/>
            <a:ext cx="2502283" cy="461665"/>
          </a:xfrm>
          <a:prstGeom prst="rect">
            <a:avLst/>
          </a:prstGeom>
          <a:noFill/>
        </p:spPr>
        <p:txBody>
          <a:bodyPr wrap="square" rtlCol="0">
            <a:spAutoFit/>
          </a:bodyPr>
          <a:lstStyle/>
          <a:p>
            <a:r>
              <a:rPr lang="en-US" sz="2400" b="1" dirty="0" smtClean="0">
                <a:solidFill>
                  <a:schemeClr val="accent6"/>
                </a:solidFill>
                <a:latin typeface="Arial" panose="020B0604020202020204" pitchFamily="34" charset="0"/>
                <a:cs typeface="Arial" panose="020B0604020202020204" pitchFamily="34" charset="0"/>
              </a:rPr>
              <a:t>United States</a:t>
            </a:r>
            <a:endParaRPr lang="en-US" sz="2400" b="1" dirty="0">
              <a:solidFill>
                <a:schemeClr val="accent6"/>
              </a:solidFill>
              <a:latin typeface="Arial" panose="020B0604020202020204" pitchFamily="34" charset="0"/>
              <a:cs typeface="Arial" panose="020B0604020202020204" pitchFamily="34" charset="0"/>
            </a:endParaRPr>
          </a:p>
        </p:txBody>
      </p:sp>
      <p:sp>
        <p:nvSpPr>
          <p:cNvPr id="20" name="Down Arrow 19"/>
          <p:cNvSpPr/>
          <p:nvPr/>
        </p:nvSpPr>
        <p:spPr>
          <a:xfrm>
            <a:off x="1023172" y="2584201"/>
            <a:ext cx="1083900" cy="1064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Down Arrow 20"/>
          <p:cNvSpPr/>
          <p:nvPr/>
        </p:nvSpPr>
        <p:spPr>
          <a:xfrm>
            <a:off x="2762249" y="2029029"/>
            <a:ext cx="1181102" cy="1650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Down Arrow 22"/>
          <p:cNvSpPr/>
          <p:nvPr/>
        </p:nvSpPr>
        <p:spPr>
          <a:xfrm rot="10800000">
            <a:off x="4876124" y="2899164"/>
            <a:ext cx="1048749" cy="7153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24" name="Down Arrow 23"/>
          <p:cNvSpPr/>
          <p:nvPr/>
        </p:nvSpPr>
        <p:spPr>
          <a:xfrm>
            <a:off x="6807628" y="2354496"/>
            <a:ext cx="1250522" cy="1309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302440" y="2809244"/>
            <a:ext cx="750497" cy="400110"/>
          </a:xfrm>
          <a:prstGeom prst="rect">
            <a:avLst/>
          </a:prstGeom>
          <a:noFill/>
        </p:spPr>
        <p:txBody>
          <a:bodyPr wrap="square" rtlCol="0">
            <a:spAutoFit/>
          </a:bodyPr>
          <a:lstStyle/>
          <a:p>
            <a:r>
              <a:rPr lang="en-US" sz="2000" b="1" dirty="0" smtClean="0">
                <a:solidFill>
                  <a:schemeClr val="bg1"/>
                </a:solidFill>
              </a:rPr>
              <a:t>4%</a:t>
            </a:r>
            <a:endParaRPr lang="en-US" sz="2000" b="1" dirty="0">
              <a:solidFill>
                <a:schemeClr val="bg1"/>
              </a:solidFill>
            </a:endParaRPr>
          </a:p>
        </p:txBody>
      </p:sp>
      <p:sp>
        <p:nvSpPr>
          <p:cNvPr id="26" name="TextBox 25"/>
          <p:cNvSpPr txBox="1"/>
          <p:nvPr/>
        </p:nvSpPr>
        <p:spPr>
          <a:xfrm>
            <a:off x="3059503" y="2724090"/>
            <a:ext cx="750497" cy="400110"/>
          </a:xfrm>
          <a:prstGeom prst="rect">
            <a:avLst/>
          </a:prstGeom>
          <a:noFill/>
        </p:spPr>
        <p:txBody>
          <a:bodyPr wrap="square" rtlCol="0">
            <a:spAutoFit/>
          </a:bodyPr>
          <a:lstStyle/>
          <a:p>
            <a:r>
              <a:rPr lang="en-US" sz="2000" b="1" dirty="0" smtClean="0">
                <a:solidFill>
                  <a:schemeClr val="bg1"/>
                </a:solidFill>
              </a:rPr>
              <a:t>21%</a:t>
            </a:r>
            <a:endParaRPr lang="en-US" sz="2000" b="1" dirty="0">
              <a:solidFill>
                <a:schemeClr val="bg1"/>
              </a:solidFill>
            </a:endParaRPr>
          </a:p>
        </p:txBody>
      </p:sp>
      <p:sp>
        <p:nvSpPr>
          <p:cNvPr id="27" name="TextBox 26"/>
          <p:cNvSpPr txBox="1"/>
          <p:nvPr/>
        </p:nvSpPr>
        <p:spPr>
          <a:xfrm>
            <a:off x="5047891" y="3135868"/>
            <a:ext cx="819509" cy="369332"/>
          </a:xfrm>
          <a:prstGeom prst="rect">
            <a:avLst/>
          </a:prstGeom>
          <a:noFill/>
        </p:spPr>
        <p:txBody>
          <a:bodyPr wrap="square" rtlCol="0">
            <a:spAutoFit/>
          </a:bodyPr>
          <a:lstStyle>
            <a:defPPr>
              <a:defRPr lang="en-US"/>
            </a:defPPr>
            <a:lvl1pPr>
              <a:defRPr sz="2000" b="1">
                <a:solidFill>
                  <a:schemeClr val="bg1"/>
                </a:solidFill>
              </a:defRPr>
            </a:lvl1pPr>
          </a:lstStyle>
          <a:p>
            <a:r>
              <a:rPr lang="en-US" sz="1800" dirty="0" smtClean="0"/>
              <a:t>5.5%</a:t>
            </a:r>
            <a:endParaRPr lang="en-US" sz="1800" dirty="0"/>
          </a:p>
        </p:txBody>
      </p:sp>
      <p:sp>
        <p:nvSpPr>
          <p:cNvPr id="28" name="TextBox 27"/>
          <p:cNvSpPr txBox="1"/>
          <p:nvPr/>
        </p:nvSpPr>
        <p:spPr>
          <a:xfrm>
            <a:off x="7157613" y="2743200"/>
            <a:ext cx="769908" cy="400110"/>
          </a:xfrm>
          <a:prstGeom prst="rect">
            <a:avLst/>
          </a:prstGeom>
          <a:noFill/>
        </p:spPr>
        <p:txBody>
          <a:bodyPr wrap="square" rtlCol="0">
            <a:spAutoFit/>
          </a:bodyPr>
          <a:lstStyle/>
          <a:p>
            <a:r>
              <a:rPr lang="en-US" sz="2000" b="1" dirty="0" smtClean="0">
                <a:solidFill>
                  <a:schemeClr val="bg1"/>
                </a:solidFill>
              </a:rPr>
              <a:t>12%</a:t>
            </a:r>
            <a:endParaRPr lang="en-US" sz="2000" b="1" dirty="0">
              <a:solidFill>
                <a:schemeClr val="bg1"/>
              </a:solidFill>
            </a:endParaRPr>
          </a:p>
        </p:txBody>
      </p:sp>
      <p:sp>
        <p:nvSpPr>
          <p:cNvPr id="29" name="TextBox 28"/>
          <p:cNvSpPr txBox="1"/>
          <p:nvPr/>
        </p:nvSpPr>
        <p:spPr>
          <a:xfrm>
            <a:off x="3810000" y="1600200"/>
            <a:ext cx="1705119" cy="461665"/>
          </a:xfrm>
          <a:prstGeom prst="rect">
            <a:avLst/>
          </a:prstGeom>
          <a:noFill/>
        </p:spPr>
        <p:txBody>
          <a:bodyPr wrap="square" rtlCol="0">
            <a:spAutoFit/>
          </a:bodyPr>
          <a:lstStyle/>
          <a:p>
            <a:r>
              <a:rPr lang="en-US" sz="2400" b="1" dirty="0" smtClean="0">
                <a:solidFill>
                  <a:schemeClr val="accent6"/>
                </a:solidFill>
                <a:latin typeface="Arial" panose="020B0604020202020204" pitchFamily="34" charset="0"/>
                <a:cs typeface="Arial" panose="020B0604020202020204" pitchFamily="34" charset="0"/>
              </a:rPr>
              <a:t>California</a:t>
            </a:r>
            <a:endParaRPr lang="en-US" sz="2400" b="1" dirty="0">
              <a:solidFill>
                <a:schemeClr val="accent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2F2EF5C0-B3DC-466E-8AB0-57B72D1C588F}" type="slidenum">
              <a:rPr lang="en-US" smtClean="0"/>
              <a:t>3</a:t>
            </a:fld>
            <a:endParaRPr lang="en-US" dirty="0"/>
          </a:p>
        </p:txBody>
      </p:sp>
    </p:spTree>
    <p:extLst>
      <p:ext uri="{BB962C8B-B14F-4D97-AF65-F5344CB8AC3E}">
        <p14:creationId xmlns:p14="http://schemas.microsoft.com/office/powerpoint/2010/main" val="75625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NPLH Background</a:t>
            </a:r>
            <a:endParaRPr lang="en-US" dirty="0"/>
          </a:p>
        </p:txBody>
      </p:sp>
      <p:sp>
        <p:nvSpPr>
          <p:cNvPr id="3" name="Content Placeholder 2"/>
          <p:cNvSpPr>
            <a:spLocks noGrp="1"/>
          </p:cNvSpPr>
          <p:nvPr>
            <p:ph idx="1"/>
          </p:nvPr>
        </p:nvSpPr>
        <p:spPr/>
        <p:txBody>
          <a:bodyPr>
            <a:noAutofit/>
          </a:bodyPr>
          <a:lstStyle/>
          <a:p>
            <a:r>
              <a:rPr lang="en-US" sz="2400" dirty="0" smtClean="0"/>
              <a:t>Signed into law on </a:t>
            </a:r>
            <a:r>
              <a:rPr lang="en-US" sz="2400" dirty="0"/>
              <a:t>July 1, </a:t>
            </a:r>
            <a:r>
              <a:rPr lang="en-US" sz="2400" dirty="0" smtClean="0"/>
              <a:t>2016.</a:t>
            </a:r>
          </a:p>
          <a:p>
            <a:pPr marL="0" indent="0">
              <a:buNone/>
            </a:pPr>
            <a:endParaRPr lang="en-US" sz="2400" dirty="0" smtClean="0"/>
          </a:p>
          <a:p>
            <a:r>
              <a:rPr lang="en-US" sz="2400" dirty="0" smtClean="0"/>
              <a:t>Authorization of </a:t>
            </a:r>
            <a:r>
              <a:rPr lang="en-US" sz="2400" dirty="0"/>
              <a:t>$2 billion in bond proceeds to invest in the development of permanent supportive housing for persons who are in need of mental health services and are experiencing homelessness, chronic homelessness, or who are at risk of chronic homelessness. </a:t>
            </a:r>
            <a:endParaRPr lang="en-US" sz="2400" dirty="0" smtClean="0"/>
          </a:p>
          <a:p>
            <a:endParaRPr lang="en-US" sz="2400" dirty="0"/>
          </a:p>
          <a:p>
            <a:r>
              <a:rPr lang="en-US" sz="2400" dirty="0" smtClean="0"/>
              <a:t>The </a:t>
            </a:r>
            <a:r>
              <a:rPr lang="en-US" sz="2400" dirty="0"/>
              <a:t>bonds are repaid </a:t>
            </a:r>
            <a:r>
              <a:rPr lang="en-US" sz="2400" dirty="0" smtClean="0"/>
              <a:t>through </a:t>
            </a:r>
            <a:r>
              <a:rPr lang="en-US" sz="2400" dirty="0"/>
              <a:t>Mental Health Services </a:t>
            </a:r>
            <a:r>
              <a:rPr lang="en-US" sz="2400" dirty="0" smtClean="0"/>
              <a:t>Act revenues</a:t>
            </a:r>
            <a:r>
              <a:rPr lang="en-US" sz="1800" dirty="0" smtClean="0"/>
              <a:t>.</a:t>
            </a:r>
            <a:endParaRPr lang="en-US" sz="1800" dirty="0"/>
          </a:p>
          <a:p>
            <a:pPr marL="457200" lvl="1" indent="0">
              <a:buNone/>
            </a:pPr>
            <a:endParaRPr lang="en-US" sz="1800"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4</a:t>
            </a:fld>
            <a:endParaRPr lang="en-US" dirty="0"/>
          </a:p>
        </p:txBody>
      </p:sp>
    </p:spTree>
    <p:extLst>
      <p:ext uri="{BB962C8B-B14F-4D97-AF65-F5344CB8AC3E}">
        <p14:creationId xmlns:p14="http://schemas.microsoft.com/office/powerpoint/2010/main" val="145124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Counties will be eligible applicants (either solely or with a housing development sponsor).</a:t>
            </a:r>
          </a:p>
          <a:p>
            <a:r>
              <a:rPr lang="en-US" dirty="0"/>
              <a:t>Funding for permanent supportive housing must utilize low barrier tenant selection practices that prioritize vulnerable populations and offer flexible, voluntary, and individualized supportive services.</a:t>
            </a:r>
          </a:p>
          <a:p>
            <a:r>
              <a:rPr lang="en-US" dirty="0"/>
              <a:t>Counties must commit to provide mental health services and help coordinate access to other community-based supportive </a:t>
            </a:r>
            <a:r>
              <a:rPr lang="en-US" dirty="0" smtClean="0"/>
              <a:t>services.</a:t>
            </a:r>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5</a:t>
            </a:fld>
            <a:endParaRPr lang="en-US" dirty="0"/>
          </a:p>
        </p:txBody>
      </p:sp>
    </p:spTree>
    <p:extLst>
      <p:ext uri="{BB962C8B-B14F-4D97-AF65-F5344CB8AC3E}">
        <p14:creationId xmlns:p14="http://schemas.microsoft.com/office/powerpoint/2010/main" val="114632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96" y="228600"/>
            <a:ext cx="7772400" cy="1371600"/>
          </a:xfrm>
        </p:spPr>
        <p:txBody>
          <a:bodyPr>
            <a:normAutofit/>
          </a:bodyPr>
          <a:lstStyle/>
          <a:p>
            <a:pPr algn="ctr"/>
            <a:r>
              <a:rPr lang="en-US" sz="2800" dirty="0" smtClean="0">
                <a:latin typeface="Arial" panose="020B0604020202020204" pitchFamily="34" charset="0"/>
                <a:cs typeface="Arial" panose="020B0604020202020204" pitchFamily="34" charset="0"/>
              </a:rPr>
              <a:t>NPLH Program Goals</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838200" y="1911824"/>
            <a:ext cx="7543800" cy="5078313"/>
          </a:xfrm>
          <a:prstGeom prst="rect">
            <a:avLst/>
          </a:prstGeom>
          <a:noFill/>
        </p:spPr>
        <p:txBody>
          <a:bodyPr wrap="square" rtlCol="0">
            <a:spAutoFit/>
          </a:bodyPr>
          <a:lstStyle/>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Permanent Supportive Housing to improve quality of life for people who are homeless and experience mental illness </a:t>
            </a:r>
          </a:p>
          <a:p>
            <a:pPr marL="912813" indent="-285750">
              <a:buFont typeface="Arial" panose="020B0604020202020204" pitchFamily="34" charset="0"/>
              <a:buChar char="•"/>
            </a:pPr>
            <a:endParaRPr lang="en-US" dirty="0">
              <a:solidFill>
                <a:schemeClr val="accent6">
                  <a:lumMod val="50000"/>
                </a:schemeClr>
              </a:solidFill>
              <a:latin typeface="Arial" panose="020B0604020202020204" pitchFamily="34" charset="0"/>
              <a:cs typeface="Arial" panose="020B0604020202020204" pitchFamily="34" charset="0"/>
            </a:endParaRPr>
          </a:p>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Housing First</a:t>
            </a:r>
          </a:p>
          <a:p>
            <a:pPr marL="912813" indent="-285750">
              <a:buFont typeface="Arial" panose="020B0604020202020204" pitchFamily="34" charset="0"/>
              <a:buChar char="•"/>
            </a:pPr>
            <a:endParaRPr lang="en-US" dirty="0">
              <a:solidFill>
                <a:schemeClr val="accent6">
                  <a:lumMod val="50000"/>
                </a:schemeClr>
              </a:solidFill>
              <a:latin typeface="Arial" panose="020B0604020202020204" pitchFamily="34" charset="0"/>
              <a:cs typeface="Arial" panose="020B0604020202020204" pitchFamily="34" charset="0"/>
            </a:endParaRPr>
          </a:p>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Flexible, Voluntary, and Individualized Services</a:t>
            </a:r>
          </a:p>
          <a:p>
            <a:pPr marL="912813" indent="-285750">
              <a:buFont typeface="Arial" panose="020B0604020202020204" pitchFamily="34" charset="0"/>
              <a:buChar char="•"/>
            </a:pPr>
            <a:endParaRPr lang="en-US" dirty="0" smtClean="0">
              <a:solidFill>
                <a:schemeClr val="accent6">
                  <a:lumMod val="50000"/>
                </a:schemeClr>
              </a:solidFill>
              <a:latin typeface="Arial" panose="020B0604020202020204" pitchFamily="34" charset="0"/>
              <a:cs typeface="Arial" panose="020B0604020202020204" pitchFamily="34" charset="0"/>
            </a:endParaRPr>
          </a:p>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Innovation in Program Services and Delivery</a:t>
            </a:r>
          </a:p>
          <a:p>
            <a:pPr marL="912813" indent="-285750">
              <a:buFont typeface="Arial" panose="020B0604020202020204" pitchFamily="34" charset="0"/>
              <a:buChar char="•"/>
            </a:pPr>
            <a:endParaRPr lang="en-US" dirty="0" smtClean="0">
              <a:solidFill>
                <a:schemeClr val="accent6">
                  <a:lumMod val="50000"/>
                </a:schemeClr>
              </a:solidFill>
              <a:latin typeface="Arial" panose="020B0604020202020204" pitchFamily="34" charset="0"/>
              <a:cs typeface="Arial" panose="020B0604020202020204" pitchFamily="34" charset="0"/>
            </a:endParaRPr>
          </a:p>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Continuity of Care</a:t>
            </a:r>
          </a:p>
          <a:p>
            <a:pPr marL="912813" indent="-285750">
              <a:buFont typeface="Arial" panose="020B0604020202020204" pitchFamily="34" charset="0"/>
              <a:buChar char="•"/>
            </a:pPr>
            <a:endParaRPr lang="en-US" dirty="0" smtClean="0">
              <a:solidFill>
                <a:schemeClr val="accent6">
                  <a:lumMod val="50000"/>
                </a:schemeClr>
              </a:solidFill>
              <a:latin typeface="Arial" panose="020B0604020202020204" pitchFamily="34" charset="0"/>
              <a:cs typeface="Arial" panose="020B0604020202020204" pitchFamily="34" charset="0"/>
            </a:endParaRPr>
          </a:p>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Housing Projects in Proximity to Community Services</a:t>
            </a:r>
          </a:p>
          <a:p>
            <a:pPr marL="627063"/>
            <a:endParaRPr lang="en-US" dirty="0" smtClean="0">
              <a:solidFill>
                <a:schemeClr val="accent6">
                  <a:lumMod val="50000"/>
                </a:schemeClr>
              </a:solidFill>
              <a:latin typeface="Arial" panose="020B0604020202020204" pitchFamily="34" charset="0"/>
              <a:cs typeface="Arial" panose="020B0604020202020204" pitchFamily="34" charset="0"/>
            </a:endParaRPr>
          </a:p>
          <a:p>
            <a:pPr marL="912813" indent="-285750">
              <a:buFont typeface="Arial" panose="020B0604020202020204" pitchFamily="34" charset="0"/>
              <a:buChar char="•"/>
            </a:pPr>
            <a:r>
              <a:rPr lang="en-US" dirty="0" smtClean="0">
                <a:solidFill>
                  <a:schemeClr val="accent6">
                    <a:lumMod val="50000"/>
                  </a:schemeClr>
                </a:solidFill>
                <a:latin typeface="Arial" panose="020B0604020202020204" pitchFamily="34" charset="0"/>
                <a:cs typeface="Arial" panose="020B0604020202020204" pitchFamily="34" charset="0"/>
              </a:rPr>
              <a:t>Framing Paper released with comment period ending in January.</a:t>
            </a:r>
          </a:p>
          <a:p>
            <a:pPr marL="912813" indent="-285750">
              <a:buFont typeface="Arial" panose="020B0604020202020204" pitchFamily="34" charset="0"/>
              <a:buChar char="•"/>
            </a:pPr>
            <a:endParaRPr lang="en-US" dirty="0" smtClean="0">
              <a:solidFill>
                <a:schemeClr val="accent6">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4371234F-6A54-4831-9A2D-FD5860F3C3E1}" type="slidenum">
              <a:rPr lang="en-US" smtClean="0"/>
              <a:pPr/>
              <a:t>6</a:t>
            </a:fld>
            <a:endParaRPr lang="en-US" dirty="0"/>
          </a:p>
        </p:txBody>
      </p:sp>
    </p:spTree>
    <p:extLst>
      <p:ext uri="{BB962C8B-B14F-4D97-AF65-F5344CB8AC3E}">
        <p14:creationId xmlns:p14="http://schemas.microsoft.com/office/powerpoint/2010/main" val="828224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Outreach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Approximately 40 </a:t>
            </a:r>
            <a:r>
              <a:rPr lang="en-US" dirty="0" smtClean="0"/>
              <a:t>interviews/meetings </a:t>
            </a:r>
            <a:r>
              <a:rPr lang="en-US" dirty="0" smtClean="0"/>
              <a:t>with stakeholders prior to drafting of Framing Paper.</a:t>
            </a:r>
          </a:p>
          <a:p>
            <a:r>
              <a:rPr lang="en-US" dirty="0" smtClean="0"/>
              <a:t>6 in-person public workshops (Sacramento, San Francisco, Redding, Los Angeles, Fresno, San Diego) and a webinar</a:t>
            </a:r>
          </a:p>
          <a:p>
            <a:r>
              <a:rPr lang="en-US" dirty="0"/>
              <a:t>Nearly 500 specific comments through workshops or submitted written comment from over 80 separate entities</a:t>
            </a:r>
          </a:p>
          <a:p>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7</a:t>
            </a:fld>
            <a:endParaRPr lang="en-US" dirty="0"/>
          </a:p>
        </p:txBody>
      </p:sp>
    </p:spTree>
    <p:extLst>
      <p:ext uri="{BB962C8B-B14F-4D97-AF65-F5344CB8AC3E}">
        <p14:creationId xmlns:p14="http://schemas.microsoft.com/office/powerpoint/2010/main" val="200306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NPLH Advisory Committee</a:t>
            </a:r>
            <a:endParaRPr lang="en-US" dirty="0"/>
          </a:p>
        </p:txBody>
      </p:sp>
      <p:sp>
        <p:nvSpPr>
          <p:cNvPr id="3" name="Content Placeholder 2"/>
          <p:cNvSpPr>
            <a:spLocks noGrp="1"/>
          </p:cNvSpPr>
          <p:nvPr>
            <p:ph idx="1"/>
          </p:nvPr>
        </p:nvSpPr>
        <p:spPr>
          <a:xfrm>
            <a:off x="914400" y="1524000"/>
            <a:ext cx="7391400" cy="4373563"/>
          </a:xfrm>
        </p:spPr>
        <p:txBody>
          <a:bodyPr>
            <a:noAutofit/>
          </a:bodyPr>
          <a:lstStyle/>
          <a:p>
            <a:r>
              <a:rPr lang="en-US" sz="1800" dirty="0" smtClean="0"/>
              <a:t>Comprised </a:t>
            </a:r>
            <a:r>
              <a:rPr lang="en-US" sz="1800" dirty="0"/>
              <a:t>of 15 members, including State agencies, and Governor and legislative appointees. The Advisory Committee will assist and advise HCD in the implementation of the program, review and make recommendations on program guidelines, and review the progress in distributing awards. </a:t>
            </a:r>
          </a:p>
          <a:p>
            <a:pPr lvl="1"/>
            <a:r>
              <a:rPr lang="en-US" sz="1000" dirty="0" smtClean="0"/>
              <a:t>Director </a:t>
            </a:r>
            <a:r>
              <a:rPr lang="en-US" sz="1000" dirty="0"/>
              <a:t>of Housing and Community Development, </a:t>
            </a:r>
            <a:r>
              <a:rPr lang="en-US" sz="1000" dirty="0" smtClean="0"/>
              <a:t>Chair</a:t>
            </a:r>
          </a:p>
          <a:p>
            <a:pPr lvl="1"/>
            <a:r>
              <a:rPr lang="en-US" sz="1000" dirty="0" smtClean="0"/>
              <a:t>Director </a:t>
            </a:r>
            <a:r>
              <a:rPr lang="en-US" sz="1000" dirty="0"/>
              <a:t>of Health Care Services or </a:t>
            </a:r>
            <a:r>
              <a:rPr lang="en-US" sz="1000" dirty="0" smtClean="0"/>
              <a:t>Designee</a:t>
            </a:r>
          </a:p>
          <a:p>
            <a:pPr lvl="1"/>
            <a:r>
              <a:rPr lang="en-US" sz="1000" dirty="0" smtClean="0"/>
              <a:t>Department </a:t>
            </a:r>
            <a:r>
              <a:rPr lang="en-US" sz="1000" dirty="0"/>
              <a:t>of Health Care Services Additional </a:t>
            </a:r>
            <a:r>
              <a:rPr lang="en-US" sz="1000" dirty="0" smtClean="0"/>
              <a:t>Representative</a:t>
            </a:r>
          </a:p>
          <a:p>
            <a:pPr lvl="1"/>
            <a:r>
              <a:rPr lang="en-US" sz="1000" dirty="0" smtClean="0"/>
              <a:t>Secretary </a:t>
            </a:r>
            <a:r>
              <a:rPr lang="en-US" sz="1000" dirty="0"/>
              <a:t>of Veterans Affairs or </a:t>
            </a:r>
            <a:r>
              <a:rPr lang="en-US" sz="1000" dirty="0" smtClean="0"/>
              <a:t>Designee</a:t>
            </a:r>
          </a:p>
          <a:p>
            <a:pPr lvl="1"/>
            <a:r>
              <a:rPr lang="en-US" sz="1000" dirty="0" smtClean="0"/>
              <a:t>Director </a:t>
            </a:r>
            <a:r>
              <a:rPr lang="en-US" sz="1000" dirty="0"/>
              <a:t>of Social Services or </a:t>
            </a:r>
            <a:r>
              <a:rPr lang="en-US" sz="1000" dirty="0" smtClean="0"/>
              <a:t>Designee</a:t>
            </a:r>
          </a:p>
          <a:p>
            <a:pPr lvl="1"/>
            <a:r>
              <a:rPr lang="en-US" sz="1000" dirty="0" smtClean="0"/>
              <a:t>State </a:t>
            </a:r>
            <a:r>
              <a:rPr lang="en-US" sz="1000" dirty="0"/>
              <a:t>Treasurer or </a:t>
            </a:r>
            <a:r>
              <a:rPr lang="en-US" sz="1000" dirty="0" smtClean="0"/>
              <a:t>Designee</a:t>
            </a:r>
          </a:p>
          <a:p>
            <a:pPr lvl="1"/>
            <a:r>
              <a:rPr lang="en-US" sz="1000" dirty="0" smtClean="0"/>
              <a:t>Chair </a:t>
            </a:r>
            <a:r>
              <a:rPr lang="en-US" sz="1000" dirty="0"/>
              <a:t>of the Mental Health Services Oversight and Accountability Commission or </a:t>
            </a:r>
            <a:r>
              <a:rPr lang="en-US" sz="1000" dirty="0" smtClean="0"/>
              <a:t>Designee</a:t>
            </a:r>
            <a:endParaRPr lang="en-US" sz="1000" dirty="0"/>
          </a:p>
          <a:p>
            <a:pPr lvl="1"/>
            <a:r>
              <a:rPr lang="en-US" sz="1000" dirty="0" smtClean="0"/>
              <a:t>Chief </a:t>
            </a:r>
            <a:r>
              <a:rPr lang="en-US" sz="1000" dirty="0"/>
              <a:t>Administrative Officer or Member of a County Board of Supervisors, Small </a:t>
            </a:r>
            <a:r>
              <a:rPr lang="en-US" sz="1000" dirty="0" smtClean="0"/>
              <a:t>County</a:t>
            </a:r>
          </a:p>
          <a:p>
            <a:pPr lvl="1"/>
            <a:r>
              <a:rPr lang="en-US" sz="1000" dirty="0" smtClean="0"/>
              <a:t>Chief </a:t>
            </a:r>
            <a:r>
              <a:rPr lang="en-US" sz="1000" dirty="0"/>
              <a:t>Administrative Officer or Member of a County Board of Supervisors, Large </a:t>
            </a:r>
            <a:r>
              <a:rPr lang="en-US" sz="1000" dirty="0" smtClean="0"/>
              <a:t>County</a:t>
            </a:r>
          </a:p>
          <a:p>
            <a:pPr lvl="1"/>
            <a:r>
              <a:rPr lang="en-US" sz="1000" dirty="0" smtClean="0"/>
              <a:t>Director </a:t>
            </a:r>
            <a:r>
              <a:rPr lang="en-US" sz="1000" dirty="0"/>
              <a:t>of a County Behavioral Health </a:t>
            </a:r>
            <a:r>
              <a:rPr lang="en-US" sz="1000" dirty="0" smtClean="0"/>
              <a:t>Department</a:t>
            </a:r>
          </a:p>
          <a:p>
            <a:pPr lvl="1"/>
            <a:r>
              <a:rPr lang="en-US" sz="1000" dirty="0" smtClean="0"/>
              <a:t>Administrative </a:t>
            </a:r>
            <a:r>
              <a:rPr lang="en-US" sz="1000" dirty="0"/>
              <a:t>Officer of a </a:t>
            </a:r>
            <a:r>
              <a:rPr lang="en-US" sz="1000" dirty="0" smtClean="0"/>
              <a:t>City</a:t>
            </a:r>
          </a:p>
          <a:p>
            <a:pPr lvl="1"/>
            <a:r>
              <a:rPr lang="en-US" sz="1000" dirty="0" smtClean="0"/>
              <a:t>Resident </a:t>
            </a:r>
            <a:r>
              <a:rPr lang="en-US" sz="1000" dirty="0"/>
              <a:t>of Supportive </a:t>
            </a:r>
            <a:r>
              <a:rPr lang="en-US" sz="1000" dirty="0" smtClean="0"/>
              <a:t>Housing</a:t>
            </a:r>
          </a:p>
          <a:p>
            <a:pPr lvl="1"/>
            <a:r>
              <a:rPr lang="en-US" sz="1000" dirty="0" smtClean="0"/>
              <a:t>Representative </a:t>
            </a:r>
            <a:r>
              <a:rPr lang="en-US" sz="1000" dirty="0"/>
              <a:t>of a Local or Regional Continuum of Care </a:t>
            </a:r>
            <a:r>
              <a:rPr lang="en-US" sz="1000" dirty="0" smtClean="0"/>
              <a:t>Organization</a:t>
            </a:r>
          </a:p>
          <a:p>
            <a:pPr lvl="1"/>
            <a:r>
              <a:rPr lang="en-US" sz="1000" dirty="0" smtClean="0"/>
              <a:t>Mental </a:t>
            </a:r>
            <a:r>
              <a:rPr lang="en-US" sz="1000" dirty="0"/>
              <a:t>Health </a:t>
            </a:r>
            <a:r>
              <a:rPr lang="en-US" sz="1000" dirty="0" smtClean="0"/>
              <a:t>Organization</a:t>
            </a:r>
            <a:endParaRPr lang="en-US" sz="1000" dirty="0"/>
          </a:p>
          <a:p>
            <a:pPr lvl="1"/>
            <a:r>
              <a:rPr lang="en-US" sz="1000" dirty="0" smtClean="0"/>
              <a:t>Representative </a:t>
            </a:r>
            <a:r>
              <a:rPr lang="en-US" sz="1000" dirty="0"/>
              <a:t>of an Affordable Housing Organization</a:t>
            </a:r>
          </a:p>
        </p:txBody>
      </p:sp>
      <p:sp>
        <p:nvSpPr>
          <p:cNvPr id="4" name="Slide Number Placeholder 3"/>
          <p:cNvSpPr>
            <a:spLocks noGrp="1"/>
          </p:cNvSpPr>
          <p:nvPr>
            <p:ph type="sldNum" sz="quarter" idx="4"/>
          </p:nvPr>
        </p:nvSpPr>
        <p:spPr/>
        <p:txBody>
          <a:bodyPr/>
          <a:lstStyle/>
          <a:p>
            <a:fld id="{4371234F-6A54-4831-9A2D-FD5860F3C3E1}" type="slidenum">
              <a:rPr lang="en-US" smtClean="0"/>
              <a:pPr/>
              <a:t>8</a:t>
            </a:fld>
            <a:endParaRPr lang="en-US" dirty="0"/>
          </a:p>
        </p:txBody>
      </p:sp>
    </p:spTree>
    <p:extLst>
      <p:ext uri="{BB962C8B-B14F-4D97-AF65-F5344CB8AC3E}">
        <p14:creationId xmlns:p14="http://schemas.microsoft.com/office/powerpoint/2010/main" val="248052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543800" cy="3276600"/>
          </a:xfrm>
        </p:spPr>
        <p:txBody>
          <a:bodyPr/>
          <a:lstStyle/>
          <a:p>
            <a:pPr algn="ctr"/>
            <a:r>
              <a:rPr lang="en-US" sz="5400" dirty="0" smtClean="0">
                <a:latin typeface="Arial" panose="020B0604020202020204" pitchFamily="34" charset="0"/>
                <a:cs typeface="Arial" panose="020B0604020202020204" pitchFamily="34" charset="0"/>
              </a:rPr>
              <a:t/>
            </a:r>
            <a:br>
              <a:rPr lang="en-US" sz="5400" dirty="0" smtClean="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
            </a:r>
            <a:br>
              <a:rPr lang="en-US" sz="5400" dirty="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Program Components </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and Timeline</a:t>
            </a:r>
            <a:br>
              <a:rPr lang="en-US" sz="5400" dirty="0" smtClean="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
            </a:r>
            <a:br>
              <a:rPr lang="en-US" sz="5400" dirty="0">
                <a:latin typeface="Arial" panose="020B060402020202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1296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HCDPowerPointTemplate_curves">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HCDPowerPointTemplate_curves</Template>
  <TotalTime>4898</TotalTime>
  <Words>1869</Words>
  <Application>Microsoft Office PowerPoint</Application>
  <PresentationFormat>On-screen Show (4:3)</PresentationFormat>
  <Paragraphs>346</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LT Std 65 Medium</vt:lpstr>
      <vt:lpstr>Calibri</vt:lpstr>
      <vt:lpstr>Courier New</vt:lpstr>
      <vt:lpstr>Times New Roman</vt:lpstr>
      <vt:lpstr>Wingdings</vt:lpstr>
      <vt:lpstr>HCDPowerPointTemplate_curves</vt:lpstr>
      <vt:lpstr>   No Place Like Home Program (NPLH)   AB 1618 AB 1628</vt:lpstr>
      <vt:lpstr>California has the Highest Percentage of People Experiencing Homelessness in the Nation</vt:lpstr>
      <vt:lpstr>California Lags Behind the Rest of the Nation in Combating Homelessness</vt:lpstr>
      <vt:lpstr>NPLH Background</vt:lpstr>
      <vt:lpstr>Key Features</vt:lpstr>
      <vt:lpstr>NPLH Program Goals </vt:lpstr>
      <vt:lpstr>Stakeholder Outreach </vt:lpstr>
      <vt:lpstr>NPLH Advisory Committee</vt:lpstr>
      <vt:lpstr>   Program Components  and Timeline  </vt:lpstr>
      <vt:lpstr>NPLH Program Eligible Uses: </vt:lpstr>
      <vt:lpstr>Some Differences with CalHFA MHSA Program </vt:lpstr>
      <vt:lpstr>Program Components and Timeline</vt:lpstr>
      <vt:lpstr> Program Components Overview  and Timeline </vt:lpstr>
      <vt:lpstr> Program Components Overview  and Timeline </vt:lpstr>
      <vt:lpstr> Definitions  Three Target Populations </vt:lpstr>
      <vt:lpstr>Competitive Program:  Threshold Requirements</vt:lpstr>
      <vt:lpstr>Competitive Program:  Threshold Requirements</vt:lpstr>
      <vt:lpstr>Competitive Program:  Threshold Requirements</vt:lpstr>
      <vt:lpstr>Competitive Program:  Threshold Requirements</vt:lpstr>
      <vt:lpstr>Competitive Program:  Threshold Requirements</vt:lpstr>
      <vt:lpstr>Competitive Program:  Threshold Requirements</vt:lpstr>
      <vt:lpstr>Competitive Program:  Threshold Requirements</vt:lpstr>
      <vt:lpstr>Alternative Program: Los Angeles, San Diego, San Francisco, and Santa Clara</vt:lpstr>
      <vt:lpstr>Topics with Significant Feedback </vt:lpstr>
      <vt:lpstr>Anticipated Timeline</vt:lpstr>
      <vt:lpstr>More information on new HCD website at www.hcd.ca.gov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Gerberding, Evan@HCD</dc:creator>
  <cp:lastModifiedBy>Zack Olmstead</cp:lastModifiedBy>
  <cp:revision>560</cp:revision>
  <cp:lastPrinted>2017-01-03T23:57:13Z</cp:lastPrinted>
  <dcterms:created xsi:type="dcterms:W3CDTF">2014-11-05T16:55:42Z</dcterms:created>
  <dcterms:modified xsi:type="dcterms:W3CDTF">2017-03-13T18:43:47Z</dcterms:modified>
</cp:coreProperties>
</file>