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5"/>
  </p:sldMasterIdLst>
  <p:notesMasterIdLst>
    <p:notesMasterId r:id="rId42"/>
  </p:notesMasterIdLst>
  <p:sldIdLst>
    <p:sldId id="401" r:id="rId6"/>
    <p:sldId id="385" r:id="rId7"/>
    <p:sldId id="386" r:id="rId8"/>
    <p:sldId id="387" r:id="rId9"/>
    <p:sldId id="388" r:id="rId10"/>
    <p:sldId id="395" r:id="rId11"/>
    <p:sldId id="390" r:id="rId12"/>
    <p:sldId id="402" r:id="rId13"/>
    <p:sldId id="403" r:id="rId14"/>
    <p:sldId id="393" r:id="rId15"/>
    <p:sldId id="332" r:id="rId16"/>
    <p:sldId id="404" r:id="rId17"/>
    <p:sldId id="405" r:id="rId18"/>
    <p:sldId id="384" r:id="rId19"/>
    <p:sldId id="418" r:id="rId20"/>
    <p:sldId id="406" r:id="rId21"/>
    <p:sldId id="407" r:id="rId22"/>
    <p:sldId id="408" r:id="rId23"/>
    <p:sldId id="409" r:id="rId24"/>
    <p:sldId id="410" r:id="rId25"/>
    <p:sldId id="411" r:id="rId26"/>
    <p:sldId id="420" r:id="rId27"/>
    <p:sldId id="412" r:id="rId28"/>
    <p:sldId id="413" r:id="rId29"/>
    <p:sldId id="414" r:id="rId30"/>
    <p:sldId id="389" r:id="rId31"/>
    <p:sldId id="415" r:id="rId32"/>
    <p:sldId id="416" r:id="rId33"/>
    <p:sldId id="417" r:id="rId34"/>
    <p:sldId id="328" r:id="rId35"/>
    <p:sldId id="400" r:id="rId36"/>
    <p:sldId id="337" r:id="rId37"/>
    <p:sldId id="399" r:id="rId38"/>
    <p:sldId id="419" r:id="rId39"/>
    <p:sldId id="343" r:id="rId40"/>
    <p:sldId id="377" r:id="rId41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uncan@gcrincorporated.com" initials="a" lastIdx="26" clrIdx="0">
    <p:extLst>
      <p:ext uri="{19B8F6BF-5375-455C-9EA6-DF929625EA0E}">
        <p15:presenceInfo xmlns:p15="http://schemas.microsoft.com/office/powerpoint/2012/main" userId="aduncan@gcrincorporated.com" providerId="None"/>
      </p:ext>
    </p:extLst>
  </p:cmAuthor>
  <p:cmAuthor id="2" name="Ted Guillot" initials="TG" lastIdx="8" clrIdx="1">
    <p:extLst>
      <p:ext uri="{19B8F6BF-5375-455C-9EA6-DF929625EA0E}">
        <p15:presenceInfo xmlns:p15="http://schemas.microsoft.com/office/powerpoint/2012/main" userId="0210e59cb6cb2626" providerId="Windows Live"/>
      </p:ext>
    </p:extLst>
  </p:cmAuthor>
  <p:cmAuthor id="3" name="Nathan Cataline" initials="NC" lastIdx="1" clrIdx="2">
    <p:extLst>
      <p:ext uri="{19B8F6BF-5375-455C-9EA6-DF929625EA0E}">
        <p15:presenceInfo xmlns:p15="http://schemas.microsoft.com/office/powerpoint/2012/main" userId="Nathan Cataline" providerId="None"/>
      </p:ext>
    </p:extLst>
  </p:cmAuthor>
  <p:cmAuthor id="4" name="Adrienne Duncan" initials="AD" lastIdx="3" clrIdx="3">
    <p:extLst>
      <p:ext uri="{19B8F6BF-5375-455C-9EA6-DF929625EA0E}">
        <p15:presenceInfo xmlns:p15="http://schemas.microsoft.com/office/powerpoint/2012/main" userId="S-1-5-21-117609710-1202660629-1957994488-19245" providerId="AD"/>
      </p:ext>
    </p:extLst>
  </p:cmAuthor>
  <p:cmAuthor id="5" name="Ella Camburnbeck" initials="EC" lastIdx="2" clrIdx="4">
    <p:extLst>
      <p:ext uri="{19B8F6BF-5375-455C-9EA6-DF929625EA0E}">
        <p15:presenceInfo xmlns:p15="http://schemas.microsoft.com/office/powerpoint/2012/main" userId="Ella Camburnbec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203764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8" autoAdjust="0"/>
    <p:restoredTop sz="93910" autoAdjust="0"/>
  </p:normalViewPr>
  <p:slideViewPr>
    <p:cSldViewPr snapToGrid="0">
      <p:cViewPr varScale="1">
        <p:scale>
          <a:sx n="77" d="100"/>
          <a:sy n="77" d="100"/>
        </p:scale>
        <p:origin x="317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3466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ommentAuthors" Target="comment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707C66-2963-488E-A381-7FD0161AF41F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7A7782E6-9F7D-4D68-8987-FC8EB5BB1EC6}">
      <dgm:prSet phldrT="[Text]" custT="1"/>
      <dgm:spPr>
        <a:solidFill>
          <a:schemeClr val="accent1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s-419" sz="1600" b="1" noProof="0" dirty="0">
              <a:solidFill>
                <a:schemeClr val="bg1"/>
              </a:solidFill>
            </a:rPr>
            <a:t>HCD Entrega Plan de Acci</a:t>
          </a:r>
          <a:r>
            <a:rPr lang="es-419" sz="1600" b="1" noProof="0" dirty="0">
              <a:solidFill>
                <a:schemeClr val="bg1"/>
              </a:solidFill>
              <a:latin typeface="Calibri" panose="020F0502020204030204" pitchFamily="34" charset="0"/>
            </a:rPr>
            <a:t>ón</a:t>
          </a:r>
          <a:endParaRPr lang="es-419" sz="1600" b="1" noProof="0" dirty="0">
            <a:solidFill>
              <a:schemeClr val="bg1"/>
            </a:solidFill>
          </a:endParaRPr>
        </a:p>
      </dgm:t>
    </dgm:pt>
    <dgm:pt modelId="{488BA319-8FBA-463B-808D-ABF2FD266F4C}" type="parTrans" cxnId="{15F87194-CB33-4FB1-863A-7B40604EA7A1}">
      <dgm:prSet/>
      <dgm:spPr/>
      <dgm:t>
        <a:bodyPr/>
        <a:lstStyle/>
        <a:p>
          <a:endParaRPr lang="en-US"/>
        </a:p>
      </dgm:t>
    </dgm:pt>
    <dgm:pt modelId="{32B22335-727F-4D9E-ADDF-68A26ECBD14C}" type="sibTrans" cxnId="{15F87194-CB33-4FB1-863A-7B40604EA7A1}">
      <dgm:prSet/>
      <dgm:spPr/>
      <dgm:t>
        <a:bodyPr/>
        <a:lstStyle/>
        <a:p>
          <a:endParaRPr lang="en-US"/>
        </a:p>
      </dgm:t>
    </dgm:pt>
    <dgm:pt modelId="{B7BF479A-BF04-46E2-8DEE-BA2BE3B700C8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419" sz="1600" b="1" dirty="0">
              <a:solidFill>
                <a:schemeClr val="bg1"/>
              </a:solidFill>
            </a:rPr>
            <a:t>Plan de Acción Aprobado por HUD</a:t>
          </a:r>
          <a:endParaRPr lang="en-US" sz="1600" b="1" dirty="0">
            <a:solidFill>
              <a:schemeClr val="bg1"/>
            </a:solidFill>
          </a:endParaRPr>
        </a:p>
      </dgm:t>
    </dgm:pt>
    <dgm:pt modelId="{5E402942-ED69-41E8-9F23-5258A8F8DD75}" type="parTrans" cxnId="{5353CB55-B5E6-46C4-A78B-89DA976CFCD1}">
      <dgm:prSet/>
      <dgm:spPr/>
      <dgm:t>
        <a:bodyPr/>
        <a:lstStyle/>
        <a:p>
          <a:endParaRPr lang="en-US"/>
        </a:p>
      </dgm:t>
    </dgm:pt>
    <dgm:pt modelId="{7CBFA7D7-A309-4AA5-B096-7C3B3DB93FD0}" type="sibTrans" cxnId="{5353CB55-B5E6-46C4-A78B-89DA976CFCD1}">
      <dgm:prSet/>
      <dgm:spPr/>
      <dgm:t>
        <a:bodyPr/>
        <a:lstStyle/>
        <a:p>
          <a:endParaRPr lang="en-US"/>
        </a:p>
      </dgm:t>
    </dgm:pt>
    <dgm:pt modelId="{D2CB7D1C-6F1A-47C4-A6B9-F486E3F4FBCA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419" sz="1600" b="1" dirty="0">
              <a:solidFill>
                <a:schemeClr val="bg1"/>
              </a:solidFill>
            </a:rPr>
            <a:t>Enmienda del Plan de Acción (si es necesario)</a:t>
          </a:r>
          <a:endParaRPr lang="en-US" sz="1600" b="1" dirty="0">
            <a:solidFill>
              <a:schemeClr val="bg1"/>
            </a:solidFill>
          </a:endParaRPr>
        </a:p>
      </dgm:t>
    </dgm:pt>
    <dgm:pt modelId="{70A364DB-A3AA-4965-BEF4-DB44DFA89BC6}" type="parTrans" cxnId="{384B9C8F-52A6-4820-8E5F-E051A3A38357}">
      <dgm:prSet/>
      <dgm:spPr/>
      <dgm:t>
        <a:bodyPr/>
        <a:lstStyle/>
        <a:p>
          <a:endParaRPr lang="en-US"/>
        </a:p>
      </dgm:t>
    </dgm:pt>
    <dgm:pt modelId="{F76965BF-CCF6-488D-8943-B5DDD122CCCE}" type="sibTrans" cxnId="{384B9C8F-52A6-4820-8E5F-E051A3A38357}">
      <dgm:prSet/>
      <dgm:spPr/>
      <dgm:t>
        <a:bodyPr/>
        <a:lstStyle/>
        <a:p>
          <a:endParaRPr lang="en-US"/>
        </a:p>
      </dgm:t>
    </dgm:pt>
    <dgm:pt modelId="{5464BF34-84C3-4559-BD1A-FF68D325E20B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419" sz="1600" b="1" dirty="0">
              <a:solidFill>
                <a:schemeClr val="bg1"/>
              </a:solidFill>
            </a:rPr>
            <a:t>Diseño Final del Programa</a:t>
          </a:r>
          <a:endParaRPr lang="en-US" sz="1600" b="1" dirty="0">
            <a:solidFill>
              <a:schemeClr val="bg1"/>
            </a:solidFill>
          </a:endParaRPr>
        </a:p>
      </dgm:t>
    </dgm:pt>
    <dgm:pt modelId="{0F74651B-EF5C-4ABD-B32A-6C4999C774A4}" type="parTrans" cxnId="{C77DA008-4A7F-4751-B59D-61FB6FD3191E}">
      <dgm:prSet/>
      <dgm:spPr/>
      <dgm:t>
        <a:bodyPr/>
        <a:lstStyle/>
        <a:p>
          <a:endParaRPr lang="en-US"/>
        </a:p>
      </dgm:t>
    </dgm:pt>
    <dgm:pt modelId="{78AD2865-09DB-485A-83AE-89F9E4852C94}" type="sibTrans" cxnId="{C77DA008-4A7F-4751-B59D-61FB6FD3191E}">
      <dgm:prSet/>
      <dgm:spPr/>
      <dgm:t>
        <a:bodyPr/>
        <a:lstStyle/>
        <a:p>
          <a:endParaRPr lang="en-US"/>
        </a:p>
      </dgm:t>
    </dgm:pt>
    <dgm:pt modelId="{343676AC-295F-4ED1-A662-48DBC8C8122E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419" sz="1600" b="1" noProof="0" dirty="0">
              <a:solidFill>
                <a:schemeClr val="bg1"/>
              </a:solidFill>
            </a:rPr>
            <a:t>Lanzamiento del Programa</a:t>
          </a:r>
        </a:p>
      </dgm:t>
    </dgm:pt>
    <dgm:pt modelId="{786D8506-95B5-415C-BED3-2F95615CE811}" type="parTrans" cxnId="{9CB71CAE-60F1-4BF4-93DE-2F65349FAD69}">
      <dgm:prSet/>
      <dgm:spPr/>
      <dgm:t>
        <a:bodyPr/>
        <a:lstStyle/>
        <a:p>
          <a:endParaRPr lang="en-US"/>
        </a:p>
      </dgm:t>
    </dgm:pt>
    <dgm:pt modelId="{C91AFD36-8544-476F-8920-383AB55207B4}" type="sibTrans" cxnId="{9CB71CAE-60F1-4BF4-93DE-2F65349FAD69}">
      <dgm:prSet/>
      <dgm:spPr/>
      <dgm:t>
        <a:bodyPr/>
        <a:lstStyle/>
        <a:p>
          <a:endParaRPr lang="en-US"/>
        </a:p>
      </dgm:t>
    </dgm:pt>
    <dgm:pt modelId="{06788E2D-0F32-46A2-B93E-070C5FF0A75D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419" sz="1600" b="1" dirty="0">
              <a:solidFill>
                <a:schemeClr val="bg1"/>
              </a:solidFill>
            </a:rPr>
            <a:t>Encuesta de Posibles Solicitantes</a:t>
          </a:r>
          <a:endParaRPr lang="en-US" sz="1600" b="1" dirty="0">
            <a:solidFill>
              <a:schemeClr val="bg1"/>
            </a:solidFill>
          </a:endParaRPr>
        </a:p>
      </dgm:t>
    </dgm:pt>
    <dgm:pt modelId="{50D4693A-FE7E-4E6E-908E-D5CBCF807FA0}" type="sibTrans" cxnId="{E15B013B-A258-4A55-94F6-8C1626BB517E}">
      <dgm:prSet/>
      <dgm:spPr/>
      <dgm:t>
        <a:bodyPr/>
        <a:lstStyle/>
        <a:p>
          <a:endParaRPr lang="en-US"/>
        </a:p>
      </dgm:t>
    </dgm:pt>
    <dgm:pt modelId="{85DF9739-B63E-42F6-B4B7-1A7CF267A509}" type="parTrans" cxnId="{E15B013B-A258-4A55-94F6-8C1626BB517E}">
      <dgm:prSet/>
      <dgm:spPr/>
      <dgm:t>
        <a:bodyPr/>
        <a:lstStyle/>
        <a:p>
          <a:endParaRPr lang="en-US"/>
        </a:p>
      </dgm:t>
    </dgm:pt>
    <dgm:pt modelId="{13EA041C-866F-4580-978A-2A4612988B96}" type="pres">
      <dgm:prSet presAssocID="{F4707C66-2963-488E-A381-7FD0161AF41F}" presName="Name0" presStyleCnt="0">
        <dgm:presLayoutVars>
          <dgm:dir/>
          <dgm:animLvl val="lvl"/>
          <dgm:resizeHandles val="exact"/>
        </dgm:presLayoutVars>
      </dgm:prSet>
      <dgm:spPr/>
    </dgm:pt>
    <dgm:pt modelId="{4EB6BA07-8651-41A7-BD53-0F78CB37957C}" type="pres">
      <dgm:prSet presAssocID="{7A7782E6-9F7D-4D68-8987-FC8EB5BB1EC6}" presName="parTxOnly" presStyleLbl="node1" presStyleIdx="0" presStyleCnt="6" custScaleX="123640" custScaleY="163629">
        <dgm:presLayoutVars>
          <dgm:chMax val="0"/>
          <dgm:chPref val="0"/>
          <dgm:bulletEnabled val="1"/>
        </dgm:presLayoutVars>
      </dgm:prSet>
      <dgm:spPr/>
    </dgm:pt>
    <dgm:pt modelId="{2C49956B-FD2B-4802-992D-D6997DDDD906}" type="pres">
      <dgm:prSet presAssocID="{32B22335-727F-4D9E-ADDF-68A26ECBD14C}" presName="parTxOnlySpace" presStyleCnt="0"/>
      <dgm:spPr/>
    </dgm:pt>
    <dgm:pt modelId="{137F035B-AB02-4419-B889-DD63054C0AAA}" type="pres">
      <dgm:prSet presAssocID="{B7BF479A-BF04-46E2-8DEE-BA2BE3B700C8}" presName="parTxOnly" presStyleLbl="node1" presStyleIdx="1" presStyleCnt="6" custScaleX="146965" custScaleY="163629">
        <dgm:presLayoutVars>
          <dgm:chMax val="0"/>
          <dgm:chPref val="0"/>
          <dgm:bulletEnabled val="1"/>
        </dgm:presLayoutVars>
      </dgm:prSet>
      <dgm:spPr/>
    </dgm:pt>
    <dgm:pt modelId="{5F191D39-8E36-4EF3-B7AD-CF9BD2C6FAF5}" type="pres">
      <dgm:prSet presAssocID="{7CBFA7D7-A309-4AA5-B096-7C3B3DB93FD0}" presName="parTxOnlySpace" presStyleCnt="0"/>
      <dgm:spPr/>
    </dgm:pt>
    <dgm:pt modelId="{8E7D1407-7949-43BB-A430-8EC637DBE190}" type="pres">
      <dgm:prSet presAssocID="{06788E2D-0F32-46A2-B93E-070C5FF0A75D}" presName="parTxOnly" presStyleLbl="node1" presStyleIdx="2" presStyleCnt="6" custScaleX="147661" custScaleY="163629">
        <dgm:presLayoutVars>
          <dgm:chMax val="0"/>
          <dgm:chPref val="0"/>
          <dgm:bulletEnabled val="1"/>
        </dgm:presLayoutVars>
      </dgm:prSet>
      <dgm:spPr/>
    </dgm:pt>
    <dgm:pt modelId="{074A0E90-8DEC-4935-9E91-CF5BD964C540}" type="pres">
      <dgm:prSet presAssocID="{50D4693A-FE7E-4E6E-908E-D5CBCF807FA0}" presName="parTxOnlySpace" presStyleCnt="0"/>
      <dgm:spPr/>
    </dgm:pt>
    <dgm:pt modelId="{3D51614B-0D8E-432D-9847-2C6A0C7DEA16}" type="pres">
      <dgm:prSet presAssocID="{5464BF34-84C3-4559-BD1A-FF68D325E20B}" presName="parTxOnly" presStyleLbl="node1" presStyleIdx="3" presStyleCnt="6" custScaleX="135555" custScaleY="163629">
        <dgm:presLayoutVars>
          <dgm:chMax val="0"/>
          <dgm:chPref val="0"/>
          <dgm:bulletEnabled val="1"/>
        </dgm:presLayoutVars>
      </dgm:prSet>
      <dgm:spPr/>
    </dgm:pt>
    <dgm:pt modelId="{668F05D7-E4AE-4984-B597-081CB36ACB68}" type="pres">
      <dgm:prSet presAssocID="{78AD2865-09DB-485A-83AE-89F9E4852C94}" presName="parTxOnlySpace" presStyleCnt="0"/>
      <dgm:spPr/>
    </dgm:pt>
    <dgm:pt modelId="{AEC2B332-E063-47AE-BC34-113FEE423590}" type="pres">
      <dgm:prSet presAssocID="{D2CB7D1C-6F1A-47C4-A6B9-F486E3F4FBCA}" presName="parTxOnly" presStyleLbl="node1" presStyleIdx="4" presStyleCnt="6" custScaleX="158977" custScaleY="163629">
        <dgm:presLayoutVars>
          <dgm:chMax val="0"/>
          <dgm:chPref val="0"/>
          <dgm:bulletEnabled val="1"/>
        </dgm:presLayoutVars>
      </dgm:prSet>
      <dgm:spPr/>
    </dgm:pt>
    <dgm:pt modelId="{C5C30816-3BD2-4014-B75E-01A37B0D303A}" type="pres">
      <dgm:prSet presAssocID="{F76965BF-CCF6-488D-8943-B5DDD122CCCE}" presName="parTxOnlySpace" presStyleCnt="0"/>
      <dgm:spPr/>
    </dgm:pt>
    <dgm:pt modelId="{E87D0527-10AC-4F5C-8096-0952A4FB309F}" type="pres">
      <dgm:prSet presAssocID="{343676AC-295F-4ED1-A662-48DBC8C8122E}" presName="parTxOnly" presStyleLbl="node1" presStyleIdx="5" presStyleCnt="6" custScaleX="160699" custScaleY="158297">
        <dgm:presLayoutVars>
          <dgm:chMax val="0"/>
          <dgm:chPref val="0"/>
          <dgm:bulletEnabled val="1"/>
        </dgm:presLayoutVars>
      </dgm:prSet>
      <dgm:spPr/>
    </dgm:pt>
  </dgm:ptLst>
  <dgm:cxnLst>
    <dgm:cxn modelId="{C77DA008-4A7F-4751-B59D-61FB6FD3191E}" srcId="{F4707C66-2963-488E-A381-7FD0161AF41F}" destId="{5464BF34-84C3-4559-BD1A-FF68D325E20B}" srcOrd="3" destOrd="0" parTransId="{0F74651B-EF5C-4ABD-B32A-6C4999C774A4}" sibTransId="{78AD2865-09DB-485A-83AE-89F9E4852C94}"/>
    <dgm:cxn modelId="{E15B013B-A258-4A55-94F6-8C1626BB517E}" srcId="{F4707C66-2963-488E-A381-7FD0161AF41F}" destId="{06788E2D-0F32-46A2-B93E-070C5FF0A75D}" srcOrd="2" destOrd="0" parTransId="{85DF9739-B63E-42F6-B4B7-1A7CF267A509}" sibTransId="{50D4693A-FE7E-4E6E-908E-D5CBCF807FA0}"/>
    <dgm:cxn modelId="{04E16661-F8C7-4D83-AAF5-B87FC575DE3B}" type="presOf" srcId="{B7BF479A-BF04-46E2-8DEE-BA2BE3B700C8}" destId="{137F035B-AB02-4419-B889-DD63054C0AAA}" srcOrd="0" destOrd="0" presId="urn:microsoft.com/office/officeart/2005/8/layout/chevron1"/>
    <dgm:cxn modelId="{D7B37653-A7C6-4FA3-A756-21240F5680A6}" type="presOf" srcId="{06788E2D-0F32-46A2-B93E-070C5FF0A75D}" destId="{8E7D1407-7949-43BB-A430-8EC637DBE190}" srcOrd="0" destOrd="0" presId="urn:microsoft.com/office/officeart/2005/8/layout/chevron1"/>
    <dgm:cxn modelId="{5353CB55-B5E6-46C4-A78B-89DA976CFCD1}" srcId="{F4707C66-2963-488E-A381-7FD0161AF41F}" destId="{B7BF479A-BF04-46E2-8DEE-BA2BE3B700C8}" srcOrd="1" destOrd="0" parTransId="{5E402942-ED69-41E8-9F23-5258A8F8DD75}" sibTransId="{7CBFA7D7-A309-4AA5-B096-7C3B3DB93FD0}"/>
    <dgm:cxn modelId="{11477A58-1417-440A-B507-AF6FAE508676}" type="presOf" srcId="{D2CB7D1C-6F1A-47C4-A6B9-F486E3F4FBCA}" destId="{AEC2B332-E063-47AE-BC34-113FEE423590}" srcOrd="0" destOrd="0" presId="urn:microsoft.com/office/officeart/2005/8/layout/chevron1"/>
    <dgm:cxn modelId="{A0A7047D-95A1-485B-99EF-D6F1376C79B0}" type="presOf" srcId="{F4707C66-2963-488E-A381-7FD0161AF41F}" destId="{13EA041C-866F-4580-978A-2A4612988B96}" srcOrd="0" destOrd="0" presId="urn:microsoft.com/office/officeart/2005/8/layout/chevron1"/>
    <dgm:cxn modelId="{37A61C8E-B881-4FCC-AFDB-52264B94007C}" type="presOf" srcId="{343676AC-295F-4ED1-A662-48DBC8C8122E}" destId="{E87D0527-10AC-4F5C-8096-0952A4FB309F}" srcOrd="0" destOrd="0" presId="urn:microsoft.com/office/officeart/2005/8/layout/chevron1"/>
    <dgm:cxn modelId="{384B9C8F-52A6-4820-8E5F-E051A3A38357}" srcId="{F4707C66-2963-488E-A381-7FD0161AF41F}" destId="{D2CB7D1C-6F1A-47C4-A6B9-F486E3F4FBCA}" srcOrd="4" destOrd="0" parTransId="{70A364DB-A3AA-4965-BEF4-DB44DFA89BC6}" sibTransId="{F76965BF-CCF6-488D-8943-B5DDD122CCCE}"/>
    <dgm:cxn modelId="{15F87194-CB33-4FB1-863A-7B40604EA7A1}" srcId="{F4707C66-2963-488E-A381-7FD0161AF41F}" destId="{7A7782E6-9F7D-4D68-8987-FC8EB5BB1EC6}" srcOrd="0" destOrd="0" parTransId="{488BA319-8FBA-463B-808D-ABF2FD266F4C}" sibTransId="{32B22335-727F-4D9E-ADDF-68A26ECBD14C}"/>
    <dgm:cxn modelId="{9CB71CAE-60F1-4BF4-93DE-2F65349FAD69}" srcId="{F4707C66-2963-488E-A381-7FD0161AF41F}" destId="{343676AC-295F-4ED1-A662-48DBC8C8122E}" srcOrd="5" destOrd="0" parTransId="{786D8506-95B5-415C-BED3-2F95615CE811}" sibTransId="{C91AFD36-8544-476F-8920-383AB55207B4}"/>
    <dgm:cxn modelId="{F15049CD-6C35-4A4B-8BCD-1EF4C43DE6F1}" type="presOf" srcId="{5464BF34-84C3-4559-BD1A-FF68D325E20B}" destId="{3D51614B-0D8E-432D-9847-2C6A0C7DEA16}" srcOrd="0" destOrd="0" presId="urn:microsoft.com/office/officeart/2005/8/layout/chevron1"/>
    <dgm:cxn modelId="{2D4A8DD3-B724-424C-A3D9-B832D697641B}" type="presOf" srcId="{7A7782E6-9F7D-4D68-8987-FC8EB5BB1EC6}" destId="{4EB6BA07-8651-41A7-BD53-0F78CB37957C}" srcOrd="0" destOrd="0" presId="urn:microsoft.com/office/officeart/2005/8/layout/chevron1"/>
    <dgm:cxn modelId="{BE5E3E1F-C434-4D28-A3F6-14BCFE473950}" type="presParOf" srcId="{13EA041C-866F-4580-978A-2A4612988B96}" destId="{4EB6BA07-8651-41A7-BD53-0F78CB37957C}" srcOrd="0" destOrd="0" presId="urn:microsoft.com/office/officeart/2005/8/layout/chevron1"/>
    <dgm:cxn modelId="{4D1AB36B-3F00-42B4-BD9A-E8CFD89FBA33}" type="presParOf" srcId="{13EA041C-866F-4580-978A-2A4612988B96}" destId="{2C49956B-FD2B-4802-992D-D6997DDDD906}" srcOrd="1" destOrd="0" presId="urn:microsoft.com/office/officeart/2005/8/layout/chevron1"/>
    <dgm:cxn modelId="{B758D909-69F5-42A1-A44E-251F56407AB9}" type="presParOf" srcId="{13EA041C-866F-4580-978A-2A4612988B96}" destId="{137F035B-AB02-4419-B889-DD63054C0AAA}" srcOrd="2" destOrd="0" presId="urn:microsoft.com/office/officeart/2005/8/layout/chevron1"/>
    <dgm:cxn modelId="{5619419A-1EBD-48C1-8F7C-3DCB2DC6B2F9}" type="presParOf" srcId="{13EA041C-866F-4580-978A-2A4612988B96}" destId="{5F191D39-8E36-4EF3-B7AD-CF9BD2C6FAF5}" srcOrd="3" destOrd="0" presId="urn:microsoft.com/office/officeart/2005/8/layout/chevron1"/>
    <dgm:cxn modelId="{E317FBBD-F766-4BBA-87D9-A2E12DC365BE}" type="presParOf" srcId="{13EA041C-866F-4580-978A-2A4612988B96}" destId="{8E7D1407-7949-43BB-A430-8EC637DBE190}" srcOrd="4" destOrd="0" presId="urn:microsoft.com/office/officeart/2005/8/layout/chevron1"/>
    <dgm:cxn modelId="{C27A03FE-78DC-4A82-B62B-477183D19DE1}" type="presParOf" srcId="{13EA041C-866F-4580-978A-2A4612988B96}" destId="{074A0E90-8DEC-4935-9E91-CF5BD964C540}" srcOrd="5" destOrd="0" presId="urn:microsoft.com/office/officeart/2005/8/layout/chevron1"/>
    <dgm:cxn modelId="{4F57B274-F4AD-4E6F-8D67-36C140872642}" type="presParOf" srcId="{13EA041C-866F-4580-978A-2A4612988B96}" destId="{3D51614B-0D8E-432D-9847-2C6A0C7DEA16}" srcOrd="6" destOrd="0" presId="urn:microsoft.com/office/officeart/2005/8/layout/chevron1"/>
    <dgm:cxn modelId="{E366F357-29AC-4E52-A0A4-309749E72BCF}" type="presParOf" srcId="{13EA041C-866F-4580-978A-2A4612988B96}" destId="{668F05D7-E4AE-4984-B597-081CB36ACB68}" srcOrd="7" destOrd="0" presId="urn:microsoft.com/office/officeart/2005/8/layout/chevron1"/>
    <dgm:cxn modelId="{6A1A611C-406F-4CCC-AAA1-F0846972069E}" type="presParOf" srcId="{13EA041C-866F-4580-978A-2A4612988B96}" destId="{AEC2B332-E063-47AE-BC34-113FEE423590}" srcOrd="8" destOrd="0" presId="urn:microsoft.com/office/officeart/2005/8/layout/chevron1"/>
    <dgm:cxn modelId="{5156F1CB-B63D-4D4D-9264-BF1B42691D2D}" type="presParOf" srcId="{13EA041C-866F-4580-978A-2A4612988B96}" destId="{C5C30816-3BD2-4014-B75E-01A37B0D303A}" srcOrd="9" destOrd="0" presId="urn:microsoft.com/office/officeart/2005/8/layout/chevron1"/>
    <dgm:cxn modelId="{D6193DA3-8D79-4DF9-8474-70F7251EA6AB}" type="presParOf" srcId="{13EA041C-866F-4580-978A-2A4612988B96}" destId="{E87D0527-10AC-4F5C-8096-0952A4FB309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6BA07-8651-41A7-BD53-0F78CB37957C}">
      <dsp:nvSpPr>
        <dsp:cNvPr id="0" name=""/>
        <dsp:cNvSpPr/>
      </dsp:nvSpPr>
      <dsp:spPr>
        <a:xfrm>
          <a:off x="4416" y="925382"/>
          <a:ext cx="1685837" cy="892435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b="1" kern="1200" noProof="0" dirty="0">
              <a:solidFill>
                <a:schemeClr val="bg1"/>
              </a:solidFill>
            </a:rPr>
            <a:t>HCD Entrega Plan de Acci</a:t>
          </a:r>
          <a:r>
            <a:rPr lang="es-419" sz="1600" b="1" kern="1200" noProof="0" dirty="0">
              <a:solidFill>
                <a:schemeClr val="bg1"/>
              </a:solidFill>
              <a:latin typeface="Calibri" panose="020F0502020204030204" pitchFamily="34" charset="0"/>
            </a:rPr>
            <a:t>ón</a:t>
          </a:r>
          <a:endParaRPr lang="es-419" sz="1600" b="1" kern="1200" noProof="0" dirty="0">
            <a:solidFill>
              <a:schemeClr val="bg1"/>
            </a:solidFill>
          </a:endParaRPr>
        </a:p>
      </dsp:txBody>
      <dsp:txXfrm>
        <a:off x="450634" y="925382"/>
        <a:ext cx="793402" cy="892435"/>
      </dsp:txXfrm>
    </dsp:sp>
    <dsp:sp modelId="{137F035B-AB02-4419-B889-DD63054C0AAA}">
      <dsp:nvSpPr>
        <dsp:cNvPr id="0" name=""/>
        <dsp:cNvSpPr/>
      </dsp:nvSpPr>
      <dsp:spPr>
        <a:xfrm>
          <a:off x="1553904" y="925382"/>
          <a:ext cx="2003875" cy="892435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b="1" kern="1200" dirty="0">
              <a:solidFill>
                <a:schemeClr val="bg1"/>
              </a:solidFill>
            </a:rPr>
            <a:t>Plan de Acción Aprobado por HUD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2000122" y="925382"/>
        <a:ext cx="1111440" cy="892435"/>
      </dsp:txXfrm>
    </dsp:sp>
    <dsp:sp modelId="{8E7D1407-7949-43BB-A430-8EC637DBE190}">
      <dsp:nvSpPr>
        <dsp:cNvPr id="0" name=""/>
        <dsp:cNvSpPr/>
      </dsp:nvSpPr>
      <dsp:spPr>
        <a:xfrm>
          <a:off x="3421429" y="925382"/>
          <a:ext cx="2013365" cy="892435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b="1" kern="1200" dirty="0">
              <a:solidFill>
                <a:schemeClr val="bg1"/>
              </a:solidFill>
            </a:rPr>
            <a:t>Encuesta de Posibles Solicitantes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3867647" y="925382"/>
        <a:ext cx="1120930" cy="892435"/>
      </dsp:txXfrm>
    </dsp:sp>
    <dsp:sp modelId="{3D51614B-0D8E-432D-9847-2C6A0C7DEA16}">
      <dsp:nvSpPr>
        <dsp:cNvPr id="0" name=""/>
        <dsp:cNvSpPr/>
      </dsp:nvSpPr>
      <dsp:spPr>
        <a:xfrm>
          <a:off x="5298443" y="925382"/>
          <a:ext cx="1848299" cy="892435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b="1" kern="1200" dirty="0">
              <a:solidFill>
                <a:schemeClr val="bg1"/>
              </a:solidFill>
            </a:rPr>
            <a:t>Diseño Final del Programa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5744661" y="925382"/>
        <a:ext cx="955864" cy="892435"/>
      </dsp:txXfrm>
    </dsp:sp>
    <dsp:sp modelId="{AEC2B332-E063-47AE-BC34-113FEE423590}">
      <dsp:nvSpPr>
        <dsp:cNvPr id="0" name=""/>
        <dsp:cNvSpPr/>
      </dsp:nvSpPr>
      <dsp:spPr>
        <a:xfrm>
          <a:off x="7010392" y="925382"/>
          <a:ext cx="2167659" cy="892435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b="1" kern="1200" dirty="0">
              <a:solidFill>
                <a:schemeClr val="bg1"/>
              </a:solidFill>
            </a:rPr>
            <a:t>Enmienda del Plan de Acción (si es necesario)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7456610" y="925382"/>
        <a:ext cx="1275224" cy="892435"/>
      </dsp:txXfrm>
    </dsp:sp>
    <dsp:sp modelId="{E87D0527-10AC-4F5C-8096-0952A4FB309F}">
      <dsp:nvSpPr>
        <dsp:cNvPr id="0" name=""/>
        <dsp:cNvSpPr/>
      </dsp:nvSpPr>
      <dsp:spPr>
        <a:xfrm>
          <a:off x="9041701" y="939922"/>
          <a:ext cx="2191139" cy="863355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b="1" kern="1200" noProof="0" dirty="0">
              <a:solidFill>
                <a:schemeClr val="bg1"/>
              </a:solidFill>
            </a:rPr>
            <a:t>Lanzamiento del Programa</a:t>
          </a:r>
        </a:p>
      </dsp:txBody>
      <dsp:txXfrm>
        <a:off x="9473379" y="939922"/>
        <a:ext cx="1327784" cy="863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2C56715-D6E3-4650-9CB4-314367790894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3ABDA07-B98F-4D26-958E-C47ABA267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047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BDA07-B98F-4D26-958E-C47ABA267AD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65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BDA07-B98F-4D26-958E-C47ABA267AD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22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4863B-005D-444E-92F1-2CB19715C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E2A325-6E6C-4EAF-AD0F-7FBE6E90A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07560-6A95-40D7-A133-56E0EDA5E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51CC-7A0C-42DA-B4EB-6C51E8D6442B}" type="datetime1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52B93-8FC9-4CB8-86C5-056B4C0EC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3EFD4-908A-453F-B824-B8329DF6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37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BEE56-CD23-4CBA-AF1A-3C630D10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BD04CE-D847-4FEA-A931-E3F10FB6D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9DC89-1759-4AA3-8E08-77565807C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09C9-C518-4984-8630-141E22365202}" type="datetime1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AE0C1-7AB3-49C9-8BEB-DCB8DCAEE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0DD81-1822-4877-911C-DCEEA550C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674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739B73-A43D-48D4-8E07-FD19915F35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DA59F9-0778-4197-ACE9-67048E1B8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06C5B-4FA6-403C-A84A-F43A653D3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DD83-AB92-49E1-A505-DDE62EFF5607}" type="datetime1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DE409-37CB-4879-B390-B36E4EDB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F44AD-6960-445D-8887-71C2537D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33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D05E4-188F-4826-80B8-EBCDDE658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D8038-B25B-49CC-A982-524E6BBFA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D5F4F-DC50-46D9-927B-94232B357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B741-2BA3-4F24-9209-D9E8A0F7D00D}" type="datetime1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E02A6-F5C6-4ECC-911E-C2CE09CD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D62B6-4CC3-4447-87DC-6EAD1A575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33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92889-70BC-4D61-8649-43E4E3D98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6B76C-3EAB-4455-87DE-BF1B5FEAA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F0B1C-7065-46EF-BCF8-1AA2DDAA8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665C-17FB-4B67-B9FA-B1124EFBD596}" type="datetime1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1E5D0-4770-44A3-9560-6851B70F5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65D1B-AB38-4216-8F0E-A6A53AD94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34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99697-5386-412D-A69F-E85DE73DE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EBAD5-37DE-4701-806D-D92CC06FC6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95DE3-2876-4AE6-BE69-5723BAAC7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D6DDE-2100-4E39-B3F1-313BE1BF2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2B08-6B66-4E26-B24B-482B6014534E}" type="datetime1">
              <a:rPr lang="en-US" smtClean="0"/>
              <a:t>12/6/2018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BE119-8D10-4F9F-9242-D1E1F1E5D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611B0-2443-4D1B-95E0-D69C5B419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5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965C-CB62-4149-8EB2-40A6C7AD8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3F08A-0A49-4991-89AC-3179C4E1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B9EEA1-2EE3-4533-9435-2FAF53FE6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F71B9D-1AB7-4FD9-AAF4-3F6FB41FEF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E93877-4BD2-44A8-9DFD-B92D64DFA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EE721A-FC18-4191-B008-24641EB81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E775-5082-423A-B6FB-2086FCA4BBA0}" type="datetime1">
              <a:rPr lang="en-US" smtClean="0"/>
              <a:t>12/6/2018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16B578-D469-4301-A2DA-27187437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7354FA-4BC8-4636-9984-FD054781E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791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DF3C7-5DFF-4179-B5B4-D1BE20853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1B39B8-9E37-4624-A324-F2D2A028A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48A0-6B40-4B32-9F01-683258C780D3}" type="datetime1">
              <a:rPr lang="en-US" smtClean="0"/>
              <a:t>12/6/2018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31E63-0D0F-4267-A951-E774D0976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DC68F-3EA8-47B6-B9B5-22CBB6705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66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443B5C-30A2-44B1-8372-9B3B7E0E5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3808-FB1B-4B8E-8DF4-48A33CFDD71B}" type="datetime1">
              <a:rPr lang="en-US" smtClean="0"/>
              <a:t>12/6/2018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5808B4-798F-42AB-9911-B61734FD5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D36B6-9A8D-4684-A2E5-9E37067E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51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EECB3-6DF6-4F60-BAE3-EC34330EA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15E14-0A80-452C-9BD6-3A2381F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E9FA7-7531-4825-B7A7-F03DC5C88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F8BB34-C711-4FD5-98C1-4020F955C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919A-82D1-464E-9573-4C5329F639F7}" type="datetime1">
              <a:rPr lang="en-US" smtClean="0"/>
              <a:t>12/6/2018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35848-7101-48C2-B7EC-BAA749141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488D6-74B2-488F-9CB1-4D77F000C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262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8958A-6A8E-48C8-827B-6219C015C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7AE7BE-6EB5-4E78-9509-0CEF47541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C0576D-FD71-40F8-952E-50F044B8C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F9027-66BC-4E53-A362-938198FF6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A1AD-AD5C-48CA-AEE7-26CB77BC69B1}" type="datetime1">
              <a:rPr lang="en-US" smtClean="0"/>
              <a:t>12/6/2018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30A20-0601-4BDA-A257-1407604DE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17942C-F3DE-49FE-A077-47C751BD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25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210314-39F2-4EC0-83A6-3A2D22C9D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E2FB0-2A01-4222-9DAC-C70F37519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DD565-E5B8-4967-8D68-8F6E539BF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711F2-2929-4AF7-96EE-3F3148F7217A}" type="datetime1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70551-DDD8-4835-B063-B73624A0C1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DED6D-4BE8-4261-B80F-3A1F76FBA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EFA6E-5D61-45F3-B52F-22F3E2C70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86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cd.ca.gov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DisasterRecovery@hcd.ca.g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DE55-D9ED-4422-A0E6-5486AB889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0" y="413657"/>
            <a:ext cx="8158279" cy="5561473"/>
          </a:xfrm>
          <a:noFill/>
        </p:spPr>
        <p:txBody>
          <a:bodyPr>
            <a:noAutofit/>
          </a:bodyPr>
          <a:lstStyle/>
          <a:p>
            <a:br>
              <a:rPr lang="es-419" sz="5000" b="1" noProof="0" dirty="0"/>
            </a:br>
            <a:br>
              <a:rPr lang="es-419" sz="5000" b="1" noProof="0" dirty="0"/>
            </a:br>
            <a:r>
              <a:rPr lang="es-419" sz="4800" b="1" i="1" noProof="0" dirty="0"/>
              <a:t>CDBG-DR BORRADOR del PLAN ACCIÓN para LOS INCENDIOS FORESTALES </a:t>
            </a:r>
            <a:br>
              <a:rPr lang="es-419" sz="4800" b="1" i="1" noProof="0" dirty="0"/>
            </a:br>
            <a:r>
              <a:rPr lang="es-419" sz="4800" b="1" i="1" noProof="0" dirty="0"/>
              <a:t>DE OCTUBRE Y DICIEMBRE DE 2017 </a:t>
            </a:r>
            <a:br>
              <a:rPr lang="es-419" sz="4800" b="1" i="1" noProof="0" dirty="0"/>
            </a:br>
            <a:br>
              <a:rPr lang="es-419" sz="4800" b="1" i="1" noProof="0" dirty="0"/>
            </a:br>
            <a:r>
              <a:rPr lang="es-419" sz="4800" b="1" i="1" noProof="0" dirty="0"/>
              <a:t>REUNIÓN PÚBLICA</a:t>
            </a:r>
            <a:br>
              <a:rPr lang="es-419" sz="5000" b="1" i="1" noProof="0" dirty="0"/>
            </a:br>
            <a:endParaRPr lang="es-419" sz="5000" b="1" i="1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E4F415-BBE1-47B9-A048-1BFAA9A95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9860" y="3991539"/>
            <a:ext cx="4806184" cy="1802038"/>
          </a:xfrm>
          <a:noFill/>
        </p:spPr>
        <p:txBody>
          <a:bodyPr>
            <a:normAutofit/>
          </a:bodyPr>
          <a:lstStyle/>
          <a:p>
            <a:pPr algn="l"/>
            <a:endParaRPr lang="en-US" noProof="0" dirty="0">
              <a:latin typeface="+mj-lt"/>
            </a:endParaRPr>
          </a:p>
          <a:p>
            <a:pPr algn="l"/>
            <a:endParaRPr lang="es-419" noProof="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A9BCF-F2F6-473B-BDC8-553C2A534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69" y="2511526"/>
            <a:ext cx="3650806" cy="3650806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5D9B04-4653-47DC-8A80-C0BB824A83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2" t="23566" r="17471" b="24660"/>
          <a:stretch/>
        </p:blipFill>
        <p:spPr>
          <a:xfrm>
            <a:off x="619532" y="1164146"/>
            <a:ext cx="3650544" cy="117361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8671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3E833-15B1-4564-AAA3-882FB3E9D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51" y="244150"/>
            <a:ext cx="11782097" cy="1325563"/>
          </a:xfrm>
        </p:spPr>
        <p:txBody>
          <a:bodyPr/>
          <a:lstStyle/>
          <a:p>
            <a:r>
              <a:rPr lang="es-419" dirty="0"/>
              <a:t>¿Qué desastres están cubiertos por estos fondos?</a:t>
            </a:r>
            <a:endParaRPr lang="es-419" noProof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7587DED-E054-4FA8-9AB6-983DA8F111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419" b="1" noProof="0" dirty="0"/>
              <a:t>4353 – Diciembre de 2017 </a:t>
            </a:r>
            <a:r>
              <a:rPr lang="es-419" dirty="0"/>
              <a:t>incendios, alud de lodo y los escombros</a:t>
            </a:r>
          </a:p>
          <a:p>
            <a:r>
              <a:rPr lang="es-419" b="1" noProof="0" dirty="0"/>
              <a:t> </a:t>
            </a:r>
            <a:r>
              <a:rPr lang="es-419" dirty="0"/>
              <a:t>Incendio de </a:t>
            </a:r>
            <a:r>
              <a:rPr lang="es-419" noProof="0" dirty="0"/>
              <a:t>Thomas – Condados de Ventura </a:t>
            </a:r>
            <a:r>
              <a:rPr lang="es-419" dirty="0"/>
              <a:t>y</a:t>
            </a:r>
            <a:r>
              <a:rPr lang="es-419" noProof="0" dirty="0"/>
              <a:t> Santa Barbara</a:t>
            </a:r>
          </a:p>
          <a:p>
            <a:pPr marL="285750" indent="-285750"/>
            <a:r>
              <a:rPr lang="es-419" noProof="0" dirty="0"/>
              <a:t>Incendio de </a:t>
            </a:r>
            <a:r>
              <a:rPr lang="es-419" noProof="0" dirty="0" err="1"/>
              <a:t>Rye</a:t>
            </a:r>
            <a:r>
              <a:rPr lang="es-419" noProof="0" dirty="0"/>
              <a:t>– Condado de Los Ángeles </a:t>
            </a:r>
          </a:p>
          <a:p>
            <a:pPr marL="285750" indent="-285750"/>
            <a:r>
              <a:rPr lang="es-419" noProof="0" dirty="0"/>
              <a:t>Incendio de Creek – Bosque Nacional de los Ángeles </a:t>
            </a:r>
          </a:p>
          <a:p>
            <a:pPr marL="285750" indent="-285750"/>
            <a:r>
              <a:rPr lang="es-419" noProof="0" dirty="0"/>
              <a:t>Incendio de Lilac – Condado de San Diego</a:t>
            </a:r>
          </a:p>
          <a:p>
            <a:endParaRPr lang="es-419" noProof="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7088299-EFD6-467B-9069-A9E1A44F03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674" r="5674"/>
          <a:stretch>
            <a:fillRect/>
          </a:stretch>
        </p:blipFill>
        <p:spPr>
          <a:xfrm>
            <a:off x="6172200" y="1955587"/>
            <a:ext cx="5181600" cy="40914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CE57D8D-8777-48C4-8457-BD4B59530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BCF9E81-FBE0-4704-AA55-A37A4EA95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56C71B4C-52CC-40B4-96BF-6F6D8BD9014C}"/>
              </a:ext>
            </a:extLst>
          </p:cNvPr>
          <p:cNvSpPr txBox="1"/>
          <p:nvPr/>
        </p:nvSpPr>
        <p:spPr>
          <a:xfrm>
            <a:off x="6605689" y="2467410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Thomas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A38D1526-5F0D-4476-9736-ADDB3B0F875B}"/>
              </a:ext>
            </a:extLst>
          </p:cNvPr>
          <p:cNvSpPr txBox="1"/>
          <p:nvPr/>
        </p:nvSpPr>
        <p:spPr>
          <a:xfrm>
            <a:off x="8016619" y="2757462"/>
            <a:ext cx="52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Rye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01F17088-1CDC-4CC6-A645-317ED2DFEF95}"/>
              </a:ext>
            </a:extLst>
          </p:cNvPr>
          <p:cNvSpPr txBox="1"/>
          <p:nvPr/>
        </p:nvSpPr>
        <p:spPr>
          <a:xfrm>
            <a:off x="8493483" y="3155668"/>
            <a:ext cx="720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Creek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E62064EB-B019-4711-A73F-49C6D4418591}"/>
              </a:ext>
            </a:extLst>
          </p:cNvPr>
          <p:cNvSpPr txBox="1"/>
          <p:nvPr/>
        </p:nvSpPr>
        <p:spPr>
          <a:xfrm>
            <a:off x="9747096" y="5254855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Lilac</a:t>
            </a:r>
          </a:p>
        </p:txBody>
      </p:sp>
    </p:spTree>
    <p:extLst>
      <p:ext uri="{BB962C8B-B14F-4D97-AF65-F5344CB8AC3E}">
        <p14:creationId xmlns:p14="http://schemas.microsoft.com/office/powerpoint/2010/main" val="3129435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3E833-15B1-4564-AAA3-882FB3E9D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66" y="415442"/>
            <a:ext cx="10515600" cy="1325563"/>
          </a:xfrm>
        </p:spPr>
        <p:txBody>
          <a:bodyPr/>
          <a:lstStyle/>
          <a:p>
            <a:r>
              <a:rPr lang="en-US" dirty="0"/>
              <a:t>HUD MOST IMPACTED </a:t>
            </a:r>
            <a:br>
              <a:rPr lang="en-US" dirty="0"/>
            </a:br>
            <a:r>
              <a:rPr lang="en-US" dirty="0"/>
              <a:t>AND DISTRESSED AREAS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2E5C230-8EBB-4C18-AE15-813C18393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66" y="1825624"/>
            <a:ext cx="4948643" cy="4530725"/>
          </a:xfrm>
        </p:spPr>
        <p:txBody>
          <a:bodyPr>
            <a:normAutofit fontScale="70000" lnSpcReduction="20000"/>
          </a:bodyPr>
          <a:lstStyle/>
          <a:p>
            <a:r>
              <a:rPr lang="en-US" sz="2900" b="1" dirty="0">
                <a:solidFill>
                  <a:srgbClr val="000000"/>
                </a:solidFill>
              </a:rPr>
              <a:t>FEMA 4353 (Blue) &amp; 4344 Counties (Green)</a:t>
            </a:r>
          </a:p>
          <a:p>
            <a:r>
              <a:rPr lang="en-US" sz="2900" b="1" dirty="0">
                <a:solidFill>
                  <a:srgbClr val="000000"/>
                </a:solidFill>
              </a:rPr>
              <a:t>80% of funds must be spent in the following areas: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900" dirty="0">
                <a:solidFill>
                  <a:srgbClr val="08080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Counties</a:t>
            </a:r>
          </a:p>
          <a:p>
            <a:pPr marL="1200150" lvl="2" indent="-28575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08080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Sonoma</a:t>
            </a:r>
          </a:p>
          <a:p>
            <a:pPr marL="1200150" lvl="2" indent="-28575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08080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Ventura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900" dirty="0">
                <a:solidFill>
                  <a:srgbClr val="08080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Zip Codes</a:t>
            </a:r>
          </a:p>
          <a:p>
            <a:pPr marL="1200150" lvl="2" indent="-28575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08080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95470 (Mendocino)</a:t>
            </a:r>
          </a:p>
          <a:p>
            <a:pPr marL="1200150" lvl="2" indent="-28575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08080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95901 (Predominately Yuba)</a:t>
            </a:r>
          </a:p>
          <a:p>
            <a:pPr marL="1200150" lvl="2" indent="-28575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08080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94558 (Predominately Napa)</a:t>
            </a:r>
          </a:p>
          <a:p>
            <a:pPr marL="1200150" lvl="2" indent="-28575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08080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95422 (Clearlake)</a:t>
            </a:r>
          </a:p>
          <a:p>
            <a:pPr marL="1200150" lvl="2" indent="-28575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08080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93108 (Montecito)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716662-1B42-482E-B50F-A1E24CFE21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44"/>
          <a:stretch/>
        </p:blipFill>
        <p:spPr>
          <a:xfrm>
            <a:off x="6096000" y="236055"/>
            <a:ext cx="6023270" cy="594090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DB84D2-C448-4288-8648-A36F13C9C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A9BEAD-5C79-462E-9ED9-402B1DA62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89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3E833-15B1-4564-AAA3-882FB3E9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HUD AÑO FISCAL 2018 LÍMITES DE INGRESOS  –</a:t>
            </a:r>
            <a:br>
              <a:rPr lang="en-US" dirty="0"/>
            </a:br>
            <a:r>
              <a:rPr lang="en-US" dirty="0"/>
              <a:t> BAJOS Y MODERADOS (80% AMI)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FD0F395-09A6-4B75-8F33-B4EBD7DA5A3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8200" y="1799305"/>
          <a:ext cx="10515602" cy="4557045"/>
        </p:xfrm>
        <a:graphic>
          <a:graphicData uri="http://schemas.openxmlformats.org/drawingml/2006/table">
            <a:tbl>
              <a:tblPr/>
              <a:tblGrid>
                <a:gridCol w="1526212">
                  <a:extLst>
                    <a:ext uri="{9D8B030D-6E8A-4147-A177-3AD203B41FA5}">
                      <a16:colId xmlns:a16="http://schemas.microsoft.com/office/drawing/2014/main" val="3370146661"/>
                    </a:ext>
                  </a:extLst>
                </a:gridCol>
                <a:gridCol w="1083611">
                  <a:extLst>
                    <a:ext uri="{9D8B030D-6E8A-4147-A177-3AD203B41FA5}">
                      <a16:colId xmlns:a16="http://schemas.microsoft.com/office/drawing/2014/main" val="2645471554"/>
                    </a:ext>
                  </a:extLst>
                </a:gridCol>
                <a:gridCol w="1083611">
                  <a:extLst>
                    <a:ext uri="{9D8B030D-6E8A-4147-A177-3AD203B41FA5}">
                      <a16:colId xmlns:a16="http://schemas.microsoft.com/office/drawing/2014/main" val="1920463183"/>
                    </a:ext>
                  </a:extLst>
                </a:gridCol>
                <a:gridCol w="1083611">
                  <a:extLst>
                    <a:ext uri="{9D8B030D-6E8A-4147-A177-3AD203B41FA5}">
                      <a16:colId xmlns:a16="http://schemas.microsoft.com/office/drawing/2014/main" val="2819954149"/>
                    </a:ext>
                  </a:extLst>
                </a:gridCol>
                <a:gridCol w="1083611">
                  <a:extLst>
                    <a:ext uri="{9D8B030D-6E8A-4147-A177-3AD203B41FA5}">
                      <a16:colId xmlns:a16="http://schemas.microsoft.com/office/drawing/2014/main" val="1308529614"/>
                    </a:ext>
                  </a:extLst>
                </a:gridCol>
                <a:gridCol w="1083611">
                  <a:extLst>
                    <a:ext uri="{9D8B030D-6E8A-4147-A177-3AD203B41FA5}">
                      <a16:colId xmlns:a16="http://schemas.microsoft.com/office/drawing/2014/main" val="3842963426"/>
                    </a:ext>
                  </a:extLst>
                </a:gridCol>
                <a:gridCol w="1190445">
                  <a:extLst>
                    <a:ext uri="{9D8B030D-6E8A-4147-A177-3AD203B41FA5}">
                      <a16:colId xmlns:a16="http://schemas.microsoft.com/office/drawing/2014/main" val="491214335"/>
                    </a:ext>
                  </a:extLst>
                </a:gridCol>
                <a:gridCol w="1190445">
                  <a:extLst>
                    <a:ext uri="{9D8B030D-6E8A-4147-A177-3AD203B41FA5}">
                      <a16:colId xmlns:a16="http://schemas.microsoft.com/office/drawing/2014/main" val="537934284"/>
                    </a:ext>
                  </a:extLst>
                </a:gridCol>
                <a:gridCol w="1190445">
                  <a:extLst>
                    <a:ext uri="{9D8B030D-6E8A-4147-A177-3AD203B41FA5}">
                      <a16:colId xmlns:a16="http://schemas.microsoft.com/office/drawing/2014/main" val="2705051677"/>
                    </a:ext>
                  </a:extLst>
                </a:gridCol>
              </a:tblGrid>
              <a:tr h="3038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Geography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Persons in Family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218933"/>
                  </a:ext>
                </a:extLst>
              </a:tr>
              <a:tr h="3038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253980"/>
                  </a:ext>
                </a:extLst>
              </a:tr>
              <a:tr h="303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Butte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$33,900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$38,750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$48,400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$52,300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$56,150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$60,050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$63,900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944200"/>
                  </a:ext>
                </a:extLst>
              </a:tr>
              <a:tr h="303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$33,450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$38,200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$47,750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$55,400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$59,250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$63,050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540743"/>
                  </a:ext>
                </a:extLst>
              </a:tr>
              <a:tr h="303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Angeles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$54,250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$69,750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$77,500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$83,700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$89,900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$96,100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$102,300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130782"/>
                  </a:ext>
                </a:extLst>
              </a:tr>
              <a:tr h="303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Mendocino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$33,950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$38,800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$43,650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$48,500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$52,400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$56,300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$60,150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$64,050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177130"/>
                  </a:ext>
                </a:extLst>
              </a:tr>
              <a:tr h="303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$51,450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$58,800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$66,150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$73,450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$79,350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$85,250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$91,100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$97,000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295450"/>
                  </a:ext>
                </a:extLst>
              </a:tr>
              <a:tr h="303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$46,400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$52,200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$58,000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$62,650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$67,300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$71,950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$76,600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76630"/>
                  </a:ext>
                </a:extLst>
              </a:tr>
              <a:tr h="303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$61,250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$78,750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$87,450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$94,450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$101,450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$108,450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$115,450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235765"/>
                  </a:ext>
                </a:extLst>
              </a:tr>
              <a:tr h="303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Diego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$54,500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$62,300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$70,100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$77,850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$84,100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$90,350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$96,550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$102,800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441600"/>
                  </a:ext>
                </a:extLst>
              </a:tr>
              <a:tr h="303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Barbara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$56,250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$64,250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$72,300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$80,300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$86,750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$93,150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$99,600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$106,000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464273"/>
                  </a:ext>
                </a:extLst>
              </a:tr>
              <a:tr h="303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Sonoma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$62,850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$70,700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$78,550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$84,850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$91,150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$97,450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$103,700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22143"/>
                  </a:ext>
                </a:extLst>
              </a:tr>
              <a:tr h="303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Ventura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$56,800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$64,900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$73,000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$81,100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$87,600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$94,100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$107,100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854122"/>
                  </a:ext>
                </a:extLst>
              </a:tr>
              <a:tr h="303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Yuba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$38,400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$43,200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$51,850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$55,700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$59,550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$63,400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412985"/>
                  </a:ext>
                </a:extLst>
              </a:tr>
              <a:tr h="303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$43,400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$55,800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$66,950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$71,900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$76,900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$81,850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471239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DED6AF-8DFF-4187-829D-D9FA2FDD0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76A16-706F-4222-BE92-CC017BD8E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63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168FD-62AC-46F7-966F-3598C155E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79" y="255173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RESUMEN DEL PLAN DE ACCIÓN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B2977-2F45-4D5E-B065-2B78A3E8D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CF0802-E387-4E81-9FCD-A1362E377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01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D77962-F174-417F-8C3F-FF888B480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9444"/>
            <a:ext cx="10695039" cy="1325563"/>
          </a:xfrm>
        </p:spPr>
        <p:txBody>
          <a:bodyPr/>
          <a:lstStyle/>
          <a:p>
            <a:r>
              <a:rPr lang="en-US" dirty="0"/>
              <a:t>RESUMEN DE LAS NECESIDADES QUE NO SE HAN RESUELTO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BDED986-2024-481E-9AA1-125F3ACB2A5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8199" y="1465007"/>
          <a:ext cx="10515601" cy="4188543"/>
        </p:xfrm>
        <a:graphic>
          <a:graphicData uri="http://schemas.openxmlformats.org/drawingml/2006/table">
            <a:tbl>
              <a:tblPr firstRow="1" firstCol="1" bandRow="1"/>
              <a:tblGrid>
                <a:gridCol w="1832475">
                  <a:extLst>
                    <a:ext uri="{9D8B030D-6E8A-4147-A177-3AD203B41FA5}">
                      <a16:colId xmlns:a16="http://schemas.microsoft.com/office/drawing/2014/main" val="2877119564"/>
                    </a:ext>
                  </a:extLst>
                </a:gridCol>
                <a:gridCol w="1832475">
                  <a:extLst>
                    <a:ext uri="{9D8B030D-6E8A-4147-A177-3AD203B41FA5}">
                      <a16:colId xmlns:a16="http://schemas.microsoft.com/office/drawing/2014/main" val="1873602157"/>
                    </a:ext>
                  </a:extLst>
                </a:gridCol>
                <a:gridCol w="2436803">
                  <a:extLst>
                    <a:ext uri="{9D8B030D-6E8A-4147-A177-3AD203B41FA5}">
                      <a16:colId xmlns:a16="http://schemas.microsoft.com/office/drawing/2014/main" val="4058411127"/>
                    </a:ext>
                  </a:extLst>
                </a:gridCol>
                <a:gridCol w="2105398">
                  <a:extLst>
                    <a:ext uri="{9D8B030D-6E8A-4147-A177-3AD203B41FA5}">
                      <a16:colId xmlns:a16="http://schemas.microsoft.com/office/drawing/2014/main" val="4067592869"/>
                    </a:ext>
                  </a:extLst>
                </a:gridCol>
                <a:gridCol w="2308450">
                  <a:extLst>
                    <a:ext uri="{9D8B030D-6E8A-4147-A177-3AD203B41FA5}">
                      <a16:colId xmlns:a16="http://schemas.microsoft.com/office/drawing/2014/main" val="1665908514"/>
                    </a:ext>
                  </a:extLst>
                </a:gridCol>
              </a:tblGrid>
              <a:tr h="7440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Category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Data Source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Impact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Resources Available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Unmet Need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(Total Impact less Applied Resources)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498408"/>
                  </a:ext>
                </a:extLst>
              </a:tr>
              <a:tr h="5405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Housing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FEMA IA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$209,630,395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$23,723,406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$185,906,989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0104447"/>
                  </a:ext>
                </a:extLst>
              </a:tr>
              <a:tr h="589027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Infrastructure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FEMA PA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$592,197,307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$557,523,980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$34,673,327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215334"/>
                  </a:ext>
                </a:extLst>
              </a:tr>
              <a:tr h="647675">
                <a:tc v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FEMA HMGP*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$1,118,748,393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$648,572,968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$ 470,175,423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256692"/>
                  </a:ext>
                </a:extLst>
              </a:tr>
              <a:tr h="8225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Economic*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SBA – Commercial Loss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$123,619,322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$33,084,100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$90,535,222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89674"/>
                  </a:ext>
                </a:extLst>
              </a:tr>
              <a:tr h="4912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Agriculture*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Local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$259,438,082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$259,438,082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777384"/>
                  </a:ext>
                </a:extLst>
              </a:tr>
              <a:tr h="353372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$2,303,633,499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$1,262,904,454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$1,040,729,043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6296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363E79-6AE5-46CD-A93D-2DF56EDE39B8}"/>
              </a:ext>
            </a:extLst>
          </p:cNvPr>
          <p:cNvSpPr txBox="1"/>
          <p:nvPr/>
        </p:nvSpPr>
        <p:spPr>
          <a:xfrm>
            <a:off x="838199" y="5737316"/>
            <a:ext cx="957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* Actualmente  no se abordo en el Plan de Acción de necesidades no cubiertas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66200-8057-416C-A109-B2A37ED31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32071B8B-5067-47EF-B44A-512F123D6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934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D77962-F174-417F-8C3F-FF888B480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52" y="149958"/>
            <a:ext cx="10695039" cy="1325563"/>
          </a:xfrm>
        </p:spPr>
        <p:txBody>
          <a:bodyPr/>
          <a:lstStyle/>
          <a:p>
            <a:r>
              <a:rPr lang="en-US" dirty="0"/>
              <a:t>RESUMEN DE LAS NECESIDADES QUE NO SE HAN RESUELTO - ALTERNATIVO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BDED986-2024-481E-9AA1-125F3ACB2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634256"/>
              </p:ext>
            </p:extLst>
          </p:nvPr>
        </p:nvGraphicFramePr>
        <p:xfrm>
          <a:off x="1002323" y="1410256"/>
          <a:ext cx="10470568" cy="4444289"/>
        </p:xfrm>
        <a:graphic>
          <a:graphicData uri="http://schemas.openxmlformats.org/drawingml/2006/table">
            <a:tbl>
              <a:tblPr firstRow="1" firstCol="1" bandRow="1"/>
              <a:tblGrid>
                <a:gridCol w="1714820">
                  <a:extLst>
                    <a:ext uri="{9D8B030D-6E8A-4147-A177-3AD203B41FA5}">
                      <a16:colId xmlns:a16="http://schemas.microsoft.com/office/drawing/2014/main" val="2877119564"/>
                    </a:ext>
                  </a:extLst>
                </a:gridCol>
                <a:gridCol w="2344948">
                  <a:extLst>
                    <a:ext uri="{9D8B030D-6E8A-4147-A177-3AD203B41FA5}">
                      <a16:colId xmlns:a16="http://schemas.microsoft.com/office/drawing/2014/main" val="1873602157"/>
                    </a:ext>
                  </a:extLst>
                </a:gridCol>
                <a:gridCol w="2280346">
                  <a:extLst>
                    <a:ext uri="{9D8B030D-6E8A-4147-A177-3AD203B41FA5}">
                      <a16:colId xmlns:a16="http://schemas.microsoft.com/office/drawing/2014/main" val="4058411127"/>
                    </a:ext>
                  </a:extLst>
                </a:gridCol>
                <a:gridCol w="1970219">
                  <a:extLst>
                    <a:ext uri="{9D8B030D-6E8A-4147-A177-3AD203B41FA5}">
                      <a16:colId xmlns:a16="http://schemas.microsoft.com/office/drawing/2014/main" val="4067592869"/>
                    </a:ext>
                  </a:extLst>
                </a:gridCol>
                <a:gridCol w="2160235">
                  <a:extLst>
                    <a:ext uri="{9D8B030D-6E8A-4147-A177-3AD203B41FA5}">
                      <a16:colId xmlns:a16="http://schemas.microsoft.com/office/drawing/2014/main" val="1665908514"/>
                    </a:ext>
                  </a:extLst>
                </a:gridCol>
              </a:tblGrid>
              <a:tr h="10241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noProof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Categoría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Origen de Datos</a:t>
                      </a:r>
                      <a:endParaRPr lang="es-419" sz="16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noProof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Impacto Total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noProof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Recursos Disponibles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Necesidades no Cubiertas</a:t>
                      </a:r>
                      <a:endParaRPr lang="es-419" sz="16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i="1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(Total Impacto menos Recursos Aplicados)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498408"/>
                  </a:ext>
                </a:extLst>
              </a:tr>
              <a:tr h="7700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Viviendas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FEMA IA</a:t>
                      </a:r>
                      <a:endParaRPr lang="es-419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$2,283,300,000*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$582,290,191**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$1,701,009,809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0104447"/>
                  </a:ext>
                </a:extLst>
              </a:tr>
              <a:tr h="53754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Infraestructura</a:t>
                      </a:r>
                      <a:endParaRPr lang="es-419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FEMA PA</a:t>
                      </a:r>
                      <a:endParaRPr lang="es-419" sz="1600" noProof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$592,197,307 </a:t>
                      </a:r>
                      <a:endParaRPr lang="en-US" sz="1600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$557,523,980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$34,673,327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215334"/>
                  </a:ext>
                </a:extLst>
              </a:tr>
              <a:tr h="591065">
                <a:tc v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FEMA HMGP*</a:t>
                      </a:r>
                      <a:endParaRPr lang="es-419" sz="1600" noProof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$1,118,748,393</a:t>
                      </a:r>
                      <a:endParaRPr lang="en-US" sz="1600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$648,572,968</a:t>
                      </a:r>
                      <a:endParaRPr lang="en-US" sz="1600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$ 470,175,423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256692"/>
                  </a:ext>
                </a:extLst>
              </a:tr>
              <a:tr h="7506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Económico*</a:t>
                      </a:r>
                      <a:endParaRPr lang="es-419" sz="16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SBA – Commercial Loss</a:t>
                      </a:r>
                      <a:endParaRPr lang="es-419" sz="1600" noProof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$123,619,322</a:t>
                      </a:r>
                      <a:endParaRPr lang="en-US" sz="1600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$33,084,100</a:t>
                      </a:r>
                      <a:endParaRPr lang="en-US" sz="1600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$90,535,222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89674"/>
                  </a:ext>
                </a:extLst>
              </a:tr>
              <a:tr h="4483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Agricultura*</a:t>
                      </a:r>
                      <a:endParaRPr lang="es-419" sz="1600" noProof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Local</a:t>
                      </a:r>
                      <a:endParaRPr lang="es-419" sz="1600" noProof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$259,438,082</a:t>
                      </a:r>
                      <a:endParaRPr lang="en-US" sz="1600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N/A</a:t>
                      </a:r>
                      <a:endParaRPr lang="en-US" sz="1600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$259,438,082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777384"/>
                  </a:ext>
                </a:extLst>
              </a:tr>
              <a:tr h="32248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$4,377,303,104 </a:t>
                      </a:r>
                      <a:endParaRPr lang="en-US" sz="1600" b="1" dirty="0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$1,821,471,239 </a:t>
                      </a:r>
                      <a:endParaRPr lang="en-US" sz="1600" b="1" dirty="0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$2,555,831,863 </a:t>
                      </a:r>
                      <a:endParaRPr lang="en-US" sz="1600" b="1" dirty="0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6296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363E79-6AE5-46CD-A93D-2DF56EDE39B8}"/>
              </a:ext>
            </a:extLst>
          </p:cNvPr>
          <p:cNvSpPr txBox="1"/>
          <p:nvPr/>
        </p:nvSpPr>
        <p:spPr>
          <a:xfrm>
            <a:off x="338236" y="5854545"/>
            <a:ext cx="10441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b="1" dirty="0"/>
              <a:t>Basado destruido de CAL FIRE y 51-75% dañado x la base promedia de la reconstrucción.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b="1" dirty="0"/>
              <a:t>Incluye FEMA IHP y SBA Estructuras Dañadas</a:t>
            </a:r>
          </a:p>
          <a:p>
            <a:endParaRPr lang="es-419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64AD1-4ED6-449B-9CAC-1C2879A6C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66200-8057-416C-A109-B2A37ED31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018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19DC-3D3C-4334-BDE9-AAE17064F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478" y="226349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PROPUESTO de PROGRAMAS de RECUPERACIÓN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B86F1-162B-4D41-99CE-D131BFC9D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A32DC0-86F7-42B9-B5B4-37DFB7706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718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3E833-15B1-4564-AAA3-882FB3E9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¿Qué programas se están proponiendo?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D9DF4-DBA3-468B-85AC-5050839CB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419" b="1" dirty="0"/>
              <a:t>Vivienda</a:t>
            </a:r>
            <a:r>
              <a:rPr lang="es-419" dirty="0"/>
              <a:t>: Dos programas que se dirigen al dueño-ocupante, y la recuperación de vivienda de alquiler.</a:t>
            </a:r>
            <a:r>
              <a:rPr lang="en-US" b="1" dirty="0"/>
              <a:t> </a:t>
            </a:r>
          </a:p>
          <a:p>
            <a:pPr lvl="1"/>
            <a:r>
              <a:rPr lang="es-419" b="1" dirty="0"/>
              <a:t>Propiedades Ocupadas/Habitadas por el  Propietario ($48 millones) </a:t>
            </a:r>
            <a:r>
              <a:rPr lang="es-419" dirty="0"/>
              <a:t>–  Rehabilitación o reconstrucción de propiedades ocupadas por el dueño. El alquiler pequeño (1-4 unidades) se puede considerar después de que el período de la encuesta esté completo.</a:t>
            </a:r>
          </a:p>
          <a:p>
            <a:pPr lvl="1"/>
            <a:r>
              <a:rPr lang="es-419" b="1" dirty="0"/>
              <a:t>Multifamiliar ($67 millones) </a:t>
            </a:r>
            <a:r>
              <a:rPr lang="es-419" dirty="0"/>
              <a:t>– Rehabilitación, reconstrucción o la nueva construcción de viviendas de  gran escala.</a:t>
            </a:r>
          </a:p>
          <a:p>
            <a:r>
              <a:rPr lang="es-419" b="1" dirty="0"/>
              <a:t>Infraestructura ($3.5 millones)</a:t>
            </a:r>
            <a:r>
              <a:rPr lang="es-419" dirty="0"/>
              <a:t>:  Fondos para reparación son limitados a un requisito para igualar los proyectos de servicios públicos aprobados de la asistencia pública de FEMA (PA).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ADA6AF-0CA1-4C39-8AD7-BE1C8F03A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AC8B8-6973-4729-AFEF-DDE092058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308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2FF37-6E5A-463C-B090-2FD9A1159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06" y="280218"/>
            <a:ext cx="10945394" cy="1170377"/>
          </a:xfrm>
        </p:spPr>
        <p:txBody>
          <a:bodyPr>
            <a:normAutofit fontScale="90000"/>
          </a:bodyPr>
          <a:lstStyle/>
          <a:p>
            <a:br>
              <a:rPr lang="es-419" b="1" dirty="0"/>
            </a:br>
            <a:r>
              <a:rPr lang="es-419" b="1" dirty="0"/>
              <a:t>PROPUESTA de PROGRAMA de VIVIENDAS OCUPADAS/HABITADAS por el PROPIETARIO </a:t>
            </a:r>
            <a:endParaRPr lang="es-419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8A19A-AFE0-40EF-9E31-D74A52555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67436"/>
            <a:ext cx="10668721" cy="4910346"/>
          </a:xfrm>
        </p:spPr>
        <p:txBody>
          <a:bodyPr>
            <a:normAutofit/>
          </a:bodyPr>
          <a:lstStyle/>
          <a:p>
            <a:r>
              <a:rPr lang="en-US" dirty="0"/>
              <a:t>HCD </a:t>
            </a:r>
            <a:r>
              <a:rPr lang="es-419" dirty="0"/>
              <a:t>administrará el programa</a:t>
            </a:r>
            <a:endParaRPr lang="en-US" dirty="0"/>
          </a:p>
          <a:p>
            <a:r>
              <a:rPr lang="es-419" dirty="0"/>
              <a:t>Rehabilitación o reconstrucción de residencias ocupadas por el propietario.</a:t>
            </a:r>
            <a:endParaRPr lang="en-US" dirty="0"/>
          </a:p>
          <a:p>
            <a:r>
              <a:rPr lang="es-419" dirty="0"/>
              <a:t>Fondos de hasta $150,000 en financiación brecha por una sola propiedad.</a:t>
            </a:r>
          </a:p>
          <a:p>
            <a:r>
              <a:rPr lang="es-419" dirty="0"/>
              <a:t>La asistencia se proporcionar</a:t>
            </a:r>
            <a:r>
              <a:rPr lang="es-419" dirty="0">
                <a:latin typeface="Calibri" panose="020F0502020204030204" pitchFamily="34" charset="0"/>
              </a:rPr>
              <a:t>á</a:t>
            </a:r>
            <a:r>
              <a:rPr lang="es-419" dirty="0"/>
              <a:t> como financiación de subvención. </a:t>
            </a:r>
            <a:endParaRPr lang="en-US" dirty="0"/>
          </a:p>
          <a:p>
            <a:r>
              <a:rPr lang="es-419" dirty="0"/>
              <a:t>Las encuestas se realizarán antes del período de aplicación para evaluar y priorizar el universo de los posibles solicitantes.</a:t>
            </a:r>
            <a:endParaRPr lang="en-US" dirty="0"/>
          </a:p>
          <a:p>
            <a:r>
              <a:rPr lang="es-419" dirty="0"/>
              <a:t>Los solicitantes serán asignados un administrador de casos que les guiará desde la aplicación hasta la liquidación.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063F9-BFB5-4B33-B71A-C4D9A3D63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B0B72-4A0B-4E10-8439-E17321F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833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2FF37-6E5A-463C-B090-2FD9A1159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201223"/>
            <a:ext cx="10743242" cy="1325563"/>
          </a:xfrm>
        </p:spPr>
        <p:txBody>
          <a:bodyPr>
            <a:normAutofit/>
          </a:bodyPr>
          <a:lstStyle/>
          <a:p>
            <a:r>
              <a:rPr lang="en-US" dirty="0"/>
              <a:t>PROPUESTA de PRIORIZACIÓN del PROGRAMA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679CCC-D3A5-4044-BB7E-87E112F80338}"/>
              </a:ext>
            </a:extLst>
          </p:cNvPr>
          <p:cNvSpPr txBox="1"/>
          <p:nvPr/>
        </p:nvSpPr>
        <p:spPr>
          <a:xfrm>
            <a:off x="8153400" y="4415393"/>
            <a:ext cx="3743632" cy="194095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419" dirty="0"/>
              <a:t>Los hogares ocupados por el propietario con un miembro de la familia que está discapacitado o tiene acceso o necesidades funcionales reciben prioridad en cada nivel establecido.</a:t>
            </a:r>
            <a:endParaRPr lang="en-US" i="1" dirty="0"/>
          </a:p>
        </p:txBody>
      </p:sp>
      <p:graphicFrame>
        <p:nvGraphicFramePr>
          <p:cNvPr id="20" name="Content Placeholder 19">
            <a:extLst>
              <a:ext uri="{FF2B5EF4-FFF2-40B4-BE49-F238E27FC236}">
                <a16:creationId xmlns:a16="http://schemas.microsoft.com/office/drawing/2014/main" id="{A5F4E9D4-9E47-4B82-82B2-7EF4B8806A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021711"/>
              </p:ext>
            </p:extLst>
          </p:nvPr>
        </p:nvGraphicFramePr>
        <p:xfrm>
          <a:off x="665922" y="1693514"/>
          <a:ext cx="6983576" cy="4563960"/>
        </p:xfrm>
        <a:graphic>
          <a:graphicData uri="http://schemas.openxmlformats.org/drawingml/2006/table">
            <a:tbl>
              <a:tblPr/>
              <a:tblGrid>
                <a:gridCol w="1657595">
                  <a:extLst>
                    <a:ext uri="{9D8B030D-6E8A-4147-A177-3AD203B41FA5}">
                      <a16:colId xmlns:a16="http://schemas.microsoft.com/office/drawing/2014/main" val="3657726480"/>
                    </a:ext>
                  </a:extLst>
                </a:gridCol>
                <a:gridCol w="1650304">
                  <a:extLst>
                    <a:ext uri="{9D8B030D-6E8A-4147-A177-3AD203B41FA5}">
                      <a16:colId xmlns:a16="http://schemas.microsoft.com/office/drawing/2014/main" val="23023546"/>
                    </a:ext>
                  </a:extLst>
                </a:gridCol>
                <a:gridCol w="1380254">
                  <a:extLst>
                    <a:ext uri="{9D8B030D-6E8A-4147-A177-3AD203B41FA5}">
                      <a16:colId xmlns:a16="http://schemas.microsoft.com/office/drawing/2014/main" val="1429003783"/>
                    </a:ext>
                  </a:extLst>
                </a:gridCol>
                <a:gridCol w="1473139">
                  <a:extLst>
                    <a:ext uri="{9D8B030D-6E8A-4147-A177-3AD203B41FA5}">
                      <a16:colId xmlns:a16="http://schemas.microsoft.com/office/drawing/2014/main" val="919393180"/>
                    </a:ext>
                  </a:extLst>
                </a:gridCol>
                <a:gridCol w="822284">
                  <a:extLst>
                    <a:ext uri="{9D8B030D-6E8A-4147-A177-3AD203B41FA5}">
                      <a16:colId xmlns:a16="http://schemas.microsoft.com/office/drawing/2014/main" val="4229705896"/>
                    </a:ext>
                  </a:extLst>
                </a:gridCol>
              </a:tblGrid>
              <a:tr h="61476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419" sz="2000" b="1" dirty="0">
                          <a:solidFill>
                            <a:schemeClr val="bg1"/>
                          </a:solidFill>
                        </a:rPr>
                        <a:t>Propiedades Ocupadas/Habitadas por el  Propietario </a:t>
                      </a:r>
                      <a:endParaRPr lang="es-419" sz="20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419" sz="20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Programa de Rehabilitación y Reconstrucción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795711"/>
                  </a:ext>
                </a:extLst>
              </a:tr>
              <a:tr h="28461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419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Niveles de priorización del solicitante *</a:t>
                      </a:r>
                      <a:endParaRPr lang="es-419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72573"/>
                  </a:ext>
                </a:extLst>
              </a:tr>
              <a:tr h="5350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419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419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Geografia</a:t>
                      </a:r>
                      <a:endParaRPr lang="es-419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419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Dueño-Ocupante</a:t>
                      </a:r>
                    </a:p>
                    <a:p>
                      <a:pPr algn="ctr" fontAlgn="ctr"/>
                      <a:r>
                        <a:rPr lang="es-419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Ingreso </a:t>
                      </a:r>
                      <a:r>
                        <a:rPr lang="es-419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 Hogar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325413"/>
                  </a:ext>
                </a:extLst>
              </a:tr>
              <a:tr h="10307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condados más impactados y códigos postales solamente</a:t>
                      </a:r>
                      <a:endParaRPr lang="es-419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Todas las áreas con declaración federal de desastres</a:t>
                      </a:r>
                      <a:endParaRPr lang="es-419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Solamente Ingresos bajos-moderados</a:t>
                      </a:r>
                      <a:endParaRPr lang="es-419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Todos</a:t>
                      </a:r>
                      <a:endParaRPr lang="es-419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412026"/>
                  </a:ext>
                </a:extLst>
              </a:tr>
              <a:tr h="432614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1</a:t>
                      </a:r>
                      <a:endParaRPr lang="es-419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s-419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419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s-419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419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968627"/>
                  </a:ext>
                </a:extLst>
              </a:tr>
              <a:tr h="432614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2</a:t>
                      </a:r>
                      <a:endParaRPr lang="es-419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419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s-419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es-419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675799"/>
                  </a:ext>
                </a:extLst>
              </a:tr>
              <a:tr h="4326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452464"/>
                  </a:ext>
                </a:extLst>
              </a:tr>
              <a:tr h="4326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80457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5155CA-5D43-49BA-B132-9EAEDA92A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48781-83FE-45F6-91A1-8656DF787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19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439FD7-A4D9-4FA5-BF0D-9E10FF32B147}"/>
              </a:ext>
            </a:extLst>
          </p:cNvPr>
          <p:cNvSpPr txBox="1"/>
          <p:nvPr/>
        </p:nvSpPr>
        <p:spPr>
          <a:xfrm>
            <a:off x="8110384" y="1484664"/>
            <a:ext cx="3743632" cy="10215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419" dirty="0"/>
              <a:t>Los criterios asegurar</a:t>
            </a:r>
            <a:r>
              <a:rPr lang="es-419" dirty="0">
                <a:latin typeface="Calibri" panose="020F0502020204030204" pitchFamily="34" charset="0"/>
              </a:rPr>
              <a:t>á</a:t>
            </a:r>
            <a:r>
              <a:rPr lang="es-419" dirty="0"/>
              <a:t>n que se d</a:t>
            </a:r>
            <a:r>
              <a:rPr lang="es-419" dirty="0">
                <a:latin typeface="Calibri" panose="020F0502020204030204" pitchFamily="34" charset="0"/>
              </a:rPr>
              <a:t>é</a:t>
            </a:r>
            <a:r>
              <a:rPr lang="es-419" dirty="0"/>
              <a:t> prioridad a los hogares de ingresos bajos o moderados.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F5FC1C-D71D-4680-8A4F-A60ACF3B183E}"/>
              </a:ext>
            </a:extLst>
          </p:cNvPr>
          <p:cNvSpPr txBox="1"/>
          <p:nvPr/>
        </p:nvSpPr>
        <p:spPr>
          <a:xfrm>
            <a:off x="8110384" y="2650498"/>
            <a:ext cx="3743632" cy="16344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419" dirty="0"/>
              <a:t>Se requiere que HCD gaste 80% de los fondos en las áreas más Impactadas y  Angustiadas Designadas por HUD. 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98516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3E833-15B1-4564-AAA3-882FB3E9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noProof="0" dirty="0"/>
              <a:t>LA AGENDA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5D002E-70A8-4001-A19E-31BC2C89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 Department of Housing and Community Development - December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79428-B972-450A-B138-67BD4ABB1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9C2A98D-AE81-4618-A9EA-E4F3C6E391BD}"/>
              </a:ext>
            </a:extLst>
          </p:cNvPr>
          <p:cNvSpPr txBox="1">
            <a:spLocks/>
          </p:cNvSpPr>
          <p:nvPr/>
        </p:nvSpPr>
        <p:spPr>
          <a:xfrm>
            <a:off x="990600" y="1602658"/>
            <a:ext cx="10515600" cy="4726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419" dirty="0"/>
              <a:t>Resumen de Financiación </a:t>
            </a:r>
          </a:p>
          <a:p>
            <a:r>
              <a:rPr lang="es-419" dirty="0"/>
              <a:t>Resumen de Desastres</a:t>
            </a:r>
          </a:p>
          <a:p>
            <a:r>
              <a:rPr lang="es-419" dirty="0"/>
              <a:t>Resumen del Plan de Acción </a:t>
            </a:r>
          </a:p>
          <a:p>
            <a:pPr lvl="1"/>
            <a:r>
              <a:rPr lang="es-419" dirty="0"/>
              <a:t>Necesidades no Cubiertas</a:t>
            </a:r>
          </a:p>
          <a:p>
            <a:pPr lvl="1"/>
            <a:r>
              <a:rPr lang="es-419" dirty="0"/>
              <a:t>Propuestas de Proyectos de Recuperación</a:t>
            </a:r>
          </a:p>
          <a:p>
            <a:pPr lvl="1"/>
            <a:r>
              <a:rPr lang="es-419" dirty="0"/>
              <a:t>Elegibilidad </a:t>
            </a:r>
          </a:p>
          <a:p>
            <a:pPr lvl="1"/>
            <a:r>
              <a:rPr lang="es-419" dirty="0"/>
              <a:t>Cronología</a:t>
            </a:r>
          </a:p>
          <a:p>
            <a:pPr lvl="1"/>
            <a:r>
              <a:rPr lang="es-419" dirty="0"/>
              <a:t>Preguntas y Respuestas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779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133CD5A-4D65-45E6-98F6-0253914D7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881"/>
            <a:ext cx="10515600" cy="1325563"/>
          </a:xfrm>
        </p:spPr>
        <p:txBody>
          <a:bodyPr/>
          <a:lstStyle/>
          <a:p>
            <a:r>
              <a:rPr lang="en-US" dirty="0"/>
              <a:t>ENCUESTA PARA POTENCIALES SOLICITANTES DEL PROGRAMA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7A073E-4ECD-4AAB-BE4F-4B8F7BCD1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2396" y="3157267"/>
            <a:ext cx="10742992" cy="3032395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s-419" dirty="0"/>
              <a:t>La encuesta se hizo disponible siguiendo la aprobación del plan de acción por HUD.</a:t>
            </a:r>
          </a:p>
          <a:p>
            <a:r>
              <a:rPr lang="es-419" dirty="0"/>
              <a:t>Información utilizada para refinar asignaciones de programas, criterios de priorización, flujos de trabajo y otros componentes de diseño para asegurar un programa eficaz y eficiente.</a:t>
            </a:r>
          </a:p>
          <a:p>
            <a:r>
              <a:rPr lang="es-419" dirty="0"/>
              <a:t>Permite que el propietario siga reparando su casa durante la fase del diseño del programa.</a:t>
            </a:r>
            <a:endParaRPr lang="en-US" dirty="0"/>
          </a:p>
          <a:p>
            <a:r>
              <a:rPr lang="es-419" dirty="0"/>
              <a:t>Basándose en los resultados, se presenta una enmienda del Plan de Acción para hacer los ajustes necesarios.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20276A2-C874-4024-9803-A86412A9D36C}"/>
              </a:ext>
            </a:extLst>
          </p:cNvPr>
          <p:cNvGraphicFramePr/>
          <p:nvPr>
            <p:extLst/>
          </p:nvPr>
        </p:nvGraphicFramePr>
        <p:xfrm>
          <a:off x="677651" y="1216324"/>
          <a:ext cx="11237258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8B6EC3-B7B7-40B0-B477-621593DDB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88989-CFB2-4B07-B3E1-BCFF50ED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434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3E833-15B1-4564-AAA3-882FB3E9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dirty="0"/>
              <a:t>¿QUIÉN DEBE de COMPLETAR LA ENCUESTA?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D9DF4-DBA3-468B-85AC-5050839CB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1988"/>
          </a:xfrm>
        </p:spPr>
        <p:txBody>
          <a:bodyPr>
            <a:normAutofit/>
          </a:bodyPr>
          <a:lstStyle/>
          <a:p>
            <a:pPr marL="342900" indent="-342900"/>
            <a:r>
              <a:rPr lang="es-419" dirty="0"/>
              <a:t>Los propietarios de viviendas cuya residencia principal se encuentra en la zona declarada desastre.</a:t>
            </a:r>
            <a:endParaRPr lang="es-419" dirty="0">
              <a:solidFill>
                <a:srgbClr val="000000"/>
              </a:solidFill>
            </a:endParaRPr>
          </a:p>
          <a:p>
            <a:pPr marL="342900" indent="-342900"/>
            <a:r>
              <a:rPr lang="es-419" dirty="0"/>
              <a:t>La propiedad fue dañada como resultado directo de los desastres calificados (FEMA 4353 &amp; 4344).</a:t>
            </a:r>
            <a:endParaRPr lang="es-419" dirty="0">
              <a:solidFill>
                <a:srgbClr val="000000"/>
              </a:solidFill>
            </a:endParaRPr>
          </a:p>
          <a:p>
            <a:pPr marL="342900" indent="-342900"/>
            <a:r>
              <a:rPr lang="es-419" dirty="0">
                <a:solidFill>
                  <a:srgbClr val="000000"/>
                </a:solidFill>
              </a:rPr>
              <a:t>Los hogares con toda variedad de ingresos pueden completar la encuesta, pero los fondos se concederán basándose en criterios de priorización.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2E693E-7015-4AB3-B5D6-A01FFF47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AB880-E46D-4DFA-B10B-0BCE2BDA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916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38FE41A-D2D9-404A-9B3A-BD86EC926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LAS REVISIONES AMBIENTALES y</a:t>
            </a:r>
            <a:br>
              <a:rPr lang="en-US" dirty="0"/>
            </a:br>
            <a:r>
              <a:rPr lang="en-US" dirty="0"/>
              <a:t>ORDEN de DETENCI</a:t>
            </a:r>
            <a:r>
              <a:rPr lang="en-US" dirty="0">
                <a:latin typeface="Calibri Light" panose="020F0302020204030204" pitchFamily="34" charset="0"/>
              </a:rPr>
              <a:t>ÓN de TRABAJO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CECD1C2-323E-439F-B310-265B4F81B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419" dirty="0"/>
              <a:t>El uso de la encuesta permite que contin</a:t>
            </a:r>
            <a:r>
              <a:rPr lang="es-419" dirty="0">
                <a:latin typeface="Calibri" panose="020F0502020204030204" pitchFamily="34" charset="0"/>
              </a:rPr>
              <a:t>ú</a:t>
            </a:r>
            <a:r>
              <a:rPr lang="es-419" dirty="0"/>
              <a:t>e el trabajo hasta entregar la aplicación del programa. </a:t>
            </a:r>
          </a:p>
          <a:p>
            <a:r>
              <a:rPr lang="es-419" dirty="0"/>
              <a:t>Al entregar la aplicación, el trabajo de la propiedad debe de parar hasta que el proceso de revisión ambiental requerido se haya completado. </a:t>
            </a:r>
          </a:p>
          <a:p>
            <a:r>
              <a:rPr lang="es-419" dirty="0"/>
              <a:t>En la mayor</a:t>
            </a:r>
            <a:r>
              <a:rPr lang="es-419" dirty="0">
                <a:latin typeface="Calibri" panose="020F0502020204030204" pitchFamily="34" charset="0"/>
              </a:rPr>
              <a:t>ía de los casos, la </a:t>
            </a:r>
            <a:r>
              <a:rPr lang="es-419" dirty="0"/>
              <a:t>revisión ambiental será completada concurrentemente con el proceso de evaluación de daños y no causar</a:t>
            </a:r>
            <a:r>
              <a:rPr lang="es-419" dirty="0">
                <a:latin typeface="Calibri" panose="020F0502020204030204" pitchFamily="34" charset="0"/>
              </a:rPr>
              <a:t>á</a:t>
            </a:r>
            <a:r>
              <a:rPr lang="es-419" dirty="0"/>
              <a:t> retrasos. </a:t>
            </a:r>
          </a:p>
          <a:p>
            <a:r>
              <a:rPr lang="es-419" dirty="0"/>
              <a:t>Una vez que la revisión ambiental se ha completado, los fondos pueden ser comprometidos al proyecto y el trabajo puede comenzar.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51C924-4EAF-4567-9578-731CD4B47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0BBADD5-68B1-443F-9D02-926A6CDCF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295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3E833-15B1-4564-AAA3-882FB3E9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dirty="0"/>
              <a:t>¿QUI</a:t>
            </a:r>
            <a:r>
              <a:rPr lang="es-419" dirty="0">
                <a:latin typeface="Calibri" panose="020F0502020204030204" pitchFamily="34" charset="0"/>
              </a:rPr>
              <a:t>É</a:t>
            </a:r>
            <a:r>
              <a:rPr lang="es-419" dirty="0"/>
              <a:t>N es ELEGIBLE PARA PARTICIPAR en el PROGRAMA?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D9DF4-DBA3-468B-85AC-5050839CB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1988"/>
          </a:xfrm>
        </p:spPr>
        <p:txBody>
          <a:bodyPr>
            <a:normAutofit/>
          </a:bodyPr>
          <a:lstStyle/>
          <a:p>
            <a:pPr marL="342900" indent="-342900"/>
            <a:r>
              <a:rPr lang="es-419" dirty="0"/>
              <a:t>Los propietarios de viviendas deben proporcionar pruebas de propiedad y ocupación en el momento del desastre (s).</a:t>
            </a:r>
            <a:endParaRPr lang="es-419" dirty="0">
              <a:solidFill>
                <a:srgbClr val="000000"/>
              </a:solidFill>
            </a:endParaRPr>
          </a:p>
          <a:p>
            <a:pPr marL="342900" indent="-342900"/>
            <a:r>
              <a:rPr lang="es-419" dirty="0">
                <a:solidFill>
                  <a:srgbClr val="000000"/>
                </a:solidFill>
              </a:rPr>
              <a:t>Información sobre ingresos y activos son revisados para determinar los ingresos del hogar y prioridad del programa. </a:t>
            </a:r>
          </a:p>
          <a:p>
            <a:pPr marL="342900" indent="-342900"/>
            <a:r>
              <a:rPr lang="es-419" dirty="0">
                <a:solidFill>
                  <a:srgbClr val="000000"/>
                </a:solidFill>
              </a:rPr>
              <a:t>Documentación de recursos accesibles para abordar los impactos del desastre (p.ej. FEMA, aseguranza, and SBA) d</a:t>
            </a:r>
            <a:r>
              <a:rPr lang="es-419" dirty="0"/>
              <a:t>ebe ser proporcionada para calcular la necesidad de CDBG-DR financiación.</a:t>
            </a:r>
            <a:endParaRPr lang="es-419" dirty="0">
              <a:solidFill>
                <a:srgbClr val="000000"/>
              </a:solidFill>
            </a:endParaRPr>
          </a:p>
          <a:p>
            <a:pPr marL="342900" indent="-342900"/>
            <a:r>
              <a:rPr lang="es-419" dirty="0"/>
              <a:t>La financiación no es elegible para segundas casas.</a:t>
            </a:r>
            <a:endParaRPr lang="es-419" dirty="0">
              <a:solidFill>
                <a:srgbClr val="00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391EC6-C9D8-45E4-A4ED-E31F9B2EF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916F8-8E70-491F-9031-5F7E672C2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46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3E833-15B1-4564-AAA3-882FB3E9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EJEMPLO de CÁLCULO de FONDOS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41A586-6EEB-4AE3-8968-13CB207F0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6294F-9BB4-467B-8C32-EE0E3DA84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24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151AD66-1E8B-4E8B-BCD6-B85F50DB0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12436" cy="2535360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es-419" dirty="0"/>
              <a:t>Ejemplo: La Sra. Jones sufre da</a:t>
            </a:r>
            <a:r>
              <a:rPr lang="es-419" dirty="0">
                <a:solidFill>
                  <a:schemeClr val="dk1"/>
                </a:solidFill>
              </a:rPr>
              <a:t>ñ</a:t>
            </a:r>
            <a:r>
              <a:rPr lang="es-419" dirty="0"/>
              <a:t>os de $200,000 debido al incendio </a:t>
            </a:r>
            <a:r>
              <a:rPr lang="es-419" dirty="0" err="1"/>
              <a:t>Tubbs</a:t>
            </a:r>
            <a:r>
              <a:rPr lang="es-419" dirty="0"/>
              <a:t>. Ella recibe $100,000 de seguro privado y recibe $15,000 en fondos de FEMA para reparar su casa. La Sra. ser</a:t>
            </a:r>
            <a:r>
              <a:rPr lang="es-419" dirty="0">
                <a:latin typeface="Calibri" panose="020F0502020204030204" pitchFamily="34" charset="0"/>
              </a:rPr>
              <a:t>í</a:t>
            </a:r>
            <a:r>
              <a:rPr lang="es-419" dirty="0"/>
              <a:t>a elegible para $85,000 de fondos de CDBG-DR.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DAADCA6-4A76-49D0-BB69-84BAFFAEC64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950635" y="1825625"/>
          <a:ext cx="5512022" cy="26517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866601">
                  <a:extLst>
                    <a:ext uri="{9D8B030D-6E8A-4147-A177-3AD203B41FA5}">
                      <a16:colId xmlns:a16="http://schemas.microsoft.com/office/drawing/2014/main" val="4030497802"/>
                    </a:ext>
                  </a:extLst>
                </a:gridCol>
                <a:gridCol w="1645421">
                  <a:extLst>
                    <a:ext uri="{9D8B030D-6E8A-4147-A177-3AD203B41FA5}">
                      <a16:colId xmlns:a16="http://schemas.microsoft.com/office/drawing/2014/main" val="2052756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770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Evaluación de Daños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$200,000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103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Seguro Privado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($100,000)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801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SBA *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($15,000)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385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 </a:t>
                      </a:r>
                      <a:r>
                        <a:rPr lang="es-419" sz="2400" b="1" noProof="0" dirty="0"/>
                        <a:t>Fondos</a:t>
                      </a:r>
                      <a:r>
                        <a:rPr lang="en-US" sz="2400" b="1" dirty="0"/>
                        <a:t> Maximo de CDBG-DR 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$85,000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6228875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799EED1-0424-4CCD-B591-78FA3B7A9EB7}"/>
              </a:ext>
            </a:extLst>
          </p:cNvPr>
          <p:cNvSpPr txBox="1"/>
          <p:nvPr/>
        </p:nvSpPr>
        <p:spPr>
          <a:xfrm>
            <a:off x="838200" y="4495922"/>
            <a:ext cx="110299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u="sng" dirty="0"/>
              <a:t>Consideración Especial de la Asistencia de la SBA</a:t>
            </a:r>
            <a:endParaRPr lang="en-US" sz="2800" b="1" u="sng" dirty="0"/>
          </a:p>
          <a:p>
            <a:r>
              <a:rPr lang="es-419" sz="2400" dirty="0"/>
              <a:t>Reciente legislación federal permite la reconsideración de cómo se tratan los pr</a:t>
            </a:r>
            <a:r>
              <a:rPr lang="es-419" sz="2400" dirty="0">
                <a:latin typeface="Calibri" panose="020F0502020204030204" pitchFamily="34" charset="0"/>
              </a:rPr>
              <a:t>é</a:t>
            </a:r>
            <a:r>
              <a:rPr lang="es-419" sz="2400" dirty="0"/>
              <a:t>stamos de la Administración de Pequeños Negocios (SBA, por sus siglas en ingl</a:t>
            </a:r>
            <a:r>
              <a:rPr lang="es-419" sz="2400" dirty="0">
                <a:latin typeface="Calibri" panose="020F0502020204030204" pitchFamily="34" charset="0"/>
              </a:rPr>
              <a:t>é</a:t>
            </a:r>
            <a:r>
              <a:rPr lang="es-419" sz="2400" dirty="0"/>
              <a:t>s) en relación con la duplicación de beneficios. Se proporcionar</a:t>
            </a:r>
            <a:r>
              <a:rPr lang="es-419" sz="2400" dirty="0">
                <a:latin typeface="Calibri" panose="020F0502020204030204" pitchFamily="34" charset="0"/>
              </a:rPr>
              <a:t>á</a:t>
            </a:r>
            <a:r>
              <a:rPr lang="es-419" sz="2400" dirty="0"/>
              <a:t> orientación espec</a:t>
            </a:r>
            <a:r>
              <a:rPr lang="es-419" sz="2400" dirty="0">
                <a:latin typeface="Calibri" panose="020F0502020204030204" pitchFamily="34" charset="0"/>
              </a:rPr>
              <a:t>í</a:t>
            </a:r>
            <a:r>
              <a:rPr lang="es-419" sz="2400" dirty="0"/>
              <a:t>fico de las pautas del programa.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943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2FF37-6E5A-463C-B090-2FD9A1159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PROPUESTA DEL PROGRAMA DE VIVIENDAS MULTIFAMILIAR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8A19A-AFE0-40EF-9E31-D74A52555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689" y="2113371"/>
            <a:ext cx="10515600" cy="4351338"/>
          </a:xfrm>
        </p:spPr>
        <p:txBody>
          <a:bodyPr>
            <a:normAutofit/>
          </a:bodyPr>
          <a:lstStyle/>
          <a:p>
            <a:r>
              <a:rPr lang="es-419" dirty="0"/>
              <a:t>Proporciona financiaci</a:t>
            </a:r>
            <a:r>
              <a:rPr lang="es-419" dirty="0">
                <a:latin typeface="Calibri" panose="020F0502020204030204" pitchFamily="34" charset="0"/>
              </a:rPr>
              <a:t>ón</a:t>
            </a:r>
            <a:r>
              <a:rPr lang="es-419" dirty="0"/>
              <a:t> brecha para el desarrollo de viviendas a gran escala. </a:t>
            </a:r>
          </a:p>
          <a:p>
            <a:r>
              <a:rPr lang="es-419" dirty="0"/>
              <a:t>Fondos de CDBG-DR serán limitados para el uso de unidades asequibles. </a:t>
            </a:r>
          </a:p>
          <a:p>
            <a:r>
              <a:rPr lang="es-419" dirty="0"/>
              <a:t>El Estado hará que los fondos estén disponibles para los gobiernos locales, con la supervisión de los gobiernos locales para los proyectos aprobados por el Estado.</a:t>
            </a:r>
          </a:p>
          <a:p>
            <a:r>
              <a:rPr lang="es-419" dirty="0"/>
              <a:t>Por unidad m</a:t>
            </a:r>
            <a:r>
              <a:rPr lang="es-419" dirty="0">
                <a:latin typeface="Calibri" panose="020F0502020204030204" pitchFamily="34" charset="0"/>
              </a:rPr>
              <a:t>áxima se basará en los límites de subsidios del programa HOME.</a:t>
            </a:r>
            <a:endParaRPr lang="es-419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D9C52-199F-478C-ACE3-6AC97E75B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52067-9926-4A51-BE51-DF80F4D4E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530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3E833-15B1-4564-AAA3-882FB3E9D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943" y="19586"/>
            <a:ext cx="11132442" cy="1325563"/>
          </a:xfrm>
        </p:spPr>
        <p:txBody>
          <a:bodyPr>
            <a:normAutofit/>
          </a:bodyPr>
          <a:lstStyle/>
          <a:p>
            <a:r>
              <a:rPr lang="en-US" sz="4300" dirty="0"/>
              <a:t>PROPUESTA PARA ASIGNACIONES del PROGRAMA de MULTIFAMILIA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F2F67-0DF0-4833-B25B-BAF171D6C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5EFA6E-5D61-45F3-B52F-22F3E2C706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E758C66-C757-425F-B5D7-B6A7777DFA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758887"/>
              </p:ext>
            </p:extLst>
          </p:nvPr>
        </p:nvGraphicFramePr>
        <p:xfrm>
          <a:off x="438615" y="1267278"/>
          <a:ext cx="7267110" cy="523361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59218">
                  <a:extLst>
                    <a:ext uri="{9D8B030D-6E8A-4147-A177-3AD203B41FA5}">
                      <a16:colId xmlns:a16="http://schemas.microsoft.com/office/drawing/2014/main" val="959947519"/>
                    </a:ext>
                  </a:extLst>
                </a:gridCol>
                <a:gridCol w="2133768">
                  <a:extLst>
                    <a:ext uri="{9D8B030D-6E8A-4147-A177-3AD203B41FA5}">
                      <a16:colId xmlns:a16="http://schemas.microsoft.com/office/drawing/2014/main" val="525235840"/>
                    </a:ext>
                  </a:extLst>
                </a:gridCol>
                <a:gridCol w="2174124">
                  <a:extLst>
                    <a:ext uri="{9D8B030D-6E8A-4147-A177-3AD203B41FA5}">
                      <a16:colId xmlns:a16="http://schemas.microsoft.com/office/drawing/2014/main" val="3730496204"/>
                    </a:ext>
                  </a:extLst>
                </a:gridCol>
              </a:tblGrid>
              <a:tr h="8240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Allocation Summary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Total Funding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Funding to Most Impacted and Distressed Areas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460580"/>
                  </a:ext>
                </a:extLst>
              </a:tr>
              <a:tr h="2636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Condado</a:t>
                      </a:r>
                      <a:r>
                        <a:rPr lang="en-US" sz="1600" b="1" dirty="0">
                          <a:effectLst/>
                        </a:rPr>
                        <a:t> de Sonoma </a:t>
                      </a:r>
                      <a:endParaRPr lang="en-US" sz="1600" b="1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$4,698,809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$4,698,809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4218651"/>
                  </a:ext>
                </a:extLst>
              </a:tr>
              <a:tr h="29229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</a:rPr>
                        <a:t>Ciudad de Santa Rosa</a:t>
                      </a:r>
                      <a:endParaRPr lang="en-US" sz="1600" b="1" i="1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$38,469,772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$38,469,772 </a:t>
                      </a:r>
                      <a:endParaRPr lang="en-US" sz="160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9052431"/>
                  </a:ext>
                </a:extLst>
              </a:tr>
              <a:tr h="2636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Condado</a:t>
                      </a:r>
                      <a:r>
                        <a:rPr lang="en-US" sz="1600" b="1" dirty="0">
                          <a:effectLst/>
                        </a:rPr>
                        <a:t> de Ventura</a:t>
                      </a:r>
                      <a:endParaRPr lang="en-US" sz="1600" b="1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$2,756,047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$2,756,047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5522887"/>
                  </a:ext>
                </a:extLst>
              </a:tr>
              <a:tr h="26369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</a:rPr>
                        <a:t>Ciudad de Ventura</a:t>
                      </a:r>
                      <a:endParaRPr lang="en-US" sz="1600" b="1" i="1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$4,601,064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$4,601,064 </a:t>
                      </a:r>
                      <a:endParaRPr lang="en-US" sz="160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3573745"/>
                  </a:ext>
                </a:extLst>
              </a:tr>
              <a:tr h="3191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Condado</a:t>
                      </a:r>
                      <a:r>
                        <a:rPr lang="en-US" sz="1600" b="1" dirty="0">
                          <a:effectLst/>
                        </a:rPr>
                        <a:t> de Mendocino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$6,591,778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$6,235,730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8725389"/>
                  </a:ext>
                </a:extLst>
              </a:tr>
              <a:tr h="2636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Condado</a:t>
                      </a:r>
                      <a:r>
                        <a:rPr lang="en-US" sz="1600" b="1" dirty="0">
                          <a:effectLst/>
                        </a:rPr>
                        <a:t> de Yuba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$1,666,091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$1,622,677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9127829"/>
                  </a:ext>
                </a:extLst>
              </a:tr>
              <a:tr h="2636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Condado</a:t>
                      </a:r>
                      <a:r>
                        <a:rPr lang="en-US" sz="1600" b="1" dirty="0">
                          <a:effectLst/>
                        </a:rPr>
                        <a:t> de Napa 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$420,094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2014432"/>
                  </a:ext>
                </a:extLst>
              </a:tr>
              <a:tr h="26369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</a:rPr>
                        <a:t>Ciudad de Napa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$2,889,774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$2,851,517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225905"/>
                  </a:ext>
                </a:extLst>
              </a:tr>
              <a:tr h="2636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Condado</a:t>
                      </a:r>
                      <a:r>
                        <a:rPr lang="en-US" sz="1600" b="1" dirty="0">
                          <a:effectLst/>
                        </a:rPr>
                        <a:t> de Lake 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$1,157,983 </a:t>
                      </a:r>
                      <a:endParaRPr lang="en-US" sz="160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$1,114,570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5881890"/>
                  </a:ext>
                </a:extLst>
              </a:tr>
              <a:tr h="2981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Condado</a:t>
                      </a:r>
                      <a:r>
                        <a:rPr lang="en-US" sz="1600" b="1" dirty="0">
                          <a:effectLst/>
                        </a:rPr>
                        <a:t> de Santa Barbara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$588,504 </a:t>
                      </a:r>
                      <a:endParaRPr lang="en-US" sz="160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$57,028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1098912"/>
                  </a:ext>
                </a:extLst>
              </a:tr>
              <a:tr h="29814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</a:rPr>
                        <a:t>Ciudad de Santa Barbara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$848,011 </a:t>
                      </a:r>
                      <a:endParaRPr lang="en-US" sz="160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$848,011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5660483"/>
                  </a:ext>
                </a:extLst>
              </a:tr>
              <a:tr h="2636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Condado</a:t>
                      </a:r>
                      <a:r>
                        <a:rPr lang="en-US" sz="1600" b="1" dirty="0">
                          <a:effectLst/>
                        </a:rPr>
                        <a:t> de Butte 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$679,013 </a:t>
                      </a:r>
                      <a:endParaRPr lang="en-US" sz="160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7378987"/>
                  </a:ext>
                </a:extLst>
              </a:tr>
              <a:tr h="2981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Condado</a:t>
                      </a:r>
                      <a:r>
                        <a:rPr lang="en-US" sz="1600" b="1" dirty="0">
                          <a:effectLst/>
                        </a:rPr>
                        <a:t> de Los Angeles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$590,987 </a:t>
                      </a:r>
                      <a:endParaRPr lang="en-US" sz="160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0054417"/>
                  </a:ext>
                </a:extLst>
              </a:tr>
              <a:tr h="2636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Condado</a:t>
                      </a:r>
                      <a:r>
                        <a:rPr lang="en-US" sz="1600" b="1" dirty="0">
                          <a:effectLst/>
                        </a:rPr>
                        <a:t> de Nevada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$424,028 </a:t>
                      </a:r>
                      <a:endParaRPr lang="en-US" sz="160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65205"/>
                  </a:ext>
                </a:extLst>
              </a:tr>
              <a:tr h="2636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Condado</a:t>
                      </a:r>
                      <a:r>
                        <a:rPr lang="en-US" sz="1600" b="1" dirty="0">
                          <a:effectLst/>
                        </a:rPr>
                        <a:t> de San Diego 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$405,845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6458345"/>
                  </a:ext>
                </a:extLst>
              </a:tr>
              <a:tr h="2636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Total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$66,787,799 </a:t>
                      </a:r>
                      <a:endParaRPr lang="en-US" sz="1600" b="1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$63,255,225 </a:t>
                      </a:r>
                      <a:endParaRPr lang="en-US" sz="1600" b="1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388757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4EF82F36-BCEA-4E6E-9660-1E31BA77A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669" y="149587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45527AF2-C425-4290-8449-AF7A8FC5A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514725" cy="365125"/>
          </a:xfrm>
        </p:spPr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947688-960E-4891-86BC-94AA53ECC11B}"/>
              </a:ext>
            </a:extLst>
          </p:cNvPr>
          <p:cNvSpPr txBox="1"/>
          <p:nvPr/>
        </p:nvSpPr>
        <p:spPr>
          <a:xfrm>
            <a:off x="8044704" y="2764988"/>
            <a:ext cx="3874991" cy="16344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419" dirty="0"/>
              <a:t>La Financiación esta basada en una formula para determinar una parte proporcionada de la asignación total del programa basada en los impactos de ese jurisdicción.   </a:t>
            </a:r>
          </a:p>
        </p:txBody>
      </p:sp>
    </p:spTree>
    <p:extLst>
      <p:ext uri="{BB962C8B-B14F-4D97-AF65-F5344CB8AC3E}">
        <p14:creationId xmlns:p14="http://schemas.microsoft.com/office/powerpoint/2010/main" val="3999467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2FF37-6E5A-463C-B090-2FD9A1159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PROPUESTA de</a:t>
            </a:r>
            <a:r>
              <a:rPr lang="en-US" b="1" dirty="0"/>
              <a:t> </a:t>
            </a:r>
            <a:r>
              <a:rPr lang="en-US" dirty="0"/>
              <a:t>FEMA PARA ASISTENCIA PUBLICA (FEMA PA) PROGRAMA DE IGUALAR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8A19A-AFE0-40EF-9E31-D74A52555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32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s-419" dirty="0"/>
              <a:t>Proporciona financiamiento para la obligación de el Estado y gobiernos locales que igualan los proyectos aprobados FEMA PA que directamente apoya la recuperación de viviendas.  </a:t>
            </a:r>
          </a:p>
          <a:p>
            <a:r>
              <a:rPr lang="es-419" dirty="0"/>
              <a:t>El enfoque inicial es limitado a los servicios públicos dañados por el desastre.</a:t>
            </a:r>
          </a:p>
          <a:p>
            <a:r>
              <a:rPr lang="es-419" dirty="0"/>
              <a:t>El Estado hará que los fondos estén disponibles al gobierno local, el gobierno local supervisará los proyectos aprobados por el Estado.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DCA3E-E11F-48CE-A14C-AF698B0C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75178-9B74-40A9-97A1-EE759CDE6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332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3E833-15B1-4564-AAA3-882FB3E9D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9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PROPUESTA de FEMA PA PROGRAMA DE IGUALAR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F2F67-0DF0-4833-B25B-BAF171D6C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179E892-63D1-47F2-9C61-2B30F858032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8200" y="1317304"/>
          <a:ext cx="7031736" cy="4559046"/>
        </p:xfrm>
        <a:graphic>
          <a:graphicData uri="http://schemas.openxmlformats.org/drawingml/2006/table">
            <a:tbl>
              <a:tblPr/>
              <a:tblGrid>
                <a:gridCol w="3383280">
                  <a:extLst>
                    <a:ext uri="{9D8B030D-6E8A-4147-A177-3AD203B41FA5}">
                      <a16:colId xmlns:a16="http://schemas.microsoft.com/office/drawing/2014/main" val="635066413"/>
                    </a:ext>
                  </a:extLst>
                </a:gridCol>
                <a:gridCol w="3648456">
                  <a:extLst>
                    <a:ext uri="{9D8B030D-6E8A-4147-A177-3AD203B41FA5}">
                      <a16:colId xmlns:a16="http://schemas.microsoft.com/office/drawing/2014/main" val="156493945"/>
                    </a:ext>
                  </a:extLst>
                </a:gridCol>
              </a:tblGrid>
              <a:tr h="540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County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FEMA PA Local Match </a:t>
                      </a:r>
                      <a:b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(D &amp; F only)*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615624"/>
                  </a:ext>
                </a:extLst>
              </a:tr>
              <a:tr h="2883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419" sz="2000" noProof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Condado de Lake </a:t>
                      </a:r>
                      <a:endParaRPr lang="es-419" sz="2000" noProof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$6,637 </a:t>
                      </a:r>
                      <a:endParaRPr lang="en-US" sz="20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7857905"/>
                  </a:ext>
                </a:extLst>
              </a:tr>
              <a:tr h="2883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419" sz="2000" noProof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Condado de Los Angeles</a:t>
                      </a:r>
                      <a:endParaRPr lang="es-419" sz="2000" noProof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$0 </a:t>
                      </a:r>
                      <a:endParaRPr lang="en-US" sz="20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407192"/>
                  </a:ext>
                </a:extLst>
              </a:tr>
              <a:tr h="2883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419" sz="2000" noProof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Condado de Mendocino</a:t>
                      </a:r>
                      <a:endParaRPr lang="es-419" sz="2000" noProof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$18,770 </a:t>
                      </a:r>
                      <a:endParaRPr lang="en-US" sz="20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4297698"/>
                  </a:ext>
                </a:extLst>
              </a:tr>
              <a:tr h="2883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419" sz="2000" noProof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Condado de Napa </a:t>
                      </a:r>
                      <a:endParaRPr lang="es-419" sz="2000" noProof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$309,660 </a:t>
                      </a:r>
                      <a:endParaRPr lang="en-US" sz="20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9033788"/>
                  </a:ext>
                </a:extLst>
              </a:tr>
              <a:tr h="2883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419" sz="2000" noProof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Condado de Nevada</a:t>
                      </a:r>
                      <a:endParaRPr lang="es-419" sz="2000" noProof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$0 </a:t>
                      </a:r>
                      <a:endParaRPr lang="en-US" sz="20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6128225"/>
                  </a:ext>
                </a:extLst>
              </a:tr>
              <a:tr h="2883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419" sz="2000" noProof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Condado de Orange</a:t>
                      </a:r>
                      <a:endParaRPr lang="es-419" sz="2000" noProof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$1,446 </a:t>
                      </a:r>
                      <a:endParaRPr lang="en-US" sz="20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913818"/>
                  </a:ext>
                </a:extLst>
              </a:tr>
              <a:tr h="2883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419" sz="2000" noProof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Condado de San Diego</a:t>
                      </a:r>
                      <a:endParaRPr lang="es-419" sz="2000" noProof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$0 </a:t>
                      </a:r>
                      <a:endParaRPr lang="en-US" sz="20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342854"/>
                  </a:ext>
                </a:extLst>
              </a:tr>
              <a:tr h="2883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419" sz="2000" noProof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Condado de Santa Barbara </a:t>
                      </a:r>
                      <a:endParaRPr lang="es-419" sz="2000" noProof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$472,780 </a:t>
                      </a:r>
                      <a:endParaRPr lang="en-US" sz="20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4581713"/>
                  </a:ext>
                </a:extLst>
              </a:tr>
              <a:tr h="2883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419" sz="2000" noProof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Condado de Sonoma </a:t>
                      </a:r>
                      <a:endParaRPr lang="es-419" sz="2000" noProof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$1,238,072 </a:t>
                      </a:r>
                      <a:endParaRPr lang="en-US" sz="20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7968810"/>
                  </a:ext>
                </a:extLst>
              </a:tr>
              <a:tr h="2883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419" sz="2000" noProof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Condado de Ventura </a:t>
                      </a:r>
                      <a:endParaRPr lang="es-419" sz="2000" noProof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$1,470,533 </a:t>
                      </a:r>
                      <a:endParaRPr lang="en-US" sz="20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942387"/>
                  </a:ext>
                </a:extLst>
              </a:tr>
              <a:tr h="2883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419" sz="20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Condado de Yuba </a:t>
                      </a:r>
                      <a:endParaRPr lang="es-419" sz="2000" noProof="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$13,905 </a:t>
                      </a:r>
                      <a:endParaRPr lang="en-US" sz="20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363654"/>
                  </a:ext>
                </a:extLst>
              </a:tr>
              <a:tr h="30035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Match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$3,531,803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760017"/>
                  </a:ext>
                </a:extLst>
              </a:tr>
            </a:tbl>
          </a:graphicData>
        </a:graphic>
      </p:graphicFrame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0C8EE77F-9F34-4EB6-9BA9-ADAB8D62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82090C-9758-4611-909D-2D62B0A42896}"/>
              </a:ext>
            </a:extLst>
          </p:cNvPr>
          <p:cNvSpPr txBox="1"/>
          <p:nvPr/>
        </p:nvSpPr>
        <p:spPr>
          <a:xfrm>
            <a:off x="752268" y="5876350"/>
            <a:ext cx="689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*Basado en la colección de datos de FEMA PA en August 2018.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D9918B-5B7D-4857-87D4-6AB4F8C57355}"/>
              </a:ext>
            </a:extLst>
          </p:cNvPr>
          <p:cNvSpPr txBox="1"/>
          <p:nvPr/>
        </p:nvSpPr>
        <p:spPr>
          <a:xfrm>
            <a:off x="8039713" y="1617820"/>
            <a:ext cx="3884971" cy="13280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419" dirty="0"/>
              <a:t>La máxima asistencia permitida por proyecto es la cantidad necesaria para cumplir con el requisito del igualamiento local.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1FAC72-B2FA-4817-9C9E-6BD3B01140C9}"/>
              </a:ext>
            </a:extLst>
          </p:cNvPr>
          <p:cNvSpPr txBox="1"/>
          <p:nvPr/>
        </p:nvSpPr>
        <p:spPr>
          <a:xfrm>
            <a:off x="8039712" y="3425299"/>
            <a:ext cx="3884971" cy="194095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419" dirty="0"/>
              <a:t>Los proyectos propuestos deben ser aprobados para los fondos de FEMA PA y ubicados en unas de las áreas mas impactadas y angustiada, o por otra parte han sido afectados por DR-4344 o DR-4353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9176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3E833-15B1-4564-AAA3-882FB3E9D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078"/>
            <a:ext cx="10515600" cy="1325563"/>
          </a:xfrm>
        </p:spPr>
        <p:txBody>
          <a:bodyPr/>
          <a:lstStyle/>
          <a:p>
            <a:r>
              <a:rPr lang="en-US" dirty="0"/>
              <a:t>PARA USO TEMPORAL – ACTUALMENTE NO HAY FONDOS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F2F67-0DF0-4833-B25B-BAF171D6C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0C8EE77F-9F34-4EB6-9BA9-ADAB8D62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2870C6-3EF5-4F0C-A722-8BB72AC76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04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s-419" dirty="0"/>
              <a:t>Propiedades Ocupadas/Habitadas por el  Propietario – Otras Actividades Elegibles</a:t>
            </a:r>
          </a:p>
          <a:p>
            <a:pPr lvl="1"/>
            <a:r>
              <a:rPr lang="es-419" i="1" dirty="0"/>
              <a:t>El Reembolso</a:t>
            </a:r>
            <a:r>
              <a:rPr lang="es-419" dirty="0"/>
              <a:t> - El pago se hace directamente a un propietario elegible después de haber completado todo o una parte de la reparación o reconstruir el trabajo en su propiedad. </a:t>
            </a:r>
          </a:p>
          <a:p>
            <a:pPr lvl="1"/>
            <a:r>
              <a:rPr lang="es-419" i="1" dirty="0"/>
              <a:t>Reparación de pequeños alquileres </a:t>
            </a:r>
            <a:r>
              <a:rPr lang="es-419" dirty="0"/>
              <a:t>- Proporcionar asistencia financiera, tales como préstamos perdonables, a propietarios de propiedades de pequeños alquileres (típicamente de 1 a 4 unidades) para reconstruir la reserva de viviendas de alquiler asequible.</a:t>
            </a:r>
          </a:p>
          <a:p>
            <a:r>
              <a:rPr lang="es-419" dirty="0"/>
              <a:t>Programa de Desarrollo Económico </a:t>
            </a:r>
          </a:p>
          <a:p>
            <a:pPr lvl="1"/>
            <a:r>
              <a:rPr lang="es-419" dirty="0"/>
              <a:t>Los tipos de financiamiento del programa incluyen la recuperación de trabajos y pequeñas empresas. </a:t>
            </a:r>
          </a:p>
        </p:txBody>
      </p:sp>
    </p:spTree>
    <p:extLst>
      <p:ext uri="{BB962C8B-B14F-4D97-AF65-F5344CB8AC3E}">
        <p14:creationId xmlns:p14="http://schemas.microsoft.com/office/powerpoint/2010/main" val="1399248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3E833-15B1-4564-AAA3-882FB3E9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s-419" dirty="0"/>
              <a:t>ETAS Y OBJETIVOS</a:t>
            </a:r>
            <a:endParaRPr lang="es-419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D9DF4-DBA3-468B-85AC-5050839CB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419" dirty="0"/>
              <a:t>Proporcionar</a:t>
            </a:r>
            <a:r>
              <a:rPr lang="es-419" noProof="0" dirty="0"/>
              <a:t> un resumen del los requisitos y cronograma de  Subvención en Bloque para el Desarrollo Comunitario para la Recuperación ante Desastres (CDBG-DR por sus siglas en inglés).</a:t>
            </a:r>
          </a:p>
          <a:p>
            <a:r>
              <a:rPr lang="es-419" dirty="0"/>
              <a:t> Proporcionar un entendimiento de las áreas impactadas, los daños y las necesidades de recuperación no cubiertas.</a:t>
            </a:r>
          </a:p>
          <a:p>
            <a:r>
              <a:rPr lang="en-US" dirty="0"/>
              <a:t>P</a:t>
            </a:r>
            <a:r>
              <a:rPr lang="es-419" noProof="0" dirty="0" err="1"/>
              <a:t>roporcionar</a:t>
            </a:r>
            <a:r>
              <a:rPr lang="es-419" noProof="0" dirty="0"/>
              <a:t> un resumen del Plan de </a:t>
            </a:r>
            <a:r>
              <a:rPr lang="es-419" dirty="0"/>
              <a:t>Acción propuesta por el Estado.</a:t>
            </a:r>
          </a:p>
          <a:p>
            <a:r>
              <a:rPr lang="en-US" dirty="0"/>
              <a:t>D</a:t>
            </a:r>
            <a:r>
              <a:rPr lang="es-419" dirty="0" err="1"/>
              <a:t>iscusión</a:t>
            </a:r>
            <a:r>
              <a:rPr lang="es-419" dirty="0"/>
              <a:t> de la Cronología.</a:t>
            </a:r>
          </a:p>
          <a:p>
            <a:r>
              <a:rPr lang="en-US" dirty="0"/>
              <a:t>Abierto para </a:t>
            </a:r>
            <a:r>
              <a:rPr lang="en-US" dirty="0" err="1"/>
              <a:t>comentarios</a:t>
            </a:r>
            <a:r>
              <a:rPr lang="en-US" dirty="0"/>
              <a:t> </a:t>
            </a:r>
            <a:r>
              <a:rPr lang="es-419" dirty="0"/>
              <a:t>p</a:t>
            </a:r>
            <a:r>
              <a:rPr lang="es-419" dirty="0">
                <a:latin typeface="Calibri" panose="020F0502020204030204" pitchFamily="34" charset="0"/>
              </a:rPr>
              <a:t>ú</a:t>
            </a:r>
            <a:r>
              <a:rPr lang="es-419" dirty="0"/>
              <a:t>blico.</a:t>
            </a:r>
          </a:p>
          <a:p>
            <a:endParaRPr lang="es-419" dirty="0"/>
          </a:p>
          <a:p>
            <a:endParaRPr lang="es-419" dirty="0"/>
          </a:p>
          <a:p>
            <a:endParaRPr lang="es-419" dirty="0"/>
          </a:p>
          <a:p>
            <a:endParaRPr lang="es-419" noProof="0" dirty="0"/>
          </a:p>
          <a:p>
            <a:endParaRPr lang="es-419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F140D1-788A-4F64-AD0D-C945C598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ED3BBA0C-7579-4905-A642-2417C227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575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10CEE-3BDE-4338-90E2-181A326DA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s-419" dirty="0"/>
              <a:t>RESUMEN de la ASIGNACI</a:t>
            </a:r>
            <a:r>
              <a:rPr lang="es-419" dirty="0">
                <a:latin typeface="Calibri Light" panose="020F0302020204030204" pitchFamily="34" charset="0"/>
              </a:rPr>
              <a:t>Ó</a:t>
            </a:r>
            <a:r>
              <a:rPr lang="es-419" dirty="0"/>
              <a:t>N de FONDOS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45798DF-F277-4316-BFE0-F606AE1E59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545142"/>
              </p:ext>
            </p:extLst>
          </p:nvPr>
        </p:nvGraphicFramePr>
        <p:xfrm>
          <a:off x="959423" y="1462088"/>
          <a:ext cx="10273153" cy="4286282"/>
        </p:xfrm>
        <a:graphic>
          <a:graphicData uri="http://schemas.openxmlformats.org/drawingml/2006/table">
            <a:tbl>
              <a:tblPr/>
              <a:tblGrid>
                <a:gridCol w="6198886">
                  <a:extLst>
                    <a:ext uri="{9D8B030D-6E8A-4147-A177-3AD203B41FA5}">
                      <a16:colId xmlns:a16="http://schemas.microsoft.com/office/drawing/2014/main" val="796597256"/>
                    </a:ext>
                  </a:extLst>
                </a:gridCol>
                <a:gridCol w="2149613">
                  <a:extLst>
                    <a:ext uri="{9D8B030D-6E8A-4147-A177-3AD203B41FA5}">
                      <a16:colId xmlns:a16="http://schemas.microsoft.com/office/drawing/2014/main" val="868807032"/>
                    </a:ext>
                  </a:extLst>
                </a:gridCol>
                <a:gridCol w="1924654">
                  <a:extLst>
                    <a:ext uri="{9D8B030D-6E8A-4147-A177-3AD203B41FA5}">
                      <a16:colId xmlns:a16="http://schemas.microsoft.com/office/drawing/2014/main" val="3285143566"/>
                    </a:ext>
                  </a:extLst>
                </a:gridCol>
              </a:tblGrid>
              <a:tr h="39199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419" sz="2000" b="1" i="0" u="none" strike="noStrike" noProof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Resumen de Fondos de CDBG-DR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of 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581665"/>
                  </a:ext>
                </a:extLst>
              </a:tr>
              <a:tr h="561361">
                <a:tc>
                  <a:txBody>
                    <a:bodyPr/>
                    <a:lstStyle/>
                    <a:p>
                      <a:pPr algn="l" fontAlgn="b"/>
                      <a:r>
                        <a:rPr lang="es-419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Administracion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$6,207,750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76609"/>
                  </a:ext>
                </a:extLst>
              </a:tr>
              <a:tr h="538905">
                <a:tc>
                  <a:txBody>
                    <a:bodyPr/>
                    <a:lstStyle/>
                    <a:p>
                      <a:pPr algn="l" fontAlgn="b"/>
                      <a:r>
                        <a:rPr lang="es-419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 Programas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$117,947,250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021069"/>
                  </a:ext>
                </a:extLst>
              </a:tr>
              <a:tr h="561361">
                <a:tc>
                  <a:txBody>
                    <a:bodyPr/>
                    <a:lstStyle/>
                    <a:p>
                      <a:pPr marL="457200" indent="0" algn="l" fontAlgn="b"/>
                      <a:r>
                        <a:rPr lang="es-419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Viviendas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$114,415,447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4457761"/>
                  </a:ext>
                </a:extLst>
              </a:tr>
              <a:tr h="538905">
                <a:tc>
                  <a:txBody>
                    <a:bodyPr/>
                    <a:lstStyle/>
                    <a:p>
                      <a:pPr marL="914400" indent="0" algn="l" fontAlgn="b"/>
                      <a:r>
                        <a:rPr lang="es-419" sz="2000" b="1" noProof="0"/>
                        <a:t>Programas de Rehab y Recon de Propiedades Ocupadas/Habitadas por el  Propietario</a:t>
                      </a:r>
                      <a:endParaRPr lang="es-419" sz="2000" b="0" i="1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240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$47,627,647.75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997251"/>
                  </a:ext>
                </a:extLst>
              </a:tr>
              <a:tr h="538905">
                <a:tc>
                  <a:txBody>
                    <a:bodyPr/>
                    <a:lstStyle/>
                    <a:p>
                      <a:pPr marL="914400" indent="0" algn="l" fontAlgn="b"/>
                      <a:r>
                        <a:rPr lang="es-419" sz="2000" b="0" i="1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Vivienda Multifamiliar</a:t>
                      </a:r>
                    </a:p>
                  </a:txBody>
                  <a:tcPr marL="15240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$66,787,799.21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243081"/>
                  </a:ext>
                </a:extLst>
              </a:tr>
              <a:tr h="538905">
                <a:tc>
                  <a:txBody>
                    <a:bodyPr/>
                    <a:lstStyle/>
                    <a:p>
                      <a:pPr marL="457200" indent="0" algn="l" fontAlgn="b"/>
                      <a:r>
                        <a:rPr lang="es-419" sz="20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 PA Programa de Igualimiento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$3,531,803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5213405"/>
                  </a:ext>
                </a:extLst>
              </a:tr>
              <a:tr h="538905">
                <a:tc>
                  <a:txBody>
                    <a:bodyPr/>
                    <a:lstStyle/>
                    <a:p>
                      <a:pPr algn="l" fontAlgn="b"/>
                      <a:r>
                        <a:rPr lang="es-419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Fondos Totales de CDBG-DR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$124,155,000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96205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C08BC-1A8E-4FDA-9915-9A0CA09C4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30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6742B5-9337-474F-97D9-5959DB038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946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19DC-3D3C-4334-BDE9-AAE17064F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pPr algn="ctr"/>
            <a:r>
              <a:rPr lang="es-419" dirty="0" err="1"/>
              <a:t>CRONOLOGĺA</a:t>
            </a:r>
            <a:r>
              <a:rPr lang="es-419" dirty="0"/>
              <a:t> </a:t>
            </a:r>
            <a:r>
              <a:rPr lang="en-US" dirty="0"/>
              <a:t>Y PRÓXIMOS PASOS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B86F1-162B-4D41-99CE-D131BFC9D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A32DC0-86F7-42B9-B5B4-37DFB7706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954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3E833-15B1-4564-AAA3-882FB3E9D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495" y="242275"/>
            <a:ext cx="10515600" cy="1325563"/>
          </a:xfrm>
        </p:spPr>
        <p:txBody>
          <a:bodyPr/>
          <a:lstStyle/>
          <a:p>
            <a:r>
              <a:rPr lang="es-419" dirty="0"/>
              <a:t>Cronología –Plan de Acción Para las Necesidades no Cubiertas </a:t>
            </a:r>
            <a:endParaRPr lang="en-US" dirty="0"/>
          </a:p>
        </p:txBody>
      </p:sp>
      <p:sp>
        <p:nvSpPr>
          <p:cNvPr id="218" name="Rectangle 235">
            <a:extLst>
              <a:ext uri="{FF2B5EF4-FFF2-40B4-BE49-F238E27FC236}">
                <a16:creationId xmlns:a16="http://schemas.microsoft.com/office/drawing/2014/main" id="{8024EA3F-DF55-4B98-9D14-EAC4B9F4B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011" y="-4637123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Rectangle 248">
            <a:extLst>
              <a:ext uri="{FF2B5EF4-FFF2-40B4-BE49-F238E27FC236}">
                <a16:creationId xmlns:a16="http://schemas.microsoft.com/office/drawing/2014/main" id="{2AAE424C-5888-475D-B830-EB4C7A512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011" y="-4577800"/>
            <a:ext cx="1219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rgbClr val="24243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2424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DC87FC7-3075-4B68-B8B1-1F986FA6F9D4}"/>
              </a:ext>
            </a:extLst>
          </p:cNvPr>
          <p:cNvCxnSpPr>
            <a:cxnSpLocks/>
          </p:cNvCxnSpPr>
          <p:nvPr/>
        </p:nvCxnSpPr>
        <p:spPr>
          <a:xfrm>
            <a:off x="8879094" y="3061298"/>
            <a:ext cx="0" cy="843133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91F76CF-F281-4185-A6B3-9D92653719D0}"/>
              </a:ext>
            </a:extLst>
          </p:cNvPr>
          <p:cNvCxnSpPr>
            <a:cxnSpLocks/>
          </p:cNvCxnSpPr>
          <p:nvPr/>
        </p:nvCxnSpPr>
        <p:spPr>
          <a:xfrm>
            <a:off x="5472259" y="2997050"/>
            <a:ext cx="3174" cy="88226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rrow: Right 4">
            <a:extLst>
              <a:ext uri="{FF2B5EF4-FFF2-40B4-BE49-F238E27FC236}">
                <a16:creationId xmlns:a16="http://schemas.microsoft.com/office/drawing/2014/main" id="{196E8B60-4232-4959-95B6-D5E8B14C9A81}"/>
              </a:ext>
            </a:extLst>
          </p:cNvPr>
          <p:cNvSpPr/>
          <p:nvPr/>
        </p:nvSpPr>
        <p:spPr>
          <a:xfrm>
            <a:off x="1831039" y="3963036"/>
            <a:ext cx="9081375" cy="91380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tx1">
                <a:lumMod val="75000"/>
                <a:lumOff val="25000"/>
              </a:schemeClr>
            </a:solidFill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3297EBC-69C1-45C8-B36C-46AD6B2A1102}"/>
              </a:ext>
            </a:extLst>
          </p:cNvPr>
          <p:cNvCxnSpPr>
            <a:cxnSpLocks/>
            <a:endCxn id="61" idx="4"/>
          </p:cNvCxnSpPr>
          <p:nvPr/>
        </p:nvCxnSpPr>
        <p:spPr>
          <a:xfrm flipH="1">
            <a:off x="1859139" y="3123686"/>
            <a:ext cx="2" cy="79774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701EA9C3-A913-4B3A-BF65-CA305B4A086F}"/>
              </a:ext>
            </a:extLst>
          </p:cNvPr>
          <p:cNvSpPr txBox="1"/>
          <p:nvPr/>
        </p:nvSpPr>
        <p:spPr>
          <a:xfrm>
            <a:off x="1251567" y="2812039"/>
            <a:ext cx="1289805" cy="57708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defRPr>
            </a:lvl1pPr>
          </a:lstStyle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Aviso de </a:t>
            </a:r>
            <a:r>
              <a:rPr lang="en-US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Asignación</a:t>
            </a: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: $124.55 million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4EA7394-3B50-46CC-BC43-E22D988BF8CF}"/>
              </a:ext>
            </a:extLst>
          </p:cNvPr>
          <p:cNvSpPr txBox="1"/>
          <p:nvPr/>
        </p:nvSpPr>
        <p:spPr>
          <a:xfrm>
            <a:off x="1515271" y="4164803"/>
            <a:ext cx="717026" cy="25391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ea typeface="Tw Cen MT" charset="0"/>
                <a:cs typeface="Arial" panose="020B0604020202020204" pitchFamily="34" charset="0"/>
              </a:rPr>
              <a:t>April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8F2584D-A885-430B-B8B2-ACE2F4961162}"/>
              </a:ext>
            </a:extLst>
          </p:cNvPr>
          <p:cNvSpPr txBox="1"/>
          <p:nvPr/>
        </p:nvSpPr>
        <p:spPr>
          <a:xfrm>
            <a:off x="3342377" y="4164803"/>
            <a:ext cx="801260" cy="25391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ea typeface="Tw Cen MT" charset="0"/>
                <a:cs typeface="Arial" panose="020B0604020202020204" pitchFamily="34" charset="0"/>
              </a:rPr>
              <a:t>August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E4C5EC5-A622-4128-9A9E-7F4DED96C3D4}"/>
              </a:ext>
            </a:extLst>
          </p:cNvPr>
          <p:cNvSpPr/>
          <p:nvPr/>
        </p:nvSpPr>
        <p:spPr>
          <a:xfrm flipH="1" flipV="1">
            <a:off x="1767699" y="3921430"/>
            <a:ext cx="182880" cy="1828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9A2572D-ABA8-4AEC-85A5-EB2F8875758A}"/>
              </a:ext>
            </a:extLst>
          </p:cNvPr>
          <p:cNvSpPr/>
          <p:nvPr/>
        </p:nvSpPr>
        <p:spPr>
          <a:xfrm flipH="1" flipV="1">
            <a:off x="3629917" y="3919428"/>
            <a:ext cx="182880" cy="1828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038165A-7029-4D74-85EE-1AE4A97B69C8}"/>
              </a:ext>
            </a:extLst>
          </p:cNvPr>
          <p:cNvSpPr/>
          <p:nvPr/>
        </p:nvSpPr>
        <p:spPr>
          <a:xfrm flipH="1" flipV="1">
            <a:off x="7116519" y="3926187"/>
            <a:ext cx="182880" cy="1828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9E6F6C2-C1AA-474E-B0E9-DBE4B7822B99}"/>
              </a:ext>
            </a:extLst>
          </p:cNvPr>
          <p:cNvSpPr/>
          <p:nvPr/>
        </p:nvSpPr>
        <p:spPr>
          <a:xfrm flipH="1" flipV="1">
            <a:off x="6236722" y="3918781"/>
            <a:ext cx="182880" cy="1828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C735076-DB77-4F20-BDCD-2D048F068FF1}"/>
              </a:ext>
            </a:extLst>
          </p:cNvPr>
          <p:cNvSpPr txBox="1"/>
          <p:nvPr/>
        </p:nvSpPr>
        <p:spPr>
          <a:xfrm>
            <a:off x="2439605" y="4164803"/>
            <a:ext cx="770125" cy="25391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ea typeface="Tw Cen MT" charset="0"/>
                <a:cs typeface="Arial" panose="020B0604020202020204" pitchFamily="34" charset="0"/>
              </a:rPr>
              <a:t>May-July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4CA5065-53B9-420E-904A-A67606B03894}"/>
              </a:ext>
            </a:extLst>
          </p:cNvPr>
          <p:cNvSpPr txBox="1"/>
          <p:nvPr/>
        </p:nvSpPr>
        <p:spPr>
          <a:xfrm>
            <a:off x="4275011" y="4158715"/>
            <a:ext cx="673894" cy="25391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ea typeface="Tw Cen MT" charset="0"/>
                <a:cs typeface="Arial" panose="020B0604020202020204" pitchFamily="34" charset="0"/>
              </a:rPr>
              <a:t>Sept.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97C177D-892C-45A0-895C-61843892BF76}"/>
              </a:ext>
            </a:extLst>
          </p:cNvPr>
          <p:cNvSpPr txBox="1"/>
          <p:nvPr/>
        </p:nvSpPr>
        <p:spPr>
          <a:xfrm>
            <a:off x="5158969" y="4157769"/>
            <a:ext cx="656658" cy="25391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ea typeface="Tw Cen MT" charset="0"/>
                <a:cs typeface="Arial" panose="020B0604020202020204" pitchFamily="34" charset="0"/>
              </a:rPr>
              <a:t>Oct.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BA97245-84CB-4816-898E-7A1DDD2A8F30}"/>
              </a:ext>
            </a:extLst>
          </p:cNvPr>
          <p:cNvSpPr txBox="1"/>
          <p:nvPr/>
        </p:nvSpPr>
        <p:spPr>
          <a:xfrm>
            <a:off x="6012295" y="4157769"/>
            <a:ext cx="656658" cy="25391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ea typeface="Tw Cen MT" charset="0"/>
                <a:cs typeface="Arial" panose="020B0604020202020204" pitchFamily="34" charset="0"/>
              </a:rPr>
              <a:t>Nov.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49D18E2-DC51-4DEA-B5D4-D6E6EB3A6094}"/>
              </a:ext>
            </a:extLst>
          </p:cNvPr>
          <p:cNvSpPr/>
          <p:nvPr/>
        </p:nvSpPr>
        <p:spPr>
          <a:xfrm flipH="1" flipV="1">
            <a:off x="8792589" y="3913896"/>
            <a:ext cx="182880" cy="1828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46CF7BC-5E97-4488-B30B-5B4BB0172F80}"/>
              </a:ext>
            </a:extLst>
          </p:cNvPr>
          <p:cNvSpPr txBox="1"/>
          <p:nvPr/>
        </p:nvSpPr>
        <p:spPr>
          <a:xfrm>
            <a:off x="6886184" y="4172687"/>
            <a:ext cx="656658" cy="25391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ea typeface="Tw Cen MT" charset="0"/>
                <a:cs typeface="Arial" panose="020B0604020202020204" pitchFamily="34" charset="0"/>
              </a:rPr>
              <a:t>Dec.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A147E1F-99F5-4948-987B-B5005EA57BB8}"/>
              </a:ext>
            </a:extLst>
          </p:cNvPr>
          <p:cNvSpPr/>
          <p:nvPr/>
        </p:nvSpPr>
        <p:spPr>
          <a:xfrm flipH="1" flipV="1">
            <a:off x="7912791" y="3919118"/>
            <a:ext cx="182880" cy="1828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E640C3A-BBA3-4AB3-B654-E47F292CBED3}"/>
              </a:ext>
            </a:extLst>
          </p:cNvPr>
          <p:cNvSpPr txBox="1"/>
          <p:nvPr/>
        </p:nvSpPr>
        <p:spPr>
          <a:xfrm>
            <a:off x="7690192" y="4167307"/>
            <a:ext cx="656658" cy="25391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ea typeface="Tw Cen MT" charset="0"/>
                <a:cs typeface="Arial" panose="020B0604020202020204" pitchFamily="34" charset="0"/>
              </a:rPr>
              <a:t>Jan.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74D3A1A-7D10-456E-B981-8C12A6CE055B}"/>
              </a:ext>
            </a:extLst>
          </p:cNvPr>
          <p:cNvSpPr txBox="1"/>
          <p:nvPr/>
        </p:nvSpPr>
        <p:spPr>
          <a:xfrm>
            <a:off x="4456026" y="2169093"/>
            <a:ext cx="1281810" cy="10618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defRPr>
            </a:lvl1pPr>
          </a:lstStyle>
          <a:p>
            <a:r>
              <a:rPr lang="es-419" sz="1050" b="1" dirty="0">
                <a:latin typeface="Arial" panose="020B0604020202020204" pitchFamily="34" charset="0"/>
                <a:cs typeface="Arial" panose="020B0604020202020204" pitchFamily="34" charset="0"/>
              </a:rPr>
              <a:t>El Estado somete certificaciones y plan de implementación a HUD – 10/19</a:t>
            </a:r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7A09EF8-E6F0-452D-AA89-15BDC2C7F98A}"/>
              </a:ext>
            </a:extLst>
          </p:cNvPr>
          <p:cNvSpPr txBox="1"/>
          <p:nvPr/>
        </p:nvSpPr>
        <p:spPr>
          <a:xfrm>
            <a:off x="1515271" y="4460826"/>
            <a:ext cx="6093783" cy="2462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ea typeface="Tw Cen MT" charset="0"/>
                <a:cs typeface="Arial" panose="020B0604020202020204" pitchFamily="34" charset="0"/>
              </a:rPr>
              <a:t>ALCANCE COMUNITARIO Y COMPROMISO</a:t>
            </a:r>
            <a:endParaRPr lang="en-US" sz="900" b="1" i="1" dirty="0">
              <a:latin typeface="Arial" panose="020B0604020202020204" pitchFamily="34" charset="0"/>
              <a:ea typeface="Tw Cen MT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951034E-FAC5-47AD-9618-739F3DF5B65A}"/>
              </a:ext>
            </a:extLst>
          </p:cNvPr>
          <p:cNvSpPr txBox="1"/>
          <p:nvPr/>
        </p:nvSpPr>
        <p:spPr>
          <a:xfrm>
            <a:off x="3712774" y="4819588"/>
            <a:ext cx="3526925" cy="27699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defRPr>
            </a:lvl1pPr>
          </a:lstStyle>
          <a:p>
            <a:r>
              <a:rPr lang="es-419" sz="1200" b="1" dirty="0">
                <a:latin typeface="Arial" panose="020B0604020202020204" pitchFamily="34" charset="0"/>
                <a:cs typeface="Arial" panose="020B0604020202020204" pitchFamily="34" charset="0"/>
              </a:rPr>
              <a:t>Desarrollo del Plan de Acción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EC50FB7-9A3F-48BB-880E-189F3BE5D113}"/>
              </a:ext>
            </a:extLst>
          </p:cNvPr>
          <p:cNvSpPr txBox="1"/>
          <p:nvPr/>
        </p:nvSpPr>
        <p:spPr>
          <a:xfrm>
            <a:off x="8477671" y="4157769"/>
            <a:ext cx="847326" cy="25391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ea typeface="Tw Cen MT" charset="0"/>
                <a:cs typeface="Arial" panose="020B0604020202020204" pitchFamily="34" charset="0"/>
              </a:rPr>
              <a:t>Feb.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66C52C2C-4F77-4741-B6A3-B8B75CF75E07}"/>
              </a:ext>
            </a:extLst>
          </p:cNvPr>
          <p:cNvSpPr/>
          <p:nvPr/>
        </p:nvSpPr>
        <p:spPr>
          <a:xfrm flipH="1" flipV="1">
            <a:off x="2720292" y="3918781"/>
            <a:ext cx="182880" cy="1828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F0901C1-3F52-4262-8AEA-04DB465F3908}"/>
              </a:ext>
            </a:extLst>
          </p:cNvPr>
          <p:cNvSpPr/>
          <p:nvPr/>
        </p:nvSpPr>
        <p:spPr>
          <a:xfrm flipH="1" flipV="1">
            <a:off x="4509528" y="3926187"/>
            <a:ext cx="182880" cy="1828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B9C4BA8-6370-436E-A370-874C833B1D96}"/>
              </a:ext>
            </a:extLst>
          </p:cNvPr>
          <p:cNvSpPr/>
          <p:nvPr/>
        </p:nvSpPr>
        <p:spPr>
          <a:xfrm flipH="1" flipV="1">
            <a:off x="5386814" y="3924062"/>
            <a:ext cx="182880" cy="1828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8865B39-DC5E-4577-AA1E-D27B245DF281}"/>
              </a:ext>
            </a:extLst>
          </p:cNvPr>
          <p:cNvCxnSpPr>
            <a:cxnSpLocks/>
          </p:cNvCxnSpPr>
          <p:nvPr/>
        </p:nvCxnSpPr>
        <p:spPr>
          <a:xfrm>
            <a:off x="3714505" y="3150251"/>
            <a:ext cx="1" cy="70931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37957830-7A9D-46EB-ABE5-9E72CB84A820}"/>
              </a:ext>
            </a:extLst>
          </p:cNvPr>
          <p:cNvSpPr txBox="1"/>
          <p:nvPr/>
        </p:nvSpPr>
        <p:spPr>
          <a:xfrm>
            <a:off x="3077965" y="2808218"/>
            <a:ext cx="1289805" cy="7386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defRPr>
            </a:lvl1pPr>
          </a:lstStyle>
          <a:p>
            <a:r>
              <a:rPr lang="es-419" sz="1050" b="1" dirty="0">
                <a:latin typeface="Arial" panose="020B0604020202020204" pitchFamily="34" charset="0"/>
                <a:cs typeface="Arial" panose="020B0604020202020204" pitchFamily="34" charset="0"/>
              </a:rPr>
              <a:t>Fecha efectiva de Registro Federal</a:t>
            </a:r>
          </a:p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 Aviso– 8/20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41395D1-EABD-46CC-807C-4CD974498720}"/>
              </a:ext>
            </a:extLst>
          </p:cNvPr>
          <p:cNvCxnSpPr>
            <a:cxnSpLocks/>
          </p:cNvCxnSpPr>
          <p:nvPr/>
        </p:nvCxnSpPr>
        <p:spPr>
          <a:xfrm>
            <a:off x="7185916" y="3054307"/>
            <a:ext cx="0" cy="843133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8C0FED0-393B-4BAD-8545-3AD9297B6D95}"/>
              </a:ext>
            </a:extLst>
          </p:cNvPr>
          <p:cNvCxnSpPr>
            <a:cxnSpLocks/>
          </p:cNvCxnSpPr>
          <p:nvPr/>
        </p:nvCxnSpPr>
        <p:spPr>
          <a:xfrm>
            <a:off x="8001046" y="3072484"/>
            <a:ext cx="0" cy="843133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1B181A5-569B-4C56-BAD8-B56D78C8D125}"/>
              </a:ext>
            </a:extLst>
          </p:cNvPr>
          <p:cNvCxnSpPr>
            <a:cxnSpLocks/>
          </p:cNvCxnSpPr>
          <p:nvPr/>
        </p:nvCxnSpPr>
        <p:spPr>
          <a:xfrm>
            <a:off x="6314859" y="3089261"/>
            <a:ext cx="0" cy="843133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E13C59CB-932B-43D2-B112-06121E4D4FFB}"/>
              </a:ext>
            </a:extLst>
          </p:cNvPr>
          <p:cNvSpPr txBox="1"/>
          <p:nvPr/>
        </p:nvSpPr>
        <p:spPr>
          <a:xfrm>
            <a:off x="6807934" y="2322807"/>
            <a:ext cx="801120" cy="10618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defRPr>
            </a:lvl1pPr>
          </a:lstStyle>
          <a:p>
            <a:r>
              <a:rPr lang="es-419" sz="1050" b="1" dirty="0">
                <a:latin typeface="Arial" panose="020B0604020202020204" pitchFamily="34" charset="0"/>
                <a:cs typeface="Arial" panose="020B0604020202020204" pitchFamily="34" charset="0"/>
              </a:rPr>
              <a:t>El Estado somete el Plan de Acción a </a:t>
            </a: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HUD  – 12/18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6A4F136-5F62-48F6-809D-DCE8738D755B}"/>
              </a:ext>
            </a:extLst>
          </p:cNvPr>
          <p:cNvSpPr txBox="1"/>
          <p:nvPr/>
        </p:nvSpPr>
        <p:spPr>
          <a:xfrm>
            <a:off x="5777105" y="1688559"/>
            <a:ext cx="976177" cy="138499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defRPr>
            </a:lvl1pPr>
          </a:lstStyle>
          <a:p>
            <a:r>
              <a:rPr lang="es-419" sz="1050" b="1" dirty="0">
                <a:latin typeface="Arial" panose="020B0604020202020204" pitchFamily="34" charset="0"/>
                <a:cs typeface="Arial" panose="020B0604020202020204" pitchFamily="34" charset="0"/>
              </a:rPr>
              <a:t>Estado publica un Plan de Acción para el comentario público</a:t>
            </a:r>
            <a:b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11/13-12/12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5FCBB77-0BF8-4839-83A5-BD73AF3E798C}"/>
              </a:ext>
            </a:extLst>
          </p:cNvPr>
          <p:cNvSpPr txBox="1"/>
          <p:nvPr/>
        </p:nvSpPr>
        <p:spPr>
          <a:xfrm>
            <a:off x="7663702" y="2778091"/>
            <a:ext cx="842973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defRPr>
            </a:lvl1pPr>
          </a:lstStyle>
          <a:p>
            <a:r>
              <a:rPr lang="es-419" sz="1100" b="1" dirty="0">
                <a:latin typeface="Arial" panose="020B0604020202020204" pitchFamily="34" charset="0"/>
                <a:cs typeface="Arial" panose="020B0604020202020204" pitchFamily="34" charset="0"/>
              </a:rPr>
              <a:t>Revisión</a:t>
            </a: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 de HUD – 45 Days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D8C6F77-72C1-46A2-B8BF-0F125B1A81EE}"/>
              </a:ext>
            </a:extLst>
          </p:cNvPr>
          <p:cNvSpPr txBox="1"/>
          <p:nvPr/>
        </p:nvSpPr>
        <p:spPr>
          <a:xfrm>
            <a:off x="8545944" y="2477485"/>
            <a:ext cx="842973" cy="122341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defRPr>
            </a:lvl1pPr>
          </a:lstStyle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HUD </a:t>
            </a:r>
            <a:r>
              <a:rPr lang="es-419" sz="1050" b="1" dirty="0">
                <a:latin typeface="Arial" panose="020B0604020202020204" pitchFamily="34" charset="0"/>
                <a:cs typeface="Arial" panose="020B0604020202020204" pitchFamily="34" charset="0"/>
              </a:rPr>
              <a:t>Aprueba el Plan de Acción del Estado </a:t>
            </a:r>
          </a:p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– 2/1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0468BB8-2F0B-4F94-84A3-9C77A9FD034D}"/>
              </a:ext>
            </a:extLst>
          </p:cNvPr>
          <p:cNvCxnSpPr>
            <a:cxnSpLocks/>
          </p:cNvCxnSpPr>
          <p:nvPr/>
        </p:nvCxnSpPr>
        <p:spPr>
          <a:xfrm>
            <a:off x="9920014" y="3075678"/>
            <a:ext cx="0" cy="843133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C0C87799-039E-4B9F-88E2-BBA55C2A042B}"/>
              </a:ext>
            </a:extLst>
          </p:cNvPr>
          <p:cNvSpPr/>
          <p:nvPr/>
        </p:nvSpPr>
        <p:spPr>
          <a:xfrm flipH="1" flipV="1">
            <a:off x="9833509" y="3928276"/>
            <a:ext cx="182880" cy="1828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DD2D033-E73F-484A-8D5A-895D46F3EBA9}"/>
              </a:ext>
            </a:extLst>
          </p:cNvPr>
          <p:cNvSpPr txBox="1"/>
          <p:nvPr/>
        </p:nvSpPr>
        <p:spPr>
          <a:xfrm>
            <a:off x="9432764" y="2312628"/>
            <a:ext cx="1093773" cy="122341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defRPr>
            </a:lvl1pPr>
          </a:lstStyle>
          <a:p>
            <a:r>
              <a:rPr lang="es-419" sz="1050" b="1" dirty="0">
                <a:latin typeface="Arial" panose="020B0604020202020204" pitchFamily="34" charset="0"/>
                <a:cs typeface="Arial" panose="020B0604020202020204" pitchFamily="34" charset="0"/>
              </a:rPr>
              <a:t>Acuerdo de Subvención Ejecutado y Línea de Crédito Establecida-Estimación</a:t>
            </a:r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3D896484-D81A-4FAF-A361-6B269EC0CBB6}"/>
              </a:ext>
            </a:extLst>
          </p:cNvPr>
          <p:cNvSpPr/>
          <p:nvPr/>
        </p:nvSpPr>
        <p:spPr>
          <a:xfrm rot="5608799">
            <a:off x="6622806" y="3748824"/>
            <a:ext cx="241539" cy="284671"/>
          </a:xfrm>
          <a:prstGeom prst="upArrow">
            <a:avLst/>
          </a:prstGeom>
          <a:solidFill>
            <a:srgbClr val="3C66BA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5C2B6C4-4691-4F7C-8380-6030A291013F}"/>
              </a:ext>
            </a:extLst>
          </p:cNvPr>
          <p:cNvSpPr txBox="1"/>
          <p:nvPr/>
        </p:nvSpPr>
        <p:spPr>
          <a:xfrm>
            <a:off x="6357496" y="3440342"/>
            <a:ext cx="767287" cy="369332"/>
          </a:xfrm>
          <a:prstGeom prst="rect">
            <a:avLst/>
          </a:prstGeom>
          <a:solidFill>
            <a:srgbClr val="3C66BA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defRPr>
            </a:lvl1pPr>
          </a:lstStyle>
          <a:p>
            <a:r>
              <a:rPr lang="es-419" dirty="0">
                <a:latin typeface="Arial" panose="020B0604020202020204" pitchFamily="34" charset="0"/>
                <a:cs typeface="Arial" panose="020B0604020202020204" pitchFamily="34" charset="0"/>
              </a:rPr>
              <a:t>Reuniones públicas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1645A5-F768-4BEE-A3F2-F26BE529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71A94-7247-47DC-B980-A91B6A2CC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32</a:t>
            </a:fld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C504A83-7FCD-4914-A0ED-FB571B2150CB}"/>
              </a:ext>
            </a:extLst>
          </p:cNvPr>
          <p:cNvSpPr/>
          <p:nvPr/>
        </p:nvSpPr>
        <p:spPr>
          <a:xfrm>
            <a:off x="5800474" y="1603168"/>
            <a:ext cx="1881999" cy="2808517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16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18EA8-B10D-4A6D-AACD-891EE501D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EVOLUCIÓN del PLAN de ACCIÓN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FCBBD-73B5-4108-84DC-72DBB90F6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419" dirty="0"/>
              <a:t>HCD seguirá evaluando las necesidades de recuperación no cubiertas en asociación con funcionarios locales, estatales y federales.</a:t>
            </a:r>
          </a:p>
          <a:p>
            <a:r>
              <a:rPr lang="es-419" dirty="0"/>
              <a:t>Las asignaciones del programa se examinarán de forma continua para asegurar que los fondos se utilicen de una manera oportuna y efectiva.</a:t>
            </a:r>
          </a:p>
          <a:p>
            <a:r>
              <a:rPr lang="es-419" dirty="0"/>
              <a:t>Los gastos reales y proyectados se monitorean para asegurar el cumplimiento de los requerimientos generales de beneficios y el requisito de gastar el 80% de los fondos en las áreas más impactadas y angustiadas.</a:t>
            </a:r>
          </a:p>
          <a:p>
            <a:r>
              <a:rPr lang="es-419" dirty="0"/>
              <a:t>Cuando adecuado, HCD modificará el Plan de Acción para ajustar las asignaciones del programa, los elementos de diseño del programa o activar nuevos programas.</a:t>
            </a:r>
          </a:p>
          <a:p>
            <a:r>
              <a:rPr lang="es-419" dirty="0"/>
              <a:t>Cambios al Plan de Acción se completan como enmiendas substanciales o no substanciales.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6268C-F86E-41FF-BE39-0304CE15B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C80C7-94A5-46CF-BDEF-8C03A257C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2473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3E833-15B1-4564-AAA3-882FB3E9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¿Cuándo estará disponible el financiamiento? Borrador de Cronología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797A8E-1732-4515-A127-92E488570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03823-748F-4333-A66F-055512575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34</a:t>
            </a:fld>
            <a:endParaRPr lang="en-US" dirty="0"/>
          </a:p>
        </p:txBody>
      </p:sp>
      <p:sp>
        <p:nvSpPr>
          <p:cNvPr id="34" name="Content Placeholder 5">
            <a:extLst>
              <a:ext uri="{FF2B5EF4-FFF2-40B4-BE49-F238E27FC236}">
                <a16:creationId xmlns:a16="http://schemas.microsoft.com/office/drawing/2014/main" id="{87EB08E4-8E66-4C9D-9E81-2EA6C9BD7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s-419" b="1" dirty="0"/>
              <a:t>Febrero de 2019 </a:t>
            </a:r>
            <a:r>
              <a:rPr lang="es-419" dirty="0"/>
              <a:t>–El Departamento de Vivienda y Desarrollo Urbano de los EE. UU. (HUD por sus siglas en inglés) aprueba el Plan de Acción de Las Necesidades de Recuperaci</a:t>
            </a:r>
            <a:r>
              <a:rPr lang="es-419" dirty="0">
                <a:latin typeface="Calibri" panose="020F0502020204030204" pitchFamily="34" charset="0"/>
              </a:rPr>
              <a:t>ó</a:t>
            </a:r>
            <a:r>
              <a:rPr lang="es-419" dirty="0"/>
              <a:t>n Insatisfechas.</a:t>
            </a:r>
          </a:p>
          <a:p>
            <a:r>
              <a:rPr lang="es-419" b="1" dirty="0"/>
              <a:t>Febrero  –  Marzo  2019 </a:t>
            </a:r>
            <a:r>
              <a:rPr lang="es-419" dirty="0"/>
              <a:t>– El Estado recibe Acuerdo de Subvención y línea de crédito de HUD y finaliza el diseño del programa CDBG-DR.</a:t>
            </a:r>
          </a:p>
          <a:p>
            <a:r>
              <a:rPr lang="es-419" b="1" dirty="0"/>
              <a:t>Marzo –  Abril  2019 </a:t>
            </a:r>
            <a:r>
              <a:rPr lang="es-419" dirty="0"/>
              <a:t>–El Estado lanza la encuesta de propietario para entender el interés actual del programa. HCD promueve la Encuesta del Programa en coordinación con los accionistas de la comunidad. </a:t>
            </a:r>
          </a:p>
          <a:p>
            <a:r>
              <a:rPr lang="es-419" b="1" dirty="0"/>
              <a:t>Abril – Mayo 2019 </a:t>
            </a:r>
            <a:r>
              <a:rPr lang="es-419" dirty="0"/>
              <a:t>– Lanzamiento del programa y la matricula comienza de solicitudes de propietarios. HCD seguirá promoviendo la Encuesta del Programa en coordinación con los accionistas locales, y abrirá aplicaciones basadas en la priorización. </a:t>
            </a:r>
          </a:p>
          <a:p>
            <a:r>
              <a:rPr lang="es-419" b="1" dirty="0"/>
              <a:t>Verano 2019 </a:t>
            </a:r>
            <a:r>
              <a:rPr lang="es-419" dirty="0"/>
              <a:t>– Los primeros fondos se distribuyen al los propietarios.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956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3E833-15B1-4564-AAA3-882FB3E9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¿Qué puedes hacer para estar involucrado?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D9DF4-DBA3-468B-85AC-5050839CB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419" b="1" dirty="0"/>
              <a:t>Regístrate:</a:t>
            </a:r>
            <a:r>
              <a:rPr lang="es-419" dirty="0"/>
              <a:t> Regístrate en la reunión de esta noche para estar en contacto con HCD por correo electrónico.</a:t>
            </a:r>
          </a:p>
          <a:p>
            <a:pPr marL="514350" indent="-514350">
              <a:buFont typeface="+mj-lt"/>
              <a:buAutoNum type="arabicPeriod"/>
            </a:pPr>
            <a:r>
              <a:rPr lang="es-419" b="1" dirty="0"/>
              <a:t>Proporcione Comentarios sobre el Plan de Acción:</a:t>
            </a:r>
            <a:r>
              <a:rPr lang="es-419" dirty="0"/>
              <a:t> el borrador de comentarios públicos del Plan de Acción está disponible en </a:t>
            </a:r>
            <a:r>
              <a:rPr lang="es-419" dirty="0">
                <a:hlinkClick r:id="rId2"/>
              </a:rPr>
              <a:t>www.hcd.ca.gov </a:t>
            </a:r>
            <a:r>
              <a:rPr lang="es-419" dirty="0"/>
              <a:t>. Todos los comentarios públicos se dirigiré en el Plan de Acción antes de presentar a HUD.</a:t>
            </a:r>
          </a:p>
          <a:p>
            <a:pPr marL="514350" indent="-514350">
              <a:buFont typeface="+mj-lt"/>
              <a:buAutoNum type="arabicPeriod"/>
            </a:pPr>
            <a:r>
              <a:rPr lang="es-419" b="1" dirty="0"/>
              <a:t>Encuesta de Vivienda: </a:t>
            </a:r>
            <a:r>
              <a:rPr lang="es-419" dirty="0"/>
              <a:t>la encuesta de Vivienda se lanzar</a:t>
            </a:r>
            <a:r>
              <a:rPr lang="es-419" dirty="0">
                <a:latin typeface="Calibri" panose="020F0502020204030204" pitchFamily="34" charset="0"/>
              </a:rPr>
              <a:t>á</a:t>
            </a:r>
            <a:r>
              <a:rPr lang="es-419" dirty="0"/>
              <a:t> a principios de 2019. HCD anima a los dueños de propiedades impactadas que complete la encuesta.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92B700-093D-454C-A4C1-20ECA68BF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0D4B8-A3E0-4087-8449-4ECD83896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1557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3E833-15B1-4564-AAA3-882FB3E9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INFORMACIÓN ADICIONAL y COMENTARIO PÚBLICOS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D9DF4-DBA3-468B-85AC-5050839CB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703" y="2005012"/>
            <a:ext cx="10515600" cy="4351338"/>
          </a:xfrm>
        </p:spPr>
        <p:txBody>
          <a:bodyPr>
            <a:normAutofit/>
          </a:bodyPr>
          <a:lstStyle/>
          <a:p>
            <a:r>
              <a:rPr lang="es-419" dirty="0"/>
              <a:t>Para más información sobre los programas de recuperación de CDBG-DR de HCD, por favor visite: hcd.ca.gov </a:t>
            </a:r>
          </a:p>
          <a:p>
            <a:r>
              <a:rPr lang="es-419" dirty="0"/>
              <a:t>Los comentarios sobre el Plan de Acción de CDBG-DR pueden ser enviados por correo electrónico durante el período de comentarios públicos a </a:t>
            </a:r>
            <a:r>
              <a:rPr lang="es-419" dirty="0">
                <a:hlinkClick r:id="rId2"/>
              </a:rPr>
              <a:t>DisasterRecovery@hcd.ca.gov</a:t>
            </a:r>
            <a:r>
              <a:rPr lang="es-419" dirty="0"/>
              <a:t> </a:t>
            </a:r>
          </a:p>
          <a:p>
            <a:pPr lvl="1"/>
            <a:r>
              <a:rPr lang="es-419" dirty="0"/>
              <a:t>El período del comentario público durará por 30 días, terminando el 12 de diciembre de 2018.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92B700-093D-454C-A4C1-20ECA68BF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0D4B8-A3E0-4087-8449-4ECD83896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811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3E833-15B1-4564-AAA3-882FB3E9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419" noProof="0" dirty="0"/>
              <a:t>EL DEPARTAMENTO DE CALIFORNIA DE VIVIENDA Y DESARROLLO DE LA COMUNIDAD (HCD por sus siglas en inglés)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D9DF4-DBA3-468B-85AC-5050839CB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3"/>
            <a:ext cx="10515600" cy="4421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419" dirty="0">
                <a:solidFill>
                  <a:srgbClr val="000000"/>
                </a:solidFill>
              </a:rPr>
              <a:t>Misi</a:t>
            </a:r>
            <a:r>
              <a:rPr lang="es-419" dirty="0"/>
              <a:t>ón</a:t>
            </a:r>
            <a:r>
              <a:rPr lang="es-419" dirty="0">
                <a:solidFill>
                  <a:srgbClr val="000000"/>
                </a:solidFill>
              </a:rPr>
              <a:t>: Provee liderazgo, p</a:t>
            </a:r>
            <a:r>
              <a:rPr lang="es-419" dirty="0"/>
              <a:t>ólizas</a:t>
            </a:r>
            <a:r>
              <a:rPr lang="es-419" dirty="0">
                <a:solidFill>
                  <a:srgbClr val="000000"/>
                </a:solidFill>
              </a:rPr>
              <a:t> y programas para preservar y expandir oportunidades vivienda seguras y asequibles y promueve comunidades fuertes para todo los californianos. </a:t>
            </a:r>
          </a:p>
          <a:p>
            <a:r>
              <a:rPr lang="es-419" dirty="0">
                <a:solidFill>
                  <a:srgbClr val="000000"/>
                </a:solidFill>
              </a:rPr>
              <a:t> Subvenciones y Financiación</a:t>
            </a:r>
          </a:p>
          <a:p>
            <a:pPr marL="342900" indent="-342900"/>
            <a:r>
              <a:rPr lang="es-419" dirty="0">
                <a:solidFill>
                  <a:srgbClr val="000000"/>
                </a:solidFill>
              </a:rPr>
              <a:t>Registro de casas m</a:t>
            </a:r>
            <a:r>
              <a:rPr lang="es-419" dirty="0"/>
              <a:t>óviles</a:t>
            </a:r>
          </a:p>
          <a:p>
            <a:pPr marL="342900" indent="-342900"/>
            <a:r>
              <a:rPr lang="es-419" dirty="0">
                <a:solidFill>
                  <a:srgbClr val="000000"/>
                </a:solidFill>
              </a:rPr>
              <a:t>Normas de construcción </a:t>
            </a:r>
          </a:p>
          <a:p>
            <a:pPr marL="342900" indent="-342900"/>
            <a:r>
              <a:rPr lang="es-419" dirty="0">
                <a:solidFill>
                  <a:srgbClr val="000000"/>
                </a:solidFill>
              </a:rPr>
              <a:t>Planificación y desarrollo comunitario </a:t>
            </a:r>
          </a:p>
          <a:p>
            <a:pPr marL="342900" indent="-342900"/>
            <a:r>
              <a:rPr lang="es-419" dirty="0">
                <a:solidFill>
                  <a:srgbClr val="000000"/>
                </a:solidFill>
              </a:rPr>
              <a:t>Pólizas y investigación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2485C5-5FEC-4CEC-8643-F4944AB0E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D2C64-CA86-498C-A91E-51CE7BCC7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373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03489-8332-40CB-B314-47D62B408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08" y="2103437"/>
            <a:ext cx="10515600" cy="1325563"/>
          </a:xfrm>
        </p:spPr>
        <p:txBody>
          <a:bodyPr/>
          <a:lstStyle/>
          <a:p>
            <a:pPr algn="ctr"/>
            <a:r>
              <a:rPr lang="es-419" dirty="0"/>
              <a:t>RESUMEN de FINANCIACION y de los IMPACTOS de </a:t>
            </a:r>
            <a:r>
              <a:rPr lang="es-419" noProof="0" dirty="0"/>
              <a:t>DESASTRE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0D5B25-867E-45CC-AAEF-E06633504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3CE81-7A5B-4937-945B-D54A616B8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36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3E833-15B1-4564-AAA3-882FB3E9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RESUMEN de FINANCIACION</a:t>
            </a:r>
            <a:endParaRPr lang="es-419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D9DF4-DBA3-468B-85AC-5050839CB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61988"/>
          </a:xfrm>
        </p:spPr>
        <p:txBody>
          <a:bodyPr>
            <a:normAutofit fontScale="85000" lnSpcReduction="10000"/>
          </a:bodyPr>
          <a:lstStyle/>
          <a:p>
            <a:pPr marL="342900" indent="-342900"/>
            <a:r>
              <a:rPr lang="es-419" b="1" dirty="0">
                <a:solidFill>
                  <a:srgbClr val="000000"/>
                </a:solidFill>
              </a:rPr>
              <a:t>Las Necesidades de Recuperación No Cubiertas</a:t>
            </a:r>
            <a:r>
              <a:rPr lang="es-419" b="1" noProof="0" dirty="0">
                <a:solidFill>
                  <a:srgbClr val="000000"/>
                </a:solidFill>
              </a:rPr>
              <a:t> – </a:t>
            </a:r>
            <a:r>
              <a:rPr lang="es-419" noProof="0" dirty="0">
                <a:solidFill>
                  <a:srgbClr val="000000"/>
                </a:solidFill>
              </a:rPr>
              <a:t>$124 millones de dólares están disponibles para satisfacer las necesidades de recuperación no </a:t>
            </a:r>
            <a:r>
              <a:rPr lang="es-419" dirty="0">
                <a:solidFill>
                  <a:srgbClr val="000000"/>
                </a:solidFill>
              </a:rPr>
              <a:t>cubiertas</a:t>
            </a:r>
            <a:r>
              <a:rPr lang="es-419" noProof="0" dirty="0">
                <a:solidFill>
                  <a:srgbClr val="000000"/>
                </a:solidFill>
              </a:rPr>
              <a:t>; el Estado debe abordar primero las necesidades de vivienda. </a:t>
            </a:r>
          </a:p>
          <a:p>
            <a:pPr marL="800100" lvl="1" indent="-342900"/>
            <a:r>
              <a:rPr lang="es-419" noProof="0" dirty="0">
                <a:solidFill>
                  <a:srgbClr val="000000"/>
                </a:solidFill>
              </a:rPr>
              <a:t>$88 millones en fondos de Mitigación – horario y requisitos (aún por determinar)</a:t>
            </a:r>
          </a:p>
          <a:p>
            <a:pPr marL="342900" indent="-342900"/>
            <a:r>
              <a:rPr lang="en-US" b="1" dirty="0">
                <a:solidFill>
                  <a:srgbClr val="000000"/>
                </a:solidFill>
              </a:rPr>
              <a:t>R</a:t>
            </a:r>
            <a:r>
              <a:rPr lang="es-419" b="1" dirty="0" err="1">
                <a:solidFill>
                  <a:srgbClr val="000000"/>
                </a:solidFill>
              </a:rPr>
              <a:t>equerimientos</a:t>
            </a:r>
            <a:r>
              <a:rPr lang="es-419" b="1" dirty="0">
                <a:solidFill>
                  <a:srgbClr val="000000"/>
                </a:solidFill>
              </a:rPr>
              <a:t> Generales de Beneficios – </a:t>
            </a:r>
            <a:r>
              <a:rPr lang="es-419" dirty="0">
                <a:solidFill>
                  <a:srgbClr val="000000"/>
                </a:solidFill>
              </a:rPr>
              <a:t>el 70% de la asignación total debe beneficiar a unidades de familiares de ingreso bajo y moderado (aquellos con ingresos menores al 80% de la mediana de ingreso del área, AMI)</a:t>
            </a:r>
            <a:endParaRPr lang="es-419" noProof="0" dirty="0">
              <a:solidFill>
                <a:srgbClr val="000000"/>
              </a:solidFill>
            </a:endParaRPr>
          </a:p>
          <a:p>
            <a:pPr marL="342900" indent="-342900"/>
            <a:r>
              <a:rPr lang="es-419" b="1" dirty="0"/>
              <a:t>Áreas Más Impactadas y Angustiadas </a:t>
            </a:r>
            <a:r>
              <a:rPr lang="es-419" dirty="0"/>
              <a:t>– el 80% de los fondos deben ser gastados en estas áreas.</a:t>
            </a:r>
          </a:p>
          <a:p>
            <a:pPr marL="342900" indent="-342900"/>
            <a:r>
              <a:rPr lang="es-419" b="1" noProof="0" dirty="0">
                <a:solidFill>
                  <a:srgbClr val="000000"/>
                </a:solidFill>
              </a:rPr>
              <a:t>Impactos Documentados al Desastre – </a:t>
            </a:r>
            <a:r>
              <a:rPr lang="es-419" noProof="0" dirty="0">
                <a:solidFill>
                  <a:srgbClr val="000000"/>
                </a:solidFill>
              </a:rPr>
              <a:t>cada proyecto debe tener documentos relacionados al desastre apropiado.</a:t>
            </a:r>
            <a:endParaRPr lang="es-419" b="1" noProof="0" dirty="0">
              <a:solidFill>
                <a:srgbClr val="000000"/>
              </a:solidFill>
            </a:endParaRPr>
          </a:p>
          <a:p>
            <a:pPr marL="342900" indent="-342900"/>
            <a:r>
              <a:rPr lang="es-419" b="1" noProof="0" dirty="0">
                <a:solidFill>
                  <a:srgbClr val="000000"/>
                </a:solidFill>
              </a:rPr>
              <a:t>Duplicidad de Beneficios –  </a:t>
            </a:r>
            <a:r>
              <a:rPr lang="es-419" noProof="0" dirty="0">
                <a:solidFill>
                  <a:srgbClr val="000000"/>
                </a:solidFill>
              </a:rPr>
              <a:t>Los fondos de CDBG-DR abordan las necesidades de recuperación insatisfechas pero ninguna entidad recibirá asistencia duplicada si ya la obtuvo mediante otro recurso.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B6945E-BF44-4A67-9A8B-B95B43018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DDF7B-44FC-49B2-8962-1781FF15C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985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27EA4-BB84-43AF-9A71-484E3BBE3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¿Cómo accede el Estado los fondos de recuperación?</a:t>
            </a:r>
            <a:endParaRPr lang="es-419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5F397-4CED-484E-93F6-6E469D1CF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419" dirty="0"/>
              <a:t>El Estado debe presentar un Plan de Acción al Departamento Federal de Vivienda y Desarrollo Urbano de los EE. UU. (HUD por sus siglas en inglés)</a:t>
            </a:r>
            <a:endParaRPr lang="es-419" noProof="0" dirty="0"/>
          </a:p>
          <a:p>
            <a:r>
              <a:rPr lang="en-US" dirty="0"/>
              <a:t>E</a:t>
            </a:r>
            <a:r>
              <a:rPr lang="es-419" dirty="0"/>
              <a:t>l plan de acción debe identificar la siguiente información:</a:t>
            </a:r>
            <a:endParaRPr lang="es-419" noProof="0" dirty="0"/>
          </a:p>
          <a:p>
            <a:pPr lvl="1"/>
            <a:r>
              <a:rPr lang="en-US" dirty="0"/>
              <a:t>A</a:t>
            </a:r>
            <a:r>
              <a:rPr lang="es-419" dirty="0"/>
              <a:t>nálisis detallado de las necesidades de recuperación no cubiertas.</a:t>
            </a:r>
          </a:p>
          <a:p>
            <a:pPr lvl="1"/>
            <a:r>
              <a:rPr lang="en-US" noProof="0" dirty="0"/>
              <a:t>R</a:t>
            </a:r>
            <a:r>
              <a:rPr lang="es-419" dirty="0"/>
              <a:t>esumen de los programas de recuperación propuestos y cómo los fondos serán manejados. </a:t>
            </a:r>
          </a:p>
          <a:p>
            <a:r>
              <a:rPr lang="es-419" noProof="0" dirty="0"/>
              <a:t>HUD revisa y aprueba el </a:t>
            </a:r>
            <a:r>
              <a:rPr lang="es-419" dirty="0"/>
              <a:t>Plan de Acción. </a:t>
            </a:r>
          </a:p>
          <a:p>
            <a:r>
              <a:rPr lang="es-419" dirty="0"/>
              <a:t>Una vez aprobado un acuerdo de subvenci</a:t>
            </a:r>
            <a:r>
              <a:rPr lang="es-419" dirty="0">
                <a:latin typeface="Calibri" panose="020F0502020204030204" pitchFamily="34" charset="0"/>
              </a:rPr>
              <a:t>ón será firmado y se establecerá una línea de crédito </a:t>
            </a:r>
            <a:endParaRPr lang="es-419" dirty="0"/>
          </a:p>
          <a:p>
            <a:r>
              <a:rPr lang="es-419" dirty="0"/>
              <a:t>HCD no tendrá acceso a los fondos hasta que los pasos anteriores se completen</a:t>
            </a:r>
            <a:r>
              <a:rPr lang="en-US" dirty="0"/>
              <a:t>. </a:t>
            </a:r>
          </a:p>
          <a:p>
            <a:endParaRPr lang="es-419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BD9882-54EC-4906-BF36-FCA7399C5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C2577E-361C-48F7-BA07-8995AE608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98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3E833-15B1-4564-AAA3-882FB3E9D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35" y="-61682"/>
            <a:ext cx="11829478" cy="1325563"/>
          </a:xfrm>
        </p:spPr>
        <p:txBody>
          <a:bodyPr/>
          <a:lstStyle/>
          <a:p>
            <a:r>
              <a:rPr lang="es-419" dirty="0"/>
              <a:t>¿Qué desastres están cubiertos por estos fondos?</a:t>
            </a:r>
            <a:endParaRPr lang="es-419" noProof="0" dirty="0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07783119-7A8B-4D79-8DF7-4EED003AFB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37239" y="1076320"/>
            <a:ext cx="5799545" cy="51006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B05E6D4-22A0-471F-8284-FF2947AF40B9}"/>
              </a:ext>
            </a:extLst>
          </p:cNvPr>
          <p:cNvSpPr>
            <a:spLocks noGrp="1"/>
          </p:cNvSpPr>
          <p:nvPr/>
        </p:nvSpPr>
        <p:spPr>
          <a:xfrm>
            <a:off x="955216" y="585383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4EFE9DA-A535-467C-A208-F9696942C374}"/>
              </a:ext>
            </a:extLst>
          </p:cNvPr>
          <p:cNvSpPr>
            <a:spLocks noGrp="1"/>
          </p:cNvSpPr>
          <p:nvPr/>
        </p:nvSpPr>
        <p:spPr>
          <a:xfrm>
            <a:off x="473973" y="965849"/>
            <a:ext cx="4589206" cy="5747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419" sz="2800" b="1" dirty="0"/>
              <a:t>FEMA 4344 – </a:t>
            </a:r>
            <a:br>
              <a:rPr lang="es-419" sz="2800" b="1" dirty="0"/>
            </a:br>
            <a:r>
              <a:rPr lang="es-419" sz="2800" b="1" dirty="0"/>
              <a:t>Octubre de 2017 Los Incendios (Fire)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sz="2400" dirty="0"/>
              <a:t>Central LNU Complex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419" sz="2200" dirty="0"/>
              <a:t>Pocket Fire – Condado de Sonoma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419" sz="2200" dirty="0"/>
              <a:t>Tubbs Fire – entre Calistoga &amp; Santa Rosa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419" sz="2200" dirty="0"/>
              <a:t>Nuns Fire – Condado de Sonoma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419" sz="2200" dirty="0"/>
              <a:t>Atlas Fire – Condados de Napa &amp; Solano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sz="2400" dirty="0"/>
              <a:t>Mendocino-Lake Complex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419" sz="2200" dirty="0"/>
              <a:t>Redwood Valley – Condado de Mendocino County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419" sz="2200" dirty="0"/>
              <a:t>Sulphur – Condado de Lake 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0E76FD3F-B271-4DA2-8438-C55326EA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5EC456F0-820E-44E6-A3C0-E3747F9BF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8</a:t>
            </a:fld>
            <a:endParaRPr lang="en-US" dirty="0"/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238D5045-F5FB-4C34-83FE-614D5615B959}"/>
              </a:ext>
            </a:extLst>
          </p:cNvPr>
          <p:cNvSpPr txBox="1"/>
          <p:nvPr/>
        </p:nvSpPr>
        <p:spPr>
          <a:xfrm>
            <a:off x="7972373" y="1523513"/>
            <a:ext cx="1677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Redwood Valley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C0B4EDC6-1A79-455D-A7C4-F168F3E1D6BA}"/>
              </a:ext>
            </a:extLst>
          </p:cNvPr>
          <p:cNvSpPr txBox="1"/>
          <p:nvPr/>
        </p:nvSpPr>
        <p:spPr>
          <a:xfrm>
            <a:off x="9501289" y="2885281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Sulphur</a:t>
            </a:r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EC7A165E-BD48-4E09-9327-BD1B1D9E95DB}"/>
              </a:ext>
            </a:extLst>
          </p:cNvPr>
          <p:cNvSpPr txBox="1"/>
          <p:nvPr/>
        </p:nvSpPr>
        <p:spPr>
          <a:xfrm>
            <a:off x="9506205" y="4089733"/>
            <a:ext cx="73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Tubbs</a:t>
            </a:r>
          </a:p>
        </p:txBody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id="{4A29417F-F88B-4DE1-B8EF-0FB2A1D3E481}"/>
              </a:ext>
            </a:extLst>
          </p:cNvPr>
          <p:cNvSpPr txBox="1"/>
          <p:nvPr/>
        </p:nvSpPr>
        <p:spPr>
          <a:xfrm>
            <a:off x="9127663" y="5441668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Nuns</a:t>
            </a: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0E04E772-54EC-49E8-9054-7ADD741E3B6E}"/>
              </a:ext>
            </a:extLst>
          </p:cNvPr>
          <p:cNvSpPr txBox="1"/>
          <p:nvPr/>
        </p:nvSpPr>
        <p:spPr>
          <a:xfrm>
            <a:off x="10774566" y="5013964"/>
            <a:ext cx="642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Atlas</a:t>
            </a:r>
          </a:p>
        </p:txBody>
      </p:sp>
      <p:sp>
        <p:nvSpPr>
          <p:cNvPr id="27" name="TextBox 6">
            <a:extLst>
              <a:ext uri="{FF2B5EF4-FFF2-40B4-BE49-F238E27FC236}">
                <a16:creationId xmlns:a16="http://schemas.microsoft.com/office/drawing/2014/main" id="{FD1F2F5D-D1AE-4556-8D52-761BDEA92A0F}"/>
              </a:ext>
            </a:extLst>
          </p:cNvPr>
          <p:cNvSpPr txBox="1"/>
          <p:nvPr/>
        </p:nvSpPr>
        <p:spPr>
          <a:xfrm>
            <a:off x="7569251" y="3607952"/>
            <a:ext cx="80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Pocket</a:t>
            </a:r>
          </a:p>
        </p:txBody>
      </p:sp>
    </p:spTree>
    <p:extLst>
      <p:ext uri="{BB962C8B-B14F-4D97-AF65-F5344CB8AC3E}">
        <p14:creationId xmlns:p14="http://schemas.microsoft.com/office/powerpoint/2010/main" val="2635086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C4BB2D-476D-49CD-95D8-1349729211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52467" y="1726872"/>
            <a:ext cx="6558416" cy="43874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8D3E833-15B1-4564-AAA3-882FB3E9D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52" y="0"/>
            <a:ext cx="11782096" cy="1325563"/>
          </a:xfrm>
        </p:spPr>
        <p:txBody>
          <a:bodyPr/>
          <a:lstStyle/>
          <a:p>
            <a:r>
              <a:rPr lang="es-419" dirty="0"/>
              <a:t>¿Qué desastres están cubiertos por estos fondos?</a:t>
            </a:r>
            <a:endParaRPr lang="es-419" noProof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7587DED-E054-4FA8-9AB6-983DA8F11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5916" y="195344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419" b="1" noProof="0" dirty="0"/>
              <a:t>FEMA 4344 – Incendios de Octubre del 2017 </a:t>
            </a:r>
          </a:p>
          <a:p>
            <a:pPr marL="285750" indent="-285750"/>
            <a:r>
              <a:rPr lang="es-419" noProof="0" dirty="0" err="1"/>
              <a:t>Wind</a:t>
            </a:r>
            <a:r>
              <a:rPr lang="es-419" noProof="0" dirty="0"/>
              <a:t> Complex</a:t>
            </a:r>
          </a:p>
          <a:p>
            <a:pPr marL="742950" lvl="1" indent="-285750"/>
            <a:r>
              <a:rPr lang="es-419" noProof="0" dirty="0"/>
              <a:t>Incendios de </a:t>
            </a:r>
            <a:r>
              <a:rPr lang="es-419" noProof="0" dirty="0" err="1"/>
              <a:t>Cascade</a:t>
            </a:r>
            <a:r>
              <a:rPr lang="es-419" noProof="0" dirty="0"/>
              <a:t> </a:t>
            </a:r>
            <a:r>
              <a:rPr lang="es-419" dirty="0"/>
              <a:t>y </a:t>
            </a:r>
            <a:r>
              <a:rPr lang="es-419" noProof="0" dirty="0"/>
              <a:t>Laporte</a:t>
            </a:r>
          </a:p>
          <a:p>
            <a:pPr marL="742950" lvl="1" indent="-285750"/>
            <a:r>
              <a:rPr lang="es-419" noProof="0" dirty="0"/>
              <a:t>Incendio de Lobo</a:t>
            </a:r>
          </a:p>
          <a:p>
            <a:pPr marL="742950" lvl="1" indent="-285750"/>
            <a:r>
              <a:rPr lang="es-419" dirty="0"/>
              <a:t>Incendio de </a:t>
            </a:r>
            <a:r>
              <a:rPr lang="es-419" noProof="0" dirty="0" err="1"/>
              <a:t>McCourtney</a:t>
            </a:r>
            <a:r>
              <a:rPr lang="es-419" noProof="0" dirty="0"/>
              <a:t> – El Condado de  Nevada</a:t>
            </a:r>
          </a:p>
          <a:p>
            <a:pPr marL="0" indent="0">
              <a:buNone/>
            </a:pPr>
            <a:endParaRPr lang="es-419" noProof="0" dirty="0"/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128544F4-7838-4D9D-9C0E-A57CC7844D34}"/>
              </a:ext>
            </a:extLst>
          </p:cNvPr>
          <p:cNvSpPr txBox="1"/>
          <p:nvPr/>
        </p:nvSpPr>
        <p:spPr>
          <a:xfrm>
            <a:off x="9855251" y="4576429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Lobo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F2BCA394-BEFB-4B85-BC9A-1B1E69CC40AB}"/>
              </a:ext>
            </a:extLst>
          </p:cNvPr>
          <p:cNvSpPr txBox="1"/>
          <p:nvPr/>
        </p:nvSpPr>
        <p:spPr>
          <a:xfrm>
            <a:off x="6320555" y="2850869"/>
            <a:ext cx="213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Cascade and Laporte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8F81E615-A131-4E62-8080-1FCB39F9D548}"/>
              </a:ext>
            </a:extLst>
          </p:cNvPr>
          <p:cNvSpPr txBox="1"/>
          <p:nvPr/>
        </p:nvSpPr>
        <p:spPr>
          <a:xfrm>
            <a:off x="9665110" y="5417088"/>
            <a:ext cx="135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McCourtney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D097F94-1881-4EB2-B5B6-810FDEAC5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6EF645D-CD06-4ADD-9DA5-9DD6334F8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645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1A7BA6515CE64BA0848B161CC1D84B" ma:contentTypeVersion="0" ma:contentTypeDescription="Create a new document." ma:contentTypeScope="" ma:versionID="27bc43c7d8286f72d8428f425a5482db">
  <xsd:schema xmlns:xsd="http://www.w3.org/2001/XMLSchema" xmlns:xs="http://www.w3.org/2001/XMLSchema" xmlns:p="http://schemas.microsoft.com/office/2006/metadata/properties" xmlns:ns2="ad1c134c-958f-4eb5-bf71-3d37128166e1" targetNamespace="http://schemas.microsoft.com/office/2006/metadata/properties" ma:root="true" ma:fieldsID="474acbaa1a67bc4cd2a8a626ac73bd98" ns2:_="">
    <xsd:import namespace="ad1c134c-958f-4eb5-bf71-3d37128166e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1c134c-958f-4eb5-bf71-3d37128166e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d1c134c-958f-4eb5-bf71-3d37128166e1">6R6XSJXEJN6S-31202013-820</_dlc_DocId>
    <_dlc_DocIdUrl xmlns="ad1c134c-958f-4eb5-bf71-3d37128166e1">
      <Url>https://sp.gcrincorporated.com/cpr/CA-HCD/_layouts/15/DocIdRedir.aspx?ID=6R6XSJXEJN6S-31202013-820</Url>
      <Description>6R6XSJXEJN6S-31202013-820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1D900EA-56A0-4DEC-AB75-731A00BAC4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1c134c-958f-4eb5-bf71-3d37128166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B08B3C-0C20-4166-A653-AA03D99D45D0}">
  <ds:schemaRefs>
    <ds:schemaRef ds:uri="http://schemas.microsoft.com/office/infopath/2007/PartnerControls"/>
    <ds:schemaRef ds:uri="http://schemas.microsoft.com/office/2006/documentManagement/types"/>
    <ds:schemaRef ds:uri="ad1c134c-958f-4eb5-bf71-3d37128166e1"/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1ACD62B-5CB9-42B9-A453-BD23CE5865A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8FC200E-D8B1-47EB-ACAD-99A6EB8BD5A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6541</TotalTime>
  <Words>3491</Words>
  <Application>Microsoft Office PowerPoint</Application>
  <PresentationFormat>Widescreen</PresentationFormat>
  <Paragraphs>620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Century Gothic</vt:lpstr>
      <vt:lpstr>Courier New</vt:lpstr>
      <vt:lpstr>Symbol</vt:lpstr>
      <vt:lpstr>Office Theme</vt:lpstr>
      <vt:lpstr>  CDBG-DR BORRADOR del PLAN ACCIÓN para LOS INCENDIOS FORESTALES  DE OCTUBRE Y DICIEMBRE DE 2017   REUNIÓN PÚBLICA </vt:lpstr>
      <vt:lpstr>LA AGENDA</vt:lpstr>
      <vt:lpstr>METAS Y OBJETIVOS</vt:lpstr>
      <vt:lpstr>EL DEPARTAMENTO DE CALIFORNIA DE VIVIENDA Y DESARROLLO DE LA COMUNIDAD (HCD por sus siglas en inglés)</vt:lpstr>
      <vt:lpstr>RESUMEN de FINANCIACION y de los IMPACTOS de DESASTRE</vt:lpstr>
      <vt:lpstr>RESUMEN de FINANCIACION</vt:lpstr>
      <vt:lpstr>¿Cómo accede el Estado los fondos de recuperación?</vt:lpstr>
      <vt:lpstr>¿Qué desastres están cubiertos por estos fondos?</vt:lpstr>
      <vt:lpstr>¿Qué desastres están cubiertos por estos fondos?</vt:lpstr>
      <vt:lpstr>¿Qué desastres están cubiertos por estos fondos?</vt:lpstr>
      <vt:lpstr>HUD MOST IMPACTED  AND DISTRESSED AREAS</vt:lpstr>
      <vt:lpstr>HUD AÑO FISCAL 2018 LÍMITES DE INGRESOS  –  BAJOS Y MODERADOS (80% AMI)</vt:lpstr>
      <vt:lpstr>RESUMEN DEL PLAN DE ACCIÓN</vt:lpstr>
      <vt:lpstr>RESUMEN DE LAS NECESIDADES QUE NO SE HAN RESUELTO</vt:lpstr>
      <vt:lpstr>RESUMEN DE LAS NECESIDADES QUE NO SE HAN RESUELTO - ALTERNATIVO</vt:lpstr>
      <vt:lpstr>PROPUESTO de PROGRAMAS de RECUPERACIÓN</vt:lpstr>
      <vt:lpstr>¿Qué programas se están proponiendo?</vt:lpstr>
      <vt:lpstr> PROPUESTA de PROGRAMA de VIVIENDAS OCUPADAS/HABITADAS por el PROPIETARIO </vt:lpstr>
      <vt:lpstr>PROPUESTA de PRIORIZACIÓN del PROGRAMA</vt:lpstr>
      <vt:lpstr>ENCUESTA PARA POTENCIALES SOLICITANTES DEL PROGRAMA</vt:lpstr>
      <vt:lpstr>¿QUIÉN DEBE de COMPLETAR LA ENCUESTA?</vt:lpstr>
      <vt:lpstr>LAS REVISIONES AMBIENTALES y ORDEN de DETENCIÓN de TRABAJO</vt:lpstr>
      <vt:lpstr>¿QUIÉN es ELEGIBLE PARA PARTICIPAR en el PROGRAMA?</vt:lpstr>
      <vt:lpstr>EJEMPLO de CÁLCULO de FONDOS</vt:lpstr>
      <vt:lpstr>PROPUESTA DEL PROGRAMA DE VIVIENDAS MULTIFAMILIAR </vt:lpstr>
      <vt:lpstr>PROPUESTA PARA ASIGNACIONES del PROGRAMA de MULTIFAMILIA </vt:lpstr>
      <vt:lpstr>PROPUESTA de FEMA PARA ASISTENCIA PUBLICA (FEMA PA) PROGRAMA DE IGUALAR</vt:lpstr>
      <vt:lpstr>PROPUESTA de FEMA PA PROGRAMA DE IGUALAR</vt:lpstr>
      <vt:lpstr>PARA USO TEMPORAL – ACTUALMENTE NO HAY FONDOS</vt:lpstr>
      <vt:lpstr>RESUMEN de la ASIGNACIÓN de FONDOS</vt:lpstr>
      <vt:lpstr>CRONOLOGĺA Y PRÓXIMOS PASOS</vt:lpstr>
      <vt:lpstr>Cronología –Plan de Acción Para las Necesidades no Cubiertas </vt:lpstr>
      <vt:lpstr>EVOLUCIÓN del PLAN de ACCIÓN</vt:lpstr>
      <vt:lpstr>¿Cuándo estará disponible el financiamiento? Borrador de Cronología</vt:lpstr>
      <vt:lpstr>¿Qué puedes hacer para estar involucrado?</vt:lpstr>
      <vt:lpstr>INFORMACIÓN ADICIONAL y COMENTARIO PÚBLICOS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CDBG-DR BRIEFING</dc:title>
  <dc:creator>Nathan Cataline</dc:creator>
  <cp:lastModifiedBy>Nathan Cataline</cp:lastModifiedBy>
  <cp:revision>243</cp:revision>
  <cp:lastPrinted>2018-10-08T18:29:36Z</cp:lastPrinted>
  <dcterms:created xsi:type="dcterms:W3CDTF">2018-08-21T19:42:28Z</dcterms:created>
  <dcterms:modified xsi:type="dcterms:W3CDTF">2018-12-06T19:11:49Z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19c1d499-845e-40af-803d-07308b53d01a</vt:lpwstr>
  </property>
  <property fmtid="{D5CDD505-2E9C-101B-9397-08002B2CF9AE}" pid="3" name="ContentTypeId">
    <vt:lpwstr>0x010100951A7BA6515CE64BA0848B161CC1D84B</vt:lpwstr>
  </property>
</Properties>
</file>