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9"/>
  </p:notesMasterIdLst>
  <p:handoutMasterIdLst>
    <p:handoutMasterId r:id="rId70"/>
  </p:handoutMasterIdLst>
  <p:sldIdLst>
    <p:sldId id="256" r:id="rId5"/>
    <p:sldId id="268" r:id="rId6"/>
    <p:sldId id="269" r:id="rId7"/>
    <p:sldId id="270" r:id="rId8"/>
    <p:sldId id="271" r:id="rId9"/>
    <p:sldId id="272" r:id="rId10"/>
    <p:sldId id="273" r:id="rId11"/>
    <p:sldId id="301" r:id="rId12"/>
    <p:sldId id="274" r:id="rId13"/>
    <p:sldId id="302" r:id="rId14"/>
    <p:sldId id="303" r:id="rId15"/>
    <p:sldId id="304" r:id="rId16"/>
    <p:sldId id="308" r:id="rId17"/>
    <p:sldId id="305" r:id="rId18"/>
    <p:sldId id="306" r:id="rId19"/>
    <p:sldId id="336" r:id="rId20"/>
    <p:sldId id="344" r:id="rId21"/>
    <p:sldId id="307" r:id="rId22"/>
    <p:sldId id="309" r:id="rId23"/>
    <p:sldId id="310" r:id="rId24"/>
    <p:sldId id="337" r:id="rId25"/>
    <p:sldId id="280" r:id="rId26"/>
    <p:sldId id="281" r:id="rId27"/>
    <p:sldId id="282" r:id="rId28"/>
    <p:sldId id="328" r:id="rId29"/>
    <p:sldId id="312" r:id="rId30"/>
    <p:sldId id="315" r:id="rId31"/>
    <p:sldId id="316" r:id="rId32"/>
    <p:sldId id="283" r:id="rId33"/>
    <p:sldId id="284" r:id="rId34"/>
    <p:sldId id="313" r:id="rId35"/>
    <p:sldId id="317" r:id="rId36"/>
    <p:sldId id="318" r:id="rId37"/>
    <p:sldId id="287" r:id="rId38"/>
    <p:sldId id="288" r:id="rId39"/>
    <p:sldId id="289" r:id="rId40"/>
    <p:sldId id="333" r:id="rId41"/>
    <p:sldId id="319" r:id="rId42"/>
    <p:sldId id="320" r:id="rId43"/>
    <p:sldId id="321" r:id="rId44"/>
    <p:sldId id="322" r:id="rId45"/>
    <p:sldId id="329" r:id="rId46"/>
    <p:sldId id="290" r:id="rId47"/>
    <p:sldId id="338" r:id="rId48"/>
    <p:sldId id="339" r:id="rId49"/>
    <p:sldId id="331" r:id="rId50"/>
    <p:sldId id="340" r:id="rId51"/>
    <p:sldId id="332" r:id="rId52"/>
    <p:sldId id="291" r:id="rId53"/>
    <p:sldId id="300" r:id="rId54"/>
    <p:sldId id="299" r:id="rId55"/>
    <p:sldId id="341" r:id="rId56"/>
    <p:sldId id="334" r:id="rId57"/>
    <p:sldId id="343" r:id="rId58"/>
    <p:sldId id="292" r:id="rId59"/>
    <p:sldId id="293" r:id="rId60"/>
    <p:sldId id="294" r:id="rId61"/>
    <p:sldId id="295" r:id="rId62"/>
    <p:sldId id="296" r:id="rId63"/>
    <p:sldId id="298" r:id="rId64"/>
    <p:sldId id="342" r:id="rId65"/>
    <p:sldId id="297" r:id="rId66"/>
    <p:sldId id="262" r:id="rId67"/>
    <p:sldId id="263" r:id="rId68"/>
  </p:sldIdLst>
  <p:sldSz cx="12192000" cy="68580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DA8508"/>
    <a:srgbClr val="C97A07"/>
    <a:srgbClr val="AE6A06"/>
    <a:srgbClr val="BA7106"/>
    <a:srgbClr val="E18A09"/>
    <a:srgbClr val="F19309"/>
    <a:srgbClr val="44A92E"/>
    <a:srgbClr val="F69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A2FAB-EFA0-4047-B5F4-BD14104A00BB}" v="27" dt="2020-09-23T17:24:47.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78848" autoAdjust="0"/>
  </p:normalViewPr>
  <p:slideViewPr>
    <p:cSldViewPr>
      <p:cViewPr varScale="1">
        <p:scale>
          <a:sx n="89" d="100"/>
          <a:sy n="89" d="100"/>
        </p:scale>
        <p:origin x="87" y="435"/>
      </p:cViewPr>
      <p:guideLst>
        <p:guide orient="horz" pos="2160"/>
        <p:guide pos="3840"/>
      </p:guideLst>
    </p:cSldViewPr>
  </p:slideViewPr>
  <p:outlineViewPr>
    <p:cViewPr>
      <p:scale>
        <a:sx n="33" d="100"/>
        <a:sy n="33" d="100"/>
      </p:scale>
      <p:origin x="0" y="-3003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9" d="100"/>
          <a:sy n="89" d="100"/>
        </p:scale>
        <p:origin x="216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 Thomson" userId="0bf3045b5313eac5" providerId="LiveId" clId="{5F7A2FAB-EFA0-4047-B5F4-BD14104A00BB}"/>
    <pc:docChg chg="undo custSel modSld">
      <pc:chgData name="Kara Thomson" userId="0bf3045b5313eac5" providerId="LiveId" clId="{5F7A2FAB-EFA0-4047-B5F4-BD14104A00BB}" dt="2020-09-23T17:38:50.782" v="95" actId="13244"/>
      <pc:docMkLst>
        <pc:docMk/>
      </pc:docMkLst>
      <pc:sldChg chg="addSp delSp modSp mod modClrScheme chgLayout">
        <pc:chgData name="Kara Thomson" userId="0bf3045b5313eac5" providerId="LiveId" clId="{5F7A2FAB-EFA0-4047-B5F4-BD14104A00BB}" dt="2020-09-23T17:20:22.745" v="74" actId="13244"/>
        <pc:sldMkLst>
          <pc:docMk/>
          <pc:sldMk cId="1880033713" sldId="268"/>
        </pc:sldMkLst>
        <pc:spChg chg="mod ord">
          <ac:chgData name="Kara Thomson" userId="0bf3045b5313eac5" providerId="LiveId" clId="{5F7A2FAB-EFA0-4047-B5F4-BD14104A00BB}" dt="2020-09-23T17:17:30.122" v="26" actId="700"/>
          <ac:spMkLst>
            <pc:docMk/>
            <pc:sldMk cId="1880033713" sldId="268"/>
            <ac:spMk id="2" creationId="{00000000-0000-0000-0000-000000000000}"/>
          </ac:spMkLst>
        </pc:spChg>
        <pc:spChg chg="mod ord">
          <ac:chgData name="Kara Thomson" userId="0bf3045b5313eac5" providerId="LiveId" clId="{5F7A2FAB-EFA0-4047-B5F4-BD14104A00BB}" dt="2020-09-23T17:19:49.530" v="71" actId="27636"/>
          <ac:spMkLst>
            <pc:docMk/>
            <pc:sldMk cId="1880033713" sldId="268"/>
            <ac:spMk id="3" creationId="{00000000-0000-0000-0000-000000000000}"/>
          </ac:spMkLst>
        </pc:spChg>
        <pc:spChg chg="mod ord">
          <ac:chgData name="Kara Thomson" userId="0bf3045b5313eac5" providerId="LiveId" clId="{5F7A2FAB-EFA0-4047-B5F4-BD14104A00BB}" dt="2020-09-23T17:19:38.180" v="67" actId="27636"/>
          <ac:spMkLst>
            <pc:docMk/>
            <pc:sldMk cId="1880033713" sldId="268"/>
            <ac:spMk id="4" creationId="{00000000-0000-0000-0000-000000000000}"/>
          </ac:spMkLst>
        </pc:spChg>
        <pc:spChg chg="mod ord">
          <ac:chgData name="Kara Thomson" userId="0bf3045b5313eac5" providerId="LiveId" clId="{5F7A2FAB-EFA0-4047-B5F4-BD14104A00BB}" dt="2020-09-23T17:20:22.745" v="74" actId="13244"/>
          <ac:spMkLst>
            <pc:docMk/>
            <pc:sldMk cId="1880033713" sldId="268"/>
            <ac:spMk id="5" creationId="{00000000-0000-0000-0000-000000000000}"/>
          </ac:spMkLst>
        </pc:spChg>
        <pc:spChg chg="del mod">
          <ac:chgData name="Kara Thomson" userId="0bf3045b5313eac5" providerId="LiveId" clId="{5F7A2FAB-EFA0-4047-B5F4-BD14104A00BB}" dt="2020-09-23T17:19:01.467" v="52"/>
          <ac:spMkLst>
            <pc:docMk/>
            <pc:sldMk cId="1880033713" sldId="268"/>
            <ac:spMk id="6" creationId="{00000000-0000-0000-0000-000000000000}"/>
          </ac:spMkLst>
        </pc:spChg>
        <pc:spChg chg="del mod">
          <ac:chgData name="Kara Thomson" userId="0bf3045b5313eac5" providerId="LiveId" clId="{5F7A2FAB-EFA0-4047-B5F4-BD14104A00BB}" dt="2020-09-23T17:19:01.463" v="50" actId="478"/>
          <ac:spMkLst>
            <pc:docMk/>
            <pc:sldMk cId="1880033713" sldId="268"/>
            <ac:spMk id="7" creationId="{00000000-0000-0000-0000-000000000000}"/>
          </ac:spMkLst>
        </pc:spChg>
        <pc:spChg chg="add mod ord">
          <ac:chgData name="Kara Thomson" userId="0bf3045b5313eac5" providerId="LiveId" clId="{5F7A2FAB-EFA0-4047-B5F4-BD14104A00BB}" dt="2020-09-23T17:19:58.907" v="73" actId="27636"/>
          <ac:spMkLst>
            <pc:docMk/>
            <pc:sldMk cId="1880033713" sldId="268"/>
            <ac:spMk id="8" creationId="{76953FD2-E6E9-4B08-8593-31C6CA37743C}"/>
          </ac:spMkLst>
        </pc:spChg>
      </pc:sldChg>
      <pc:sldChg chg="modSp">
        <pc:chgData name="Kara Thomson" userId="0bf3045b5313eac5" providerId="LiveId" clId="{5F7A2FAB-EFA0-4047-B5F4-BD14104A00BB}" dt="2020-09-23T17:21:32.180" v="75" actId="13244"/>
        <pc:sldMkLst>
          <pc:docMk/>
          <pc:sldMk cId="2345844423" sldId="274"/>
        </pc:sldMkLst>
        <pc:spChg chg="mod">
          <ac:chgData name="Kara Thomson" userId="0bf3045b5313eac5" providerId="LiveId" clId="{5F7A2FAB-EFA0-4047-B5F4-BD14104A00BB}" dt="2020-09-23T17:21:32.180" v="75" actId="13244"/>
          <ac:spMkLst>
            <pc:docMk/>
            <pc:sldMk cId="2345844423" sldId="274"/>
            <ac:spMk id="3" creationId="{00000000-0000-0000-0000-000000000000}"/>
          </ac:spMkLst>
        </pc:spChg>
      </pc:sldChg>
      <pc:sldChg chg="modSp mod">
        <pc:chgData name="Kara Thomson" userId="0bf3045b5313eac5" providerId="LiveId" clId="{5F7A2FAB-EFA0-4047-B5F4-BD14104A00BB}" dt="2020-09-23T17:26:56.058" v="81" actId="13244"/>
        <pc:sldMkLst>
          <pc:docMk/>
          <pc:sldMk cId="3699714324" sldId="291"/>
        </pc:sldMkLst>
        <pc:spChg chg="ord">
          <ac:chgData name="Kara Thomson" userId="0bf3045b5313eac5" providerId="LiveId" clId="{5F7A2FAB-EFA0-4047-B5F4-BD14104A00BB}" dt="2020-09-23T17:26:56.058" v="81" actId="13244"/>
          <ac:spMkLst>
            <pc:docMk/>
            <pc:sldMk cId="3699714324" sldId="291"/>
            <ac:spMk id="6" creationId="{00000000-0000-0000-0000-000000000000}"/>
          </ac:spMkLst>
        </pc:spChg>
        <pc:picChg chg="mod">
          <ac:chgData name="Kara Thomson" userId="0bf3045b5313eac5" providerId="LiveId" clId="{5F7A2FAB-EFA0-4047-B5F4-BD14104A00BB}" dt="2020-09-23T17:11:07.813" v="13" actId="962"/>
          <ac:picMkLst>
            <pc:docMk/>
            <pc:sldMk cId="3699714324" sldId="291"/>
            <ac:picMk id="7" creationId="{00000000-0000-0000-0000-000000000000}"/>
          </ac:picMkLst>
        </pc:picChg>
      </pc:sldChg>
      <pc:sldChg chg="modSp mod">
        <pc:chgData name="Kara Thomson" userId="0bf3045b5313eac5" providerId="LiveId" clId="{5F7A2FAB-EFA0-4047-B5F4-BD14104A00BB}" dt="2020-09-23T17:37:09.329" v="90" actId="13244"/>
        <pc:sldMkLst>
          <pc:docMk/>
          <pc:sldMk cId="2962042973" sldId="292"/>
        </pc:sldMkLst>
        <pc:spChg chg="ord">
          <ac:chgData name="Kara Thomson" userId="0bf3045b5313eac5" providerId="LiveId" clId="{5F7A2FAB-EFA0-4047-B5F4-BD14104A00BB}" dt="2020-09-23T17:37:09.329" v="90" actId="13244"/>
          <ac:spMkLst>
            <pc:docMk/>
            <pc:sldMk cId="2962042973" sldId="292"/>
            <ac:spMk id="5" creationId="{00000000-0000-0000-0000-000000000000}"/>
          </ac:spMkLst>
        </pc:spChg>
        <pc:picChg chg="mod">
          <ac:chgData name="Kara Thomson" userId="0bf3045b5313eac5" providerId="LiveId" clId="{5F7A2FAB-EFA0-4047-B5F4-BD14104A00BB}" dt="2020-09-23T17:11:35.293" v="19" actId="962"/>
          <ac:picMkLst>
            <pc:docMk/>
            <pc:sldMk cId="2962042973" sldId="292"/>
            <ac:picMk id="6" creationId="{00000000-0000-0000-0000-000000000000}"/>
          </ac:picMkLst>
        </pc:picChg>
      </pc:sldChg>
      <pc:sldChg chg="modSp mod">
        <pc:chgData name="Kara Thomson" userId="0bf3045b5313eac5" providerId="LiveId" clId="{5F7A2FAB-EFA0-4047-B5F4-BD14104A00BB}" dt="2020-09-23T17:37:38.014" v="91" actId="13244"/>
        <pc:sldMkLst>
          <pc:docMk/>
          <pc:sldMk cId="2584133653" sldId="293"/>
        </pc:sldMkLst>
        <pc:spChg chg="ord">
          <ac:chgData name="Kara Thomson" userId="0bf3045b5313eac5" providerId="LiveId" clId="{5F7A2FAB-EFA0-4047-B5F4-BD14104A00BB}" dt="2020-09-23T17:37:38.014" v="91" actId="13244"/>
          <ac:spMkLst>
            <pc:docMk/>
            <pc:sldMk cId="2584133653" sldId="293"/>
            <ac:spMk id="5" creationId="{00000000-0000-0000-0000-000000000000}"/>
          </ac:spMkLst>
        </pc:spChg>
        <pc:picChg chg="mod">
          <ac:chgData name="Kara Thomson" userId="0bf3045b5313eac5" providerId="LiveId" clId="{5F7A2FAB-EFA0-4047-B5F4-BD14104A00BB}" dt="2020-09-23T17:11:38.969" v="20" actId="962"/>
          <ac:picMkLst>
            <pc:docMk/>
            <pc:sldMk cId="2584133653" sldId="293"/>
            <ac:picMk id="6" creationId="{00000000-0000-0000-0000-000000000000}"/>
          </ac:picMkLst>
        </pc:picChg>
      </pc:sldChg>
      <pc:sldChg chg="modSp mod">
        <pc:chgData name="Kara Thomson" userId="0bf3045b5313eac5" providerId="LiveId" clId="{5F7A2FAB-EFA0-4047-B5F4-BD14104A00BB}" dt="2020-09-23T17:37:53.606" v="92" actId="13244"/>
        <pc:sldMkLst>
          <pc:docMk/>
          <pc:sldMk cId="2755913154" sldId="294"/>
        </pc:sldMkLst>
        <pc:spChg chg="ord">
          <ac:chgData name="Kara Thomson" userId="0bf3045b5313eac5" providerId="LiveId" clId="{5F7A2FAB-EFA0-4047-B5F4-BD14104A00BB}" dt="2020-09-23T17:37:53.606" v="92" actId="13244"/>
          <ac:spMkLst>
            <pc:docMk/>
            <pc:sldMk cId="2755913154" sldId="294"/>
            <ac:spMk id="5" creationId="{00000000-0000-0000-0000-000000000000}"/>
          </ac:spMkLst>
        </pc:spChg>
        <pc:picChg chg="mod">
          <ac:chgData name="Kara Thomson" userId="0bf3045b5313eac5" providerId="LiveId" clId="{5F7A2FAB-EFA0-4047-B5F4-BD14104A00BB}" dt="2020-09-23T17:11:42.756" v="21" actId="962"/>
          <ac:picMkLst>
            <pc:docMk/>
            <pc:sldMk cId="2755913154" sldId="294"/>
            <ac:picMk id="4" creationId="{00000000-0000-0000-0000-000000000000}"/>
          </ac:picMkLst>
        </pc:picChg>
      </pc:sldChg>
      <pc:sldChg chg="modSp">
        <pc:chgData name="Kara Thomson" userId="0bf3045b5313eac5" providerId="LiveId" clId="{5F7A2FAB-EFA0-4047-B5F4-BD14104A00BB}" dt="2020-09-23T17:11:46.064" v="22" actId="962"/>
        <pc:sldMkLst>
          <pc:docMk/>
          <pc:sldMk cId="1527508840" sldId="295"/>
        </pc:sldMkLst>
        <pc:picChg chg="mod">
          <ac:chgData name="Kara Thomson" userId="0bf3045b5313eac5" providerId="LiveId" clId="{5F7A2FAB-EFA0-4047-B5F4-BD14104A00BB}" dt="2020-09-23T17:11:46.064" v="22" actId="962"/>
          <ac:picMkLst>
            <pc:docMk/>
            <pc:sldMk cId="1527508840" sldId="295"/>
            <ac:picMk id="4" creationId="{00000000-0000-0000-0000-000000000000}"/>
          </ac:picMkLst>
        </pc:picChg>
      </pc:sldChg>
      <pc:sldChg chg="modSp mod">
        <pc:chgData name="Kara Thomson" userId="0bf3045b5313eac5" providerId="LiveId" clId="{5F7A2FAB-EFA0-4047-B5F4-BD14104A00BB}" dt="2020-09-23T17:38:21.884" v="93" actId="13244"/>
        <pc:sldMkLst>
          <pc:docMk/>
          <pc:sldMk cId="1433297460" sldId="296"/>
        </pc:sldMkLst>
        <pc:spChg chg="ord">
          <ac:chgData name="Kara Thomson" userId="0bf3045b5313eac5" providerId="LiveId" clId="{5F7A2FAB-EFA0-4047-B5F4-BD14104A00BB}" dt="2020-09-23T17:38:21.884" v="93" actId="13244"/>
          <ac:spMkLst>
            <pc:docMk/>
            <pc:sldMk cId="1433297460" sldId="296"/>
            <ac:spMk id="5" creationId="{00000000-0000-0000-0000-000000000000}"/>
          </ac:spMkLst>
        </pc:spChg>
        <pc:picChg chg="mod">
          <ac:chgData name="Kara Thomson" userId="0bf3045b5313eac5" providerId="LiveId" clId="{5F7A2FAB-EFA0-4047-B5F4-BD14104A00BB}" dt="2020-09-23T17:11:49.412" v="23" actId="962"/>
          <ac:picMkLst>
            <pc:docMk/>
            <pc:sldMk cId="1433297460" sldId="296"/>
            <ac:picMk id="6" creationId="{00000000-0000-0000-0000-000000000000}"/>
          </ac:picMkLst>
        </pc:picChg>
      </pc:sldChg>
      <pc:sldChg chg="modSp mod">
        <pc:chgData name="Kara Thomson" userId="0bf3045b5313eac5" providerId="LiveId" clId="{5F7A2FAB-EFA0-4047-B5F4-BD14104A00BB}" dt="2020-09-23T17:38:36.874" v="94" actId="13244"/>
        <pc:sldMkLst>
          <pc:docMk/>
          <pc:sldMk cId="2100570867" sldId="298"/>
        </pc:sldMkLst>
        <pc:spChg chg="ord">
          <ac:chgData name="Kara Thomson" userId="0bf3045b5313eac5" providerId="LiveId" clId="{5F7A2FAB-EFA0-4047-B5F4-BD14104A00BB}" dt="2020-09-23T17:38:36.874" v="94" actId="13244"/>
          <ac:spMkLst>
            <pc:docMk/>
            <pc:sldMk cId="2100570867" sldId="298"/>
            <ac:spMk id="5" creationId="{00000000-0000-0000-0000-000000000000}"/>
          </ac:spMkLst>
        </pc:spChg>
        <pc:picChg chg="mod">
          <ac:chgData name="Kara Thomson" userId="0bf3045b5313eac5" providerId="LiveId" clId="{5F7A2FAB-EFA0-4047-B5F4-BD14104A00BB}" dt="2020-09-23T17:11:58.212" v="24" actId="962"/>
          <ac:picMkLst>
            <pc:docMk/>
            <pc:sldMk cId="2100570867" sldId="298"/>
            <ac:picMk id="6" creationId="{00000000-0000-0000-0000-000000000000}"/>
          </ac:picMkLst>
        </pc:picChg>
      </pc:sldChg>
      <pc:sldChg chg="modSp mod">
        <pc:chgData name="Kara Thomson" userId="0bf3045b5313eac5" providerId="LiveId" clId="{5F7A2FAB-EFA0-4047-B5F4-BD14104A00BB}" dt="2020-09-23T17:35:57.962" v="86" actId="13244"/>
        <pc:sldMkLst>
          <pc:docMk/>
          <pc:sldMk cId="259020626" sldId="299"/>
        </pc:sldMkLst>
        <pc:spChg chg="ord">
          <ac:chgData name="Kara Thomson" userId="0bf3045b5313eac5" providerId="LiveId" clId="{5F7A2FAB-EFA0-4047-B5F4-BD14104A00BB}" dt="2020-09-23T17:35:57.962" v="86" actId="13244"/>
          <ac:spMkLst>
            <pc:docMk/>
            <pc:sldMk cId="259020626" sldId="299"/>
            <ac:spMk id="5" creationId="{00000000-0000-0000-0000-000000000000}"/>
          </ac:spMkLst>
        </pc:spChg>
        <pc:picChg chg="mod">
          <ac:chgData name="Kara Thomson" userId="0bf3045b5313eac5" providerId="LiveId" clId="{5F7A2FAB-EFA0-4047-B5F4-BD14104A00BB}" dt="2020-09-23T17:11:16.520" v="15" actId="962"/>
          <ac:picMkLst>
            <pc:docMk/>
            <pc:sldMk cId="259020626" sldId="299"/>
            <ac:picMk id="6" creationId="{00000000-0000-0000-0000-000000000000}"/>
          </ac:picMkLst>
        </pc:picChg>
      </pc:sldChg>
      <pc:sldChg chg="modSp mod">
        <pc:chgData name="Kara Thomson" userId="0bf3045b5313eac5" providerId="LiveId" clId="{5F7A2FAB-EFA0-4047-B5F4-BD14104A00BB}" dt="2020-09-23T17:35:46.897" v="85" actId="13244"/>
        <pc:sldMkLst>
          <pc:docMk/>
          <pc:sldMk cId="2816563952" sldId="300"/>
        </pc:sldMkLst>
        <pc:spChg chg="ord">
          <ac:chgData name="Kara Thomson" userId="0bf3045b5313eac5" providerId="LiveId" clId="{5F7A2FAB-EFA0-4047-B5F4-BD14104A00BB}" dt="2020-09-23T17:35:46.897" v="85" actId="13244"/>
          <ac:spMkLst>
            <pc:docMk/>
            <pc:sldMk cId="2816563952" sldId="300"/>
            <ac:spMk id="5" creationId="{00000000-0000-0000-0000-000000000000}"/>
          </ac:spMkLst>
        </pc:spChg>
        <pc:picChg chg="mod">
          <ac:chgData name="Kara Thomson" userId="0bf3045b5313eac5" providerId="LiveId" clId="{5F7A2FAB-EFA0-4047-B5F4-BD14104A00BB}" dt="2020-09-23T17:11:12.732" v="14" actId="962"/>
          <ac:picMkLst>
            <pc:docMk/>
            <pc:sldMk cId="2816563952" sldId="300"/>
            <ac:picMk id="6" creationId="{00000000-0000-0000-0000-000000000000}"/>
          </ac:picMkLst>
        </pc:picChg>
      </pc:sldChg>
      <pc:sldChg chg="modSp mod">
        <pc:chgData name="Kara Thomson" userId="0bf3045b5313eac5" providerId="LiveId" clId="{5F7A2FAB-EFA0-4047-B5F4-BD14104A00BB}" dt="2020-09-23T17:32:51.477" v="83" actId="13244"/>
        <pc:sldMkLst>
          <pc:docMk/>
          <pc:sldMk cId="3192164743" sldId="313"/>
        </pc:sldMkLst>
        <pc:spChg chg="ord">
          <ac:chgData name="Kara Thomson" userId="0bf3045b5313eac5" providerId="LiveId" clId="{5F7A2FAB-EFA0-4047-B5F4-BD14104A00BB}" dt="2020-09-23T17:32:51.477" v="83" actId="13244"/>
          <ac:spMkLst>
            <pc:docMk/>
            <pc:sldMk cId="3192164743" sldId="313"/>
            <ac:spMk id="4" creationId="{00000000-0000-0000-0000-000000000000}"/>
          </ac:spMkLst>
        </pc:spChg>
      </pc:sldChg>
      <pc:sldChg chg="modSp mod">
        <pc:chgData name="Kara Thomson" userId="0bf3045b5313eac5" providerId="LiveId" clId="{5F7A2FAB-EFA0-4047-B5F4-BD14104A00BB}" dt="2020-09-23T17:32:14.004" v="82" actId="13244"/>
        <pc:sldMkLst>
          <pc:docMk/>
          <pc:sldMk cId="2773479291" sldId="316"/>
        </pc:sldMkLst>
        <pc:spChg chg="ord">
          <ac:chgData name="Kara Thomson" userId="0bf3045b5313eac5" providerId="LiveId" clId="{5F7A2FAB-EFA0-4047-B5F4-BD14104A00BB}" dt="2020-09-23T17:32:14.004" v="82" actId="13244"/>
          <ac:spMkLst>
            <pc:docMk/>
            <pc:sldMk cId="2773479291" sldId="316"/>
            <ac:spMk id="3" creationId="{00000000-0000-0000-0000-000000000000}"/>
          </ac:spMkLst>
        </pc:spChg>
      </pc:sldChg>
      <pc:sldChg chg="modSp mod">
        <pc:chgData name="Kara Thomson" userId="0bf3045b5313eac5" providerId="LiveId" clId="{5F7A2FAB-EFA0-4047-B5F4-BD14104A00BB}" dt="2020-09-23T17:34:58.210" v="84" actId="13244"/>
        <pc:sldMkLst>
          <pc:docMk/>
          <pc:sldMk cId="2773426877" sldId="331"/>
        </pc:sldMkLst>
        <pc:spChg chg="ord">
          <ac:chgData name="Kara Thomson" userId="0bf3045b5313eac5" providerId="LiveId" clId="{5F7A2FAB-EFA0-4047-B5F4-BD14104A00BB}" dt="2020-09-23T17:34:58.210" v="84" actId="13244"/>
          <ac:spMkLst>
            <pc:docMk/>
            <pc:sldMk cId="2773426877" sldId="331"/>
            <ac:spMk id="6" creationId="{00000000-0000-0000-0000-000000000000}"/>
          </ac:spMkLst>
        </pc:spChg>
      </pc:sldChg>
      <pc:sldChg chg="modSp">
        <pc:chgData name="Kara Thomson" userId="0bf3045b5313eac5" providerId="LiveId" clId="{5F7A2FAB-EFA0-4047-B5F4-BD14104A00BB}" dt="2020-09-23T17:24:47.264" v="80" actId="13244"/>
        <pc:sldMkLst>
          <pc:docMk/>
          <pc:sldMk cId="2956704982" sldId="332"/>
        </pc:sldMkLst>
        <pc:spChg chg="mod">
          <ac:chgData name="Kara Thomson" userId="0bf3045b5313eac5" providerId="LiveId" clId="{5F7A2FAB-EFA0-4047-B5F4-BD14104A00BB}" dt="2020-09-23T17:24:47.264" v="80" actId="13244"/>
          <ac:spMkLst>
            <pc:docMk/>
            <pc:sldMk cId="2956704982" sldId="332"/>
            <ac:spMk id="6" creationId="{00000000-0000-0000-0000-000000000000}"/>
          </ac:spMkLst>
        </pc:spChg>
        <pc:picChg chg="mod">
          <ac:chgData name="Kara Thomson" userId="0bf3045b5313eac5" providerId="LiveId" clId="{5F7A2FAB-EFA0-4047-B5F4-BD14104A00BB}" dt="2020-09-23T17:11:02.390" v="12" actId="962"/>
          <ac:picMkLst>
            <pc:docMk/>
            <pc:sldMk cId="2956704982" sldId="332"/>
            <ac:picMk id="4" creationId="{00000000-0000-0000-0000-000000000000}"/>
          </ac:picMkLst>
        </pc:picChg>
      </pc:sldChg>
      <pc:sldChg chg="modSp mod">
        <pc:chgData name="Kara Thomson" userId="0bf3045b5313eac5" providerId="LiveId" clId="{5F7A2FAB-EFA0-4047-B5F4-BD14104A00BB}" dt="2020-09-23T17:36:27.775" v="88" actId="13244"/>
        <pc:sldMkLst>
          <pc:docMk/>
          <pc:sldMk cId="657560376" sldId="334"/>
        </pc:sldMkLst>
        <pc:spChg chg="ord">
          <ac:chgData name="Kara Thomson" userId="0bf3045b5313eac5" providerId="LiveId" clId="{5F7A2FAB-EFA0-4047-B5F4-BD14104A00BB}" dt="2020-09-23T17:36:27.775" v="88" actId="13244"/>
          <ac:spMkLst>
            <pc:docMk/>
            <pc:sldMk cId="657560376" sldId="334"/>
            <ac:spMk id="6" creationId="{00000000-0000-0000-0000-000000000000}"/>
          </ac:spMkLst>
        </pc:spChg>
      </pc:sldChg>
      <pc:sldChg chg="modSp mod">
        <pc:chgData name="Kara Thomson" userId="0bf3045b5313eac5" providerId="LiveId" clId="{5F7A2FAB-EFA0-4047-B5F4-BD14104A00BB}" dt="2020-09-23T17:22:31.796" v="77" actId="962"/>
        <pc:sldMkLst>
          <pc:docMk/>
          <pc:sldMk cId="92975531" sldId="338"/>
        </pc:sldMkLst>
        <pc:spChg chg="mod">
          <ac:chgData name="Kara Thomson" userId="0bf3045b5313eac5" providerId="LiveId" clId="{5F7A2FAB-EFA0-4047-B5F4-BD14104A00BB}" dt="2020-09-23T17:21:53.161" v="76" actId="13244"/>
          <ac:spMkLst>
            <pc:docMk/>
            <pc:sldMk cId="92975531" sldId="338"/>
            <ac:spMk id="6" creationId="{00000000-0000-0000-0000-000000000000}"/>
          </ac:spMkLst>
        </pc:spChg>
        <pc:spChg chg="mod">
          <ac:chgData name="Kara Thomson" userId="0bf3045b5313eac5" providerId="LiveId" clId="{5F7A2FAB-EFA0-4047-B5F4-BD14104A00BB}" dt="2020-09-23T17:22:31.796" v="77" actId="962"/>
          <ac:spMkLst>
            <pc:docMk/>
            <pc:sldMk cId="92975531" sldId="338"/>
            <ac:spMk id="7" creationId="{00000000-0000-0000-0000-000000000000}"/>
          </ac:spMkLst>
        </pc:spChg>
        <pc:picChg chg="mod">
          <ac:chgData name="Kara Thomson" userId="0bf3045b5313eac5" providerId="LiveId" clId="{5F7A2FAB-EFA0-4047-B5F4-BD14104A00BB}" dt="2020-09-23T17:09:45.188" v="6" actId="1076"/>
          <ac:picMkLst>
            <pc:docMk/>
            <pc:sldMk cId="92975531" sldId="338"/>
            <ac:picMk id="4" creationId="{00000000-0000-0000-0000-000000000000}"/>
          </ac:picMkLst>
        </pc:picChg>
      </pc:sldChg>
      <pc:sldChg chg="modSp">
        <pc:chgData name="Kara Thomson" userId="0bf3045b5313eac5" providerId="LiveId" clId="{5F7A2FAB-EFA0-4047-B5F4-BD14104A00BB}" dt="2020-09-23T17:23:21.426" v="78" actId="13244"/>
        <pc:sldMkLst>
          <pc:docMk/>
          <pc:sldMk cId="3667504964" sldId="339"/>
        </pc:sldMkLst>
        <pc:spChg chg="mod">
          <ac:chgData name="Kara Thomson" userId="0bf3045b5313eac5" providerId="LiveId" clId="{5F7A2FAB-EFA0-4047-B5F4-BD14104A00BB}" dt="2020-09-23T17:23:21.426" v="78" actId="13244"/>
          <ac:spMkLst>
            <pc:docMk/>
            <pc:sldMk cId="3667504964" sldId="339"/>
            <ac:spMk id="6" creationId="{00000000-0000-0000-0000-000000000000}"/>
          </ac:spMkLst>
        </pc:spChg>
        <pc:picChg chg="mod">
          <ac:chgData name="Kara Thomson" userId="0bf3045b5313eac5" providerId="LiveId" clId="{5F7A2FAB-EFA0-4047-B5F4-BD14104A00BB}" dt="2020-09-23T17:10:45.762" v="10" actId="962"/>
          <ac:picMkLst>
            <pc:docMk/>
            <pc:sldMk cId="3667504964" sldId="339"/>
            <ac:picMk id="5" creationId="{00000000-0000-0000-0000-000000000000}"/>
          </ac:picMkLst>
        </pc:picChg>
      </pc:sldChg>
      <pc:sldChg chg="modSp">
        <pc:chgData name="Kara Thomson" userId="0bf3045b5313eac5" providerId="LiveId" clId="{5F7A2FAB-EFA0-4047-B5F4-BD14104A00BB}" dt="2020-09-23T17:24:27.943" v="79" actId="13244"/>
        <pc:sldMkLst>
          <pc:docMk/>
          <pc:sldMk cId="817959044" sldId="340"/>
        </pc:sldMkLst>
        <pc:spChg chg="mod">
          <ac:chgData name="Kara Thomson" userId="0bf3045b5313eac5" providerId="LiveId" clId="{5F7A2FAB-EFA0-4047-B5F4-BD14104A00BB}" dt="2020-09-23T17:24:27.943" v="79" actId="13244"/>
          <ac:spMkLst>
            <pc:docMk/>
            <pc:sldMk cId="817959044" sldId="340"/>
            <ac:spMk id="6" creationId="{00000000-0000-0000-0000-000000000000}"/>
          </ac:spMkLst>
        </pc:spChg>
        <pc:picChg chg="mod">
          <ac:chgData name="Kara Thomson" userId="0bf3045b5313eac5" providerId="LiveId" clId="{5F7A2FAB-EFA0-4047-B5F4-BD14104A00BB}" dt="2020-09-23T17:10:51.183" v="11" actId="962"/>
          <ac:picMkLst>
            <pc:docMk/>
            <pc:sldMk cId="817959044" sldId="340"/>
            <ac:picMk id="4" creationId="{00000000-0000-0000-0000-000000000000}"/>
          </ac:picMkLst>
        </pc:picChg>
      </pc:sldChg>
      <pc:sldChg chg="modSp mod">
        <pc:chgData name="Kara Thomson" userId="0bf3045b5313eac5" providerId="LiveId" clId="{5F7A2FAB-EFA0-4047-B5F4-BD14104A00BB}" dt="2020-09-23T17:36:11.846" v="87" actId="13244"/>
        <pc:sldMkLst>
          <pc:docMk/>
          <pc:sldMk cId="835947485" sldId="341"/>
        </pc:sldMkLst>
        <pc:spChg chg="ord">
          <ac:chgData name="Kara Thomson" userId="0bf3045b5313eac5" providerId="LiveId" clId="{5F7A2FAB-EFA0-4047-B5F4-BD14104A00BB}" dt="2020-09-23T17:36:11.846" v="87" actId="13244"/>
          <ac:spMkLst>
            <pc:docMk/>
            <pc:sldMk cId="835947485" sldId="341"/>
            <ac:spMk id="6" creationId="{00000000-0000-0000-0000-000000000000}"/>
          </ac:spMkLst>
        </pc:spChg>
        <pc:spChg chg="mod">
          <ac:chgData name="Kara Thomson" userId="0bf3045b5313eac5" providerId="LiveId" clId="{5F7A2FAB-EFA0-4047-B5F4-BD14104A00BB}" dt="2020-09-23T17:11:26.552" v="17" actId="962"/>
          <ac:spMkLst>
            <pc:docMk/>
            <pc:sldMk cId="835947485" sldId="341"/>
            <ac:spMk id="7" creationId="{00000000-0000-0000-0000-000000000000}"/>
          </ac:spMkLst>
        </pc:spChg>
        <pc:picChg chg="mod">
          <ac:chgData name="Kara Thomson" userId="0bf3045b5313eac5" providerId="LiveId" clId="{5F7A2FAB-EFA0-4047-B5F4-BD14104A00BB}" dt="2020-09-23T17:11:21.508" v="16" actId="962"/>
          <ac:picMkLst>
            <pc:docMk/>
            <pc:sldMk cId="835947485" sldId="341"/>
            <ac:picMk id="4" creationId="{00000000-0000-0000-0000-000000000000}"/>
          </ac:picMkLst>
        </pc:picChg>
      </pc:sldChg>
      <pc:sldChg chg="modSp mod">
        <pc:chgData name="Kara Thomson" userId="0bf3045b5313eac5" providerId="LiveId" clId="{5F7A2FAB-EFA0-4047-B5F4-BD14104A00BB}" dt="2020-09-23T17:38:50.782" v="95" actId="13244"/>
        <pc:sldMkLst>
          <pc:docMk/>
          <pc:sldMk cId="32414618" sldId="342"/>
        </pc:sldMkLst>
        <pc:spChg chg="ord">
          <ac:chgData name="Kara Thomson" userId="0bf3045b5313eac5" providerId="LiveId" clId="{5F7A2FAB-EFA0-4047-B5F4-BD14104A00BB}" dt="2020-09-23T17:38:50.782" v="95" actId="13244"/>
          <ac:spMkLst>
            <pc:docMk/>
            <pc:sldMk cId="32414618" sldId="342"/>
            <ac:spMk id="5" creationId="{00000000-0000-0000-0000-000000000000}"/>
          </ac:spMkLst>
        </pc:spChg>
        <pc:picChg chg="mod">
          <ac:chgData name="Kara Thomson" userId="0bf3045b5313eac5" providerId="LiveId" clId="{5F7A2FAB-EFA0-4047-B5F4-BD14104A00BB}" dt="2020-09-23T17:12:04.250" v="25" actId="962"/>
          <ac:picMkLst>
            <pc:docMk/>
            <pc:sldMk cId="32414618" sldId="342"/>
            <ac:picMk id="7" creationId="{00000000-0000-0000-0000-000000000000}"/>
          </ac:picMkLst>
        </pc:picChg>
      </pc:sldChg>
      <pc:sldChg chg="modSp mod">
        <pc:chgData name="Kara Thomson" userId="0bf3045b5313eac5" providerId="LiveId" clId="{5F7A2FAB-EFA0-4047-B5F4-BD14104A00BB}" dt="2020-09-23T17:36:51.180" v="89" actId="13244"/>
        <pc:sldMkLst>
          <pc:docMk/>
          <pc:sldMk cId="3632026553" sldId="343"/>
        </pc:sldMkLst>
        <pc:spChg chg="ord">
          <ac:chgData name="Kara Thomson" userId="0bf3045b5313eac5" providerId="LiveId" clId="{5F7A2FAB-EFA0-4047-B5F4-BD14104A00BB}" dt="2020-09-23T17:36:51.180" v="89" actId="13244"/>
          <ac:spMkLst>
            <pc:docMk/>
            <pc:sldMk cId="3632026553" sldId="343"/>
            <ac:spMk id="6" creationId="{00000000-0000-0000-0000-000000000000}"/>
          </ac:spMkLst>
        </pc:spChg>
        <pc:picChg chg="mod">
          <ac:chgData name="Kara Thomson" userId="0bf3045b5313eac5" providerId="LiveId" clId="{5F7A2FAB-EFA0-4047-B5F4-BD14104A00BB}" dt="2020-09-23T17:11:30.647" v="18" actId="962"/>
          <ac:picMkLst>
            <pc:docMk/>
            <pc:sldMk cId="3632026553" sldId="343"/>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4606C8-A66B-43D9-AF48-7BD762C56231}"/>
              </a:ext>
            </a:extLst>
          </p:cNvPr>
          <p:cNvSpPr>
            <a:spLocks noGrp="1"/>
          </p:cNvSpPr>
          <p:nvPr>
            <p:ph type="hdr" sz="quarter"/>
          </p:nvPr>
        </p:nvSpPr>
        <p:spPr>
          <a:xfrm>
            <a:off x="0" y="0"/>
            <a:ext cx="4022725" cy="3508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549558-4B7D-4933-9C93-EA14B1BCF90E}"/>
              </a:ext>
            </a:extLst>
          </p:cNvPr>
          <p:cNvSpPr>
            <a:spLocks noGrp="1"/>
          </p:cNvSpPr>
          <p:nvPr>
            <p:ph type="dt" sz="quarter" idx="1"/>
          </p:nvPr>
        </p:nvSpPr>
        <p:spPr>
          <a:xfrm>
            <a:off x="5259388" y="0"/>
            <a:ext cx="4022725" cy="350838"/>
          </a:xfrm>
          <a:prstGeom prst="rect">
            <a:avLst/>
          </a:prstGeom>
        </p:spPr>
        <p:txBody>
          <a:bodyPr vert="horz" lIns="91440" tIns="45720" rIns="91440" bIns="45720" rtlCol="0"/>
          <a:lstStyle>
            <a:lvl1pPr algn="r">
              <a:defRPr sz="1200"/>
            </a:lvl1pPr>
          </a:lstStyle>
          <a:p>
            <a:fld id="{A6E52E38-33FF-44FC-8752-1C1D92682F27}" type="datetimeFigureOut">
              <a:rPr lang="en-US" smtClean="0"/>
              <a:t>9/24/2020</a:t>
            </a:fld>
            <a:endParaRPr lang="en-US"/>
          </a:p>
        </p:txBody>
      </p:sp>
      <p:sp>
        <p:nvSpPr>
          <p:cNvPr id="4" name="Footer Placeholder 3">
            <a:extLst>
              <a:ext uri="{FF2B5EF4-FFF2-40B4-BE49-F238E27FC236}">
                <a16:creationId xmlns:a16="http://schemas.microsoft.com/office/drawing/2014/main" id="{279D9B4C-7C1E-4674-8731-0150CFA672E1}"/>
              </a:ext>
            </a:extLst>
          </p:cNvPr>
          <p:cNvSpPr>
            <a:spLocks noGrp="1"/>
          </p:cNvSpPr>
          <p:nvPr>
            <p:ph type="ftr" sz="quarter" idx="2"/>
          </p:nvPr>
        </p:nvSpPr>
        <p:spPr>
          <a:xfrm>
            <a:off x="0" y="6634163"/>
            <a:ext cx="402272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245995-661C-4E57-8CA7-C53E1B982207}"/>
              </a:ext>
            </a:extLst>
          </p:cNvPr>
          <p:cNvSpPr>
            <a:spLocks noGrp="1"/>
          </p:cNvSpPr>
          <p:nvPr>
            <p:ph type="sldNum" sz="quarter" idx="3"/>
          </p:nvPr>
        </p:nvSpPr>
        <p:spPr>
          <a:xfrm>
            <a:off x="5259388" y="6634163"/>
            <a:ext cx="4022725" cy="350837"/>
          </a:xfrm>
          <a:prstGeom prst="rect">
            <a:avLst/>
          </a:prstGeom>
        </p:spPr>
        <p:txBody>
          <a:bodyPr vert="horz" lIns="91440" tIns="45720" rIns="91440" bIns="45720" rtlCol="0" anchor="b"/>
          <a:lstStyle>
            <a:lvl1pPr algn="r">
              <a:defRPr sz="1200"/>
            </a:lvl1pPr>
          </a:lstStyle>
          <a:p>
            <a:fld id="{720D33CC-FF2D-4FD2-BE11-EBFE60563561}" type="slidenum">
              <a:rPr lang="en-US" smtClean="0"/>
              <a:t>‹#›</a:t>
            </a:fld>
            <a:endParaRPr lang="en-US"/>
          </a:p>
        </p:txBody>
      </p:sp>
    </p:spTree>
    <p:extLst>
      <p:ext uri="{BB962C8B-B14F-4D97-AF65-F5344CB8AC3E}">
        <p14:creationId xmlns:p14="http://schemas.microsoft.com/office/powerpoint/2010/main" val="3328714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50463"/>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6" cy="350463"/>
          </a:xfrm>
          <a:prstGeom prst="rect">
            <a:avLst/>
          </a:prstGeom>
        </p:spPr>
        <p:txBody>
          <a:bodyPr vert="horz" lIns="92958" tIns="46479" rIns="92958" bIns="46479" rtlCol="0"/>
          <a:lstStyle>
            <a:lvl1pPr algn="r">
              <a:defRPr sz="1200"/>
            </a:lvl1pPr>
          </a:lstStyle>
          <a:p>
            <a:fld id="{DF9E400D-9658-4D0E-A2E6-B42590FC967E}" type="datetimeFigureOut">
              <a:rPr lang="en-US" smtClean="0"/>
              <a:t>9/24/2020</a:t>
            </a:fld>
            <a:endParaRPr lang="en-US"/>
          </a:p>
        </p:txBody>
      </p:sp>
      <p:sp>
        <p:nvSpPr>
          <p:cNvPr id="4" name="Slide Image Placeholder 3"/>
          <p:cNvSpPr>
            <a:spLocks noGrp="1" noRot="1" noChangeAspect="1"/>
          </p:cNvSpPr>
          <p:nvPr>
            <p:ph type="sldImg" idx="2"/>
          </p:nvPr>
        </p:nvSpPr>
        <p:spPr>
          <a:xfrm>
            <a:off x="2546350" y="873125"/>
            <a:ext cx="4191000" cy="2357438"/>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61532"/>
            <a:ext cx="7426960" cy="2750344"/>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34538"/>
            <a:ext cx="4022936" cy="350462"/>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6" cy="350462"/>
          </a:xfrm>
          <a:prstGeom prst="rect">
            <a:avLst/>
          </a:prstGeom>
        </p:spPr>
        <p:txBody>
          <a:bodyPr vert="horz" lIns="92958" tIns="46479" rIns="92958" bIns="46479" rtlCol="0" anchor="b"/>
          <a:lstStyle>
            <a:lvl1pPr algn="r">
              <a:defRPr sz="1200"/>
            </a:lvl1pPr>
          </a:lstStyle>
          <a:p>
            <a:fld id="{2679CF24-3BB5-4309-BF9B-027DA6212F43}" type="slidenum">
              <a:rPr lang="en-US" smtClean="0"/>
              <a:t>‹#›</a:t>
            </a:fld>
            <a:endParaRPr lang="en-US"/>
          </a:p>
        </p:txBody>
      </p:sp>
    </p:spTree>
    <p:extLst>
      <p:ext uri="{BB962C8B-B14F-4D97-AF65-F5344CB8AC3E}">
        <p14:creationId xmlns:p14="http://schemas.microsoft.com/office/powerpoint/2010/main" val="2637082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leginfo.legislature.ca.gov/faces/codes_displayText.xhtml?lawCode=HSC&amp;division=31.&amp;title=&amp;part=1.&amp;chapter=2.&amp;articl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r.org/en/marketdata/data/countysalesactivit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cd.ca.gov/grants-funding/active-no-funding/calhome/docs/CalHome-Final-Guidelines.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leginfo.legislature.ca.gov/faces/codes_displayText.xhtml?lawCode=HSC&amp;division=31.&amp;title=&amp;part=2.&amp;chapter=6.&amp;articl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Mauro</a:t>
            </a:r>
          </a:p>
        </p:txBody>
      </p:sp>
      <p:sp>
        <p:nvSpPr>
          <p:cNvPr id="4" name="Slide Number Placeholder 3"/>
          <p:cNvSpPr>
            <a:spLocks noGrp="1"/>
          </p:cNvSpPr>
          <p:nvPr>
            <p:ph type="sldNum" sz="quarter" idx="10"/>
          </p:nvPr>
        </p:nvSpPr>
        <p:spPr/>
        <p:txBody>
          <a:bodyPr/>
          <a:lstStyle/>
          <a:p>
            <a:fld id="{2679CF24-3BB5-4309-BF9B-027DA6212F43}" type="slidenum">
              <a:rPr lang="en-US" smtClean="0"/>
              <a:t>1</a:t>
            </a:fld>
            <a:endParaRPr lang="en-US"/>
          </a:p>
        </p:txBody>
      </p:sp>
    </p:spTree>
    <p:extLst>
      <p:ext uri="{BB962C8B-B14F-4D97-AF65-F5344CB8AC3E}">
        <p14:creationId xmlns:p14="http://schemas.microsoft.com/office/powerpoint/2010/main" val="308122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hangingPunct="0"/>
            <a:r>
              <a:rPr lang="en-US" b="1" u="sng" dirty="0"/>
              <a:t>Conant </a:t>
            </a:r>
          </a:p>
          <a:p>
            <a:pPr lvl="3" hangingPunct="0"/>
            <a:r>
              <a:rPr lang="en-US" dirty="0"/>
              <a:t>Here we have the Minimum and Maximum </a:t>
            </a:r>
            <a:r>
              <a:rPr lang="en-US" b="1" dirty="0"/>
              <a:t>Per Unit </a:t>
            </a:r>
            <a:r>
              <a:rPr lang="en-US" dirty="0"/>
              <a:t>Funding Limits for </a:t>
            </a:r>
            <a:r>
              <a:rPr lang="en-US" dirty="0" err="1"/>
              <a:t>CalHome</a:t>
            </a:r>
            <a:r>
              <a:rPr lang="en-US" dirty="0"/>
              <a:t> loans and grants. </a:t>
            </a:r>
          </a:p>
          <a:p>
            <a:pPr lvl="3" hangingPunct="0"/>
            <a:endParaRPr lang="en-US" dirty="0"/>
          </a:p>
          <a:p>
            <a:pPr lvl="3" hangingPunct="0"/>
            <a:r>
              <a:rPr lang="en-US" dirty="0"/>
              <a:t> I wanted  to emphasize </a:t>
            </a:r>
            <a:r>
              <a:rPr lang="en-US" dirty="0" err="1"/>
              <a:t>CalHome</a:t>
            </a:r>
            <a:r>
              <a:rPr lang="en-US" dirty="0"/>
              <a:t> assistance does not go directly to the individual household.</a:t>
            </a:r>
          </a:p>
          <a:p>
            <a:pPr lvl="0" fontAlgn="auto" hangingPunct="1"/>
            <a:endParaRPr lang="en-US" b="1" dirty="0"/>
          </a:p>
          <a:p>
            <a:pPr hangingPunct="0"/>
            <a:r>
              <a:rPr lang="en-US" dirty="0"/>
              <a:t> </a:t>
            </a:r>
          </a:p>
          <a:p>
            <a:pPr hangingPunct="0"/>
            <a:r>
              <a:rPr lang="en-US" dirty="0"/>
              <a:t>The </a:t>
            </a:r>
            <a:r>
              <a:rPr lang="en-US" b="1" dirty="0"/>
              <a:t>minimum</a:t>
            </a:r>
            <a:r>
              <a:rPr lang="en-US" dirty="0"/>
              <a:t> </a:t>
            </a:r>
            <a:r>
              <a:rPr lang="en-US" dirty="0" err="1"/>
              <a:t>CalHome</a:t>
            </a:r>
            <a:r>
              <a:rPr lang="en-US" dirty="0"/>
              <a:t> assisted Loan to a borrower will be $1,000. </a:t>
            </a:r>
          </a:p>
          <a:p>
            <a:pPr hangingPunct="0"/>
            <a:endParaRPr lang="en-US" dirty="0"/>
          </a:p>
          <a:p>
            <a:pPr hangingPunct="0"/>
            <a:r>
              <a:rPr lang="en-US" b="1" dirty="0"/>
              <a:t>For First-Time Homebuyer Assistance Loans</a:t>
            </a:r>
          </a:p>
          <a:p>
            <a:pPr hangingPunct="0"/>
            <a:r>
              <a:rPr lang="en-US" dirty="0"/>
              <a:t>The </a:t>
            </a:r>
            <a:r>
              <a:rPr lang="en-US" b="1" dirty="0"/>
              <a:t>maximum</a:t>
            </a:r>
            <a:r>
              <a:rPr lang="en-US" dirty="0"/>
              <a:t> Loan amount will be 40 percent of the Borrower’s purchase price, up to a </a:t>
            </a:r>
            <a:r>
              <a:rPr lang="en-US" b="1" dirty="0"/>
              <a:t>maximum</a:t>
            </a:r>
            <a:r>
              <a:rPr lang="en-US" dirty="0"/>
              <a:t> of $100,000.</a:t>
            </a:r>
          </a:p>
          <a:p>
            <a:pPr hangingPunct="0"/>
            <a:r>
              <a:rPr lang="en-US" dirty="0"/>
              <a:t> </a:t>
            </a:r>
          </a:p>
          <a:p>
            <a:pPr hangingPunct="0"/>
            <a:r>
              <a:rPr lang="en-US" b="1" dirty="0"/>
              <a:t>For Owner-Occupied Rehabilitation Assistance Loans</a:t>
            </a:r>
          </a:p>
          <a:p>
            <a:pPr hangingPunct="0"/>
            <a:r>
              <a:rPr lang="en-US" dirty="0"/>
              <a:t>The maximum Loan amount will be $75,000, except if the unit needs reconstruction.  Then the maximum loan amount will be $125,000. </a:t>
            </a:r>
          </a:p>
          <a:p>
            <a:pPr hangingPunct="0"/>
            <a:endParaRPr lang="en-US" dirty="0"/>
          </a:p>
          <a:p>
            <a:pPr hangingPunct="0"/>
            <a:r>
              <a:rPr lang="en-US" dirty="0"/>
              <a:t>Reconstruction is covered in Section 7716 (</a:t>
            </a:r>
            <a:r>
              <a:rPr lang="en-US" dirty="0" err="1"/>
              <a:t>zz</a:t>
            </a:r>
            <a:r>
              <a:rPr lang="en-US" dirty="0"/>
              <a:t>)(2) of the </a:t>
            </a:r>
            <a:r>
              <a:rPr lang="en-US" dirty="0" err="1"/>
              <a:t>CalHome</a:t>
            </a:r>
            <a:r>
              <a:rPr lang="en-US" dirty="0"/>
              <a:t> guidelines.</a:t>
            </a:r>
          </a:p>
          <a:p>
            <a:pPr hangingPunct="0"/>
            <a:r>
              <a:rPr lang="en-US" dirty="0"/>
              <a:t> </a:t>
            </a:r>
          </a:p>
          <a:p>
            <a:pPr hangingPunct="0"/>
            <a:r>
              <a:rPr lang="en-US" b="1" dirty="0"/>
              <a:t>For Accessory and Junior Accessory Dwelling Unit along with  Homeownership Project Development Loans</a:t>
            </a:r>
            <a:endParaRPr lang="en-US" dirty="0"/>
          </a:p>
          <a:p>
            <a:pPr hangingPunct="0"/>
            <a:r>
              <a:rPr lang="en-US" dirty="0"/>
              <a:t>The maximum per-unit Loan amount will be $100,000.</a:t>
            </a:r>
          </a:p>
          <a:p>
            <a:pPr hangingPunct="0"/>
            <a:r>
              <a:rPr lang="en-US" b="1" dirty="0"/>
              <a:t> </a:t>
            </a:r>
            <a:endParaRPr lang="en-US" dirty="0"/>
          </a:p>
          <a:p>
            <a:pPr hangingPunct="0"/>
            <a:r>
              <a:rPr lang="en-US" dirty="0"/>
              <a:t>If an Applicant is applying to fund a Homeownership Development Project with a Technical Assistance Self-Help Housing Grant,</a:t>
            </a:r>
          </a:p>
          <a:p>
            <a:pPr hangingPunct="0"/>
            <a:endParaRPr lang="en-US" dirty="0"/>
          </a:p>
          <a:p>
            <a:pPr hangingPunct="0"/>
            <a:r>
              <a:rPr lang="en-US" dirty="0"/>
              <a:t>the Applicant may apply for Technical Assistance at $15,000 per-unit in addition to the Homeownership Project Development amount.</a:t>
            </a:r>
          </a:p>
          <a:p>
            <a:pPr hangingPunct="0"/>
            <a:r>
              <a:rPr lang="en-US" dirty="0"/>
              <a:t> </a:t>
            </a:r>
          </a:p>
          <a:p>
            <a:pPr hangingPunct="0"/>
            <a:r>
              <a:rPr lang="en-US" dirty="0"/>
              <a:t> </a:t>
            </a:r>
            <a:r>
              <a:rPr lang="en-US" b="1" dirty="0"/>
              <a:t>For Technical Assistance for Self-Help Housing Projects Grants</a:t>
            </a:r>
            <a:endParaRPr lang="en-US" dirty="0"/>
          </a:p>
          <a:p>
            <a:pPr hangingPunct="0"/>
            <a:r>
              <a:rPr lang="en-US" dirty="0"/>
              <a:t>The maximum per-unit Grant amount will be $15,000</a:t>
            </a:r>
            <a:r>
              <a:rPr lang="en-US"/>
              <a:t>.     All </a:t>
            </a:r>
            <a:r>
              <a:rPr lang="en-US" dirty="0"/>
              <a:t>expenses should be documented.</a:t>
            </a:r>
          </a:p>
          <a:p>
            <a:pPr hangingPunct="0"/>
            <a:r>
              <a:rPr lang="en-US" dirty="0"/>
              <a:t> </a:t>
            </a:r>
          </a:p>
          <a:p>
            <a:pPr hangingPunct="0"/>
            <a:r>
              <a:rPr lang="en-US" b="1" dirty="0"/>
              <a:t>For Technical Assistance for Shared Housing Programs Grants</a:t>
            </a:r>
            <a:endParaRPr lang="en-US" dirty="0"/>
          </a:p>
          <a:p>
            <a:pPr hangingPunct="0"/>
            <a:r>
              <a:rPr lang="en-US" dirty="0"/>
              <a:t>The maximum Grant amount for Self-Help Housing Programs is $300,000.</a:t>
            </a:r>
          </a:p>
        </p:txBody>
      </p:sp>
      <p:sp>
        <p:nvSpPr>
          <p:cNvPr id="4" name="Slide Number Placeholder 3"/>
          <p:cNvSpPr>
            <a:spLocks noGrp="1"/>
          </p:cNvSpPr>
          <p:nvPr>
            <p:ph type="sldNum" sz="quarter" idx="10"/>
          </p:nvPr>
        </p:nvSpPr>
        <p:spPr/>
        <p:txBody>
          <a:bodyPr/>
          <a:lstStyle/>
          <a:p>
            <a:fld id="{2679CF24-3BB5-4309-BF9B-027DA6212F43}" type="slidenum">
              <a:rPr lang="en-US" smtClean="0"/>
              <a:t>10</a:t>
            </a:fld>
            <a:endParaRPr lang="en-US"/>
          </a:p>
        </p:txBody>
      </p:sp>
    </p:spTree>
    <p:extLst>
      <p:ext uri="{BB962C8B-B14F-4D97-AF65-F5344CB8AC3E}">
        <p14:creationId xmlns:p14="http://schemas.microsoft.com/office/powerpoint/2010/main" val="151008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Conant:</a:t>
            </a:r>
          </a:p>
          <a:p>
            <a:pPr defTabSz="929579">
              <a:defRPr/>
            </a:pPr>
            <a:endParaRPr lang="en-US" dirty="0"/>
          </a:p>
          <a:p>
            <a:pPr defTabSz="929579">
              <a:defRPr/>
            </a:pPr>
            <a:r>
              <a:rPr lang="en-US" dirty="0"/>
              <a:t>We have talked about the funding limits </a:t>
            </a:r>
            <a:r>
              <a:rPr lang="en-US" dirty="0" err="1"/>
              <a:t>CalHome</a:t>
            </a:r>
            <a:r>
              <a:rPr lang="en-US" dirty="0"/>
              <a:t> applicants are eligible to receive. Here we cover the Income limits for those households receiving </a:t>
            </a:r>
            <a:r>
              <a:rPr lang="en-US" dirty="0" err="1"/>
              <a:t>CalHome</a:t>
            </a:r>
            <a:r>
              <a:rPr lang="en-US" dirty="0"/>
              <a:t> assistance.</a:t>
            </a:r>
          </a:p>
          <a:p>
            <a:pPr defTabSz="929579">
              <a:defRPr/>
            </a:pPr>
            <a:endParaRPr lang="en-US" dirty="0"/>
          </a:p>
          <a:p>
            <a:pPr defTabSz="929579">
              <a:defRPr/>
            </a:pPr>
            <a:r>
              <a:rPr lang="en-US" dirty="0"/>
              <a:t>The </a:t>
            </a:r>
            <a:r>
              <a:rPr lang="en-US" dirty="0" err="1"/>
              <a:t>CalHome</a:t>
            </a:r>
            <a:r>
              <a:rPr lang="en-US" dirty="0"/>
              <a:t> program recipients will assist Households at or below 80 percent of Area Median Income (in compliance with </a:t>
            </a:r>
            <a:r>
              <a:rPr lang="en-US" dirty="0">
                <a:hlinkClick r:id="rId3"/>
              </a:rPr>
              <a:t>H&amp;S Code, </a:t>
            </a:r>
            <a:r>
              <a:rPr lang="en-US" u="sng" dirty="0">
                <a:hlinkClick r:id="rId3"/>
              </a:rPr>
              <a:t>Section 50052.5, </a:t>
            </a:r>
            <a:r>
              <a:rPr lang="en-US" u="sng" dirty="0" err="1">
                <a:hlinkClick r:id="rId3"/>
              </a:rPr>
              <a:t>subd</a:t>
            </a:r>
            <a:r>
              <a:rPr lang="en-US" u="sng" dirty="0">
                <a:hlinkClick r:id="rId3"/>
              </a:rPr>
              <a:t>. (b)</a:t>
            </a:r>
            <a:r>
              <a:rPr lang="en-US" dirty="0"/>
              <a:t>).  </a:t>
            </a:r>
          </a:p>
          <a:p>
            <a:pPr defTabSz="929579">
              <a:defRPr/>
            </a:pPr>
            <a:endParaRPr lang="en-US" dirty="0"/>
          </a:p>
          <a:p>
            <a:pPr defTabSz="929579">
              <a:defRPr/>
            </a:pPr>
            <a:r>
              <a:rPr lang="en-US" dirty="0"/>
              <a:t>I have covered the </a:t>
            </a:r>
            <a:r>
              <a:rPr lang="en-US"/>
              <a:t>Program Overview, now </a:t>
            </a:r>
            <a:r>
              <a:rPr lang="en-US" dirty="0"/>
              <a:t>Brandon Bouldin will cover the Eligible Applicants section.</a:t>
            </a:r>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11</a:t>
            </a:fld>
            <a:endParaRPr lang="en-US"/>
          </a:p>
        </p:txBody>
      </p:sp>
    </p:spTree>
    <p:extLst>
      <p:ext uri="{BB962C8B-B14F-4D97-AF65-F5344CB8AC3E}">
        <p14:creationId xmlns:p14="http://schemas.microsoft.com/office/powerpoint/2010/main" val="146283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10"/>
          </p:nvPr>
        </p:nvSpPr>
        <p:spPr/>
        <p:txBody>
          <a:bodyPr/>
          <a:lstStyle/>
          <a:p>
            <a:fld id="{2679CF24-3BB5-4309-BF9B-027DA6212F43}" type="slidenum">
              <a:rPr lang="en-US" smtClean="0"/>
              <a:t>12</a:t>
            </a:fld>
            <a:endParaRPr lang="en-US"/>
          </a:p>
        </p:txBody>
      </p:sp>
    </p:spTree>
    <p:extLst>
      <p:ext uri="{BB962C8B-B14F-4D97-AF65-F5344CB8AC3E}">
        <p14:creationId xmlns:p14="http://schemas.microsoft.com/office/powerpoint/2010/main" val="3331439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a:p>
            <a:r>
              <a:rPr lang="en-US" dirty="0"/>
              <a:t>Assembly Bill 1010: would define the terms “local public agency” or “local government agencies” to include the duly constituted governing body of an Indian reservation or </a:t>
            </a:r>
            <a:r>
              <a:rPr lang="en-US" dirty="0" err="1"/>
              <a:t>rancheria</a:t>
            </a:r>
            <a:r>
              <a:rPr lang="en-US" dirty="0"/>
              <a:t> or a tribally designated housing entity, as specified, for purposes of the </a:t>
            </a:r>
            <a:r>
              <a:rPr lang="en-US" dirty="0" err="1"/>
              <a:t>CalHome</a:t>
            </a:r>
            <a:r>
              <a:rPr lang="en-US" dirty="0"/>
              <a:t> Program. The bill would also define the term “nonprofit corporations” to include a tribally designated housing entity, as specified, for purposes of the </a:t>
            </a:r>
            <a:r>
              <a:rPr lang="en-US" dirty="0" err="1"/>
              <a:t>CalHome</a:t>
            </a:r>
            <a:r>
              <a:rPr lang="en-US" dirty="0"/>
              <a:t> Program. </a:t>
            </a:r>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51929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a:p>
            <a:r>
              <a:rPr lang="en-US" dirty="0"/>
              <a:t>The eligible</a:t>
            </a:r>
            <a:r>
              <a:rPr lang="en-US" baseline="0" dirty="0"/>
              <a:t> applicant types are Local public entities or nonprofit corporation.</a:t>
            </a:r>
          </a:p>
          <a:p>
            <a:r>
              <a:rPr lang="en-US" baseline="0" dirty="0"/>
              <a:t>Eligible applicants must have operated as a housing program administrator and is authorized to engage in, or assist in the operation of housing programs for household with low or very low income OR is authorized to engage in, or assist in the development of housing for households with low or very low income. The applicant must have the ability to preform the requirements of the activity or activities for which they are applying for. </a:t>
            </a:r>
            <a:endParaRPr lang="en-US" dirty="0"/>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77842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a:p>
            <a:endParaRPr lang="en-US" dirty="0"/>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18372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a:p>
            <a:endParaRPr lang="en-US" dirty="0"/>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577097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a:p>
            <a:endParaRPr lang="en-US" dirty="0"/>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635619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10"/>
          </p:nvPr>
        </p:nvSpPr>
        <p:spPr/>
        <p:txBody>
          <a:bodyPr/>
          <a:lstStyle/>
          <a:p>
            <a:fld id="{2679CF24-3BB5-4309-BF9B-027DA6212F43}" type="slidenum">
              <a:rPr lang="en-US" smtClean="0"/>
              <a:t>18</a:t>
            </a:fld>
            <a:endParaRPr lang="en-US"/>
          </a:p>
        </p:txBody>
      </p:sp>
    </p:spTree>
    <p:extLst>
      <p:ext uri="{BB962C8B-B14F-4D97-AF65-F5344CB8AC3E}">
        <p14:creationId xmlns:p14="http://schemas.microsoft.com/office/powerpoint/2010/main" val="738938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19</a:t>
            </a:fld>
            <a:endParaRPr lang="en-US"/>
          </a:p>
        </p:txBody>
      </p:sp>
    </p:spTree>
    <p:extLst>
      <p:ext uri="{BB962C8B-B14F-4D97-AF65-F5344CB8AC3E}">
        <p14:creationId xmlns:p14="http://schemas.microsoft.com/office/powerpoint/2010/main" val="408657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Mauro</a:t>
            </a:r>
          </a:p>
        </p:txBody>
      </p:sp>
      <p:sp>
        <p:nvSpPr>
          <p:cNvPr id="4" name="Slide Number Placeholder 3"/>
          <p:cNvSpPr>
            <a:spLocks noGrp="1"/>
          </p:cNvSpPr>
          <p:nvPr>
            <p:ph type="sldNum" sz="quarter" idx="10"/>
          </p:nvPr>
        </p:nvSpPr>
        <p:spPr/>
        <p:txBody>
          <a:bodyPr/>
          <a:lstStyle/>
          <a:p>
            <a:fld id="{2679CF24-3BB5-4309-BF9B-027DA6212F43}" type="slidenum">
              <a:rPr lang="en-US" smtClean="0"/>
              <a:t>2</a:t>
            </a:fld>
            <a:endParaRPr lang="en-US"/>
          </a:p>
        </p:txBody>
      </p:sp>
    </p:spTree>
    <p:extLst>
      <p:ext uri="{BB962C8B-B14F-4D97-AF65-F5344CB8AC3E}">
        <p14:creationId xmlns:p14="http://schemas.microsoft.com/office/powerpoint/2010/main" val="2640109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10"/>
          </p:nvPr>
        </p:nvSpPr>
        <p:spPr/>
        <p:txBody>
          <a:bodyPr/>
          <a:lstStyle/>
          <a:p>
            <a:fld id="{2679CF24-3BB5-4309-BF9B-027DA6212F43}" type="slidenum">
              <a:rPr lang="en-US" smtClean="0"/>
              <a:t>20</a:t>
            </a:fld>
            <a:endParaRPr lang="en-US"/>
          </a:p>
        </p:txBody>
      </p:sp>
    </p:spTree>
    <p:extLst>
      <p:ext uri="{BB962C8B-B14F-4D97-AF65-F5344CB8AC3E}">
        <p14:creationId xmlns:p14="http://schemas.microsoft.com/office/powerpoint/2010/main" val="142780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10"/>
          </p:nvPr>
        </p:nvSpPr>
        <p:spPr/>
        <p:txBody>
          <a:bodyPr/>
          <a:lstStyle/>
          <a:p>
            <a:fld id="{2679CF24-3BB5-4309-BF9B-027DA6212F43}" type="slidenum">
              <a:rPr lang="en-US" smtClean="0"/>
              <a:t>21</a:t>
            </a:fld>
            <a:endParaRPr lang="en-US"/>
          </a:p>
        </p:txBody>
      </p:sp>
    </p:spTree>
    <p:extLst>
      <p:ext uri="{BB962C8B-B14F-4D97-AF65-F5344CB8AC3E}">
        <p14:creationId xmlns:p14="http://schemas.microsoft.com/office/powerpoint/2010/main" val="1270317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Gabby</a:t>
            </a:r>
          </a:p>
          <a:p>
            <a:r>
              <a:rPr lang="en-US" dirty="0"/>
              <a:t>Hi this is Gabby Navarro and I will be covering the next 2 sections of the PPT Eligible</a:t>
            </a:r>
            <a:r>
              <a:rPr lang="en-US" baseline="0" dirty="0"/>
              <a:t> Activities and Threshold. </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22</a:t>
            </a:fld>
            <a:endParaRPr lang="en-US"/>
          </a:p>
        </p:txBody>
      </p:sp>
    </p:spTree>
    <p:extLst>
      <p:ext uri="{BB962C8B-B14F-4D97-AF65-F5344CB8AC3E}">
        <p14:creationId xmlns:p14="http://schemas.microsoft.com/office/powerpoint/2010/main" val="2793423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Gabby</a:t>
            </a:r>
          </a:p>
          <a:p>
            <a:pPr lvl="0" hangingPunct="0"/>
            <a:r>
              <a:rPr lang="en-US" b="1" dirty="0"/>
              <a:t>First-Time Homebuyer Mortgage Assistance</a:t>
            </a:r>
            <a:r>
              <a:rPr lang="en-US" dirty="0"/>
              <a:t> (including the purchase of homes with ADUs or JADUs and including Manufactured Housing, are  Loans from the Awardee to individual Households at or below 80 percent of Area Median Income or better known as AMI. These funds can only be used as Gap </a:t>
            </a:r>
            <a:r>
              <a:rPr lang="en-US" dirty="0" err="1"/>
              <a:t>Financning</a:t>
            </a:r>
            <a:r>
              <a:rPr lang="en-US" dirty="0"/>
              <a:t>.  Please see page 4 and 8 of the NOFA for further details about FTHB Mortgage Assistance.</a:t>
            </a:r>
          </a:p>
          <a:p>
            <a:pPr hangingPunct="0"/>
            <a:r>
              <a:rPr lang="en-US" b="1" dirty="0"/>
              <a:t> </a:t>
            </a:r>
            <a:endParaRPr lang="en-US" dirty="0"/>
          </a:p>
          <a:p>
            <a:pPr hangingPunct="0"/>
            <a:r>
              <a:rPr lang="en-US" dirty="0"/>
              <a:t>Homebuyer Education (Guidelines Section, 7729 </a:t>
            </a:r>
            <a:r>
              <a:rPr lang="en-US" dirty="0" err="1"/>
              <a:t>subd</a:t>
            </a:r>
            <a:r>
              <a:rPr lang="en-US" dirty="0"/>
              <a:t>. (b)) will be reimbursed in the form of a Grant from HCD to the Awardee in an amount not to exceed $250 per assisted unit. The class can be an online class that meets the requirements.</a:t>
            </a:r>
          </a:p>
        </p:txBody>
      </p:sp>
      <p:sp>
        <p:nvSpPr>
          <p:cNvPr id="4" name="Slide Number Placeholder 3"/>
          <p:cNvSpPr>
            <a:spLocks noGrp="1"/>
          </p:cNvSpPr>
          <p:nvPr>
            <p:ph type="sldNum" sz="quarter" idx="10"/>
          </p:nvPr>
        </p:nvSpPr>
        <p:spPr/>
        <p:txBody>
          <a:bodyPr/>
          <a:lstStyle/>
          <a:p>
            <a:fld id="{2679CF24-3BB5-4309-BF9B-027DA6212F43}" type="slidenum">
              <a:rPr lang="en-US" smtClean="0"/>
              <a:t>23</a:t>
            </a:fld>
            <a:endParaRPr lang="en-US"/>
          </a:p>
        </p:txBody>
      </p:sp>
    </p:spTree>
    <p:extLst>
      <p:ext uri="{BB962C8B-B14F-4D97-AF65-F5344CB8AC3E}">
        <p14:creationId xmlns:p14="http://schemas.microsoft.com/office/powerpoint/2010/main" val="1751239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Gabby</a:t>
            </a:r>
          </a:p>
          <a:p>
            <a:pPr defTabSz="929579" hangingPunct="0">
              <a:defRPr/>
            </a:pPr>
            <a:r>
              <a:rPr lang="en-US" b="1" dirty="0"/>
              <a:t>Owner-Occupied Rehabilitation Assistance</a:t>
            </a:r>
            <a:r>
              <a:rPr lang="en-US" dirty="0"/>
              <a:t> (including repair, full reconstruction, or the addition of an ADU or JADU, the funding is a Grant to the Awardee for Loans to individual Households at or below 80 percent of AMI .(in Manufactured Housing is also eligible, including replacement of a manufactured home, whether located in a </a:t>
            </a:r>
            <a:r>
              <a:rPr lang="en-US" dirty="0" err="1"/>
              <a:t>Mobilehome</a:t>
            </a:r>
            <a:r>
              <a:rPr lang="en-US" dirty="0"/>
              <a:t> Park or elsewhere (Guidelines Section 7716, </a:t>
            </a:r>
            <a:r>
              <a:rPr lang="en-US" dirty="0" err="1"/>
              <a:t>subd</a:t>
            </a:r>
            <a:r>
              <a:rPr lang="en-US" dirty="0"/>
              <a:t>. (s)(3) and Guidelines Section 7733, </a:t>
            </a:r>
            <a:r>
              <a:rPr lang="en-US" dirty="0" err="1"/>
              <a:t>subd</a:t>
            </a:r>
            <a:r>
              <a:rPr lang="en-US" dirty="0"/>
              <a:t>. (e)). </a:t>
            </a:r>
          </a:p>
          <a:p>
            <a:pPr hangingPunct="0"/>
            <a:r>
              <a:rPr lang="en-US" dirty="0"/>
              <a:t> </a:t>
            </a:r>
          </a:p>
          <a:p>
            <a:pPr hangingPunct="0"/>
            <a:r>
              <a:rPr lang="en-US" dirty="0" err="1"/>
              <a:t>CalHome</a:t>
            </a:r>
            <a:r>
              <a:rPr lang="en-US" dirty="0"/>
              <a:t> funds, for the purposes of this activity, can only be used as gap financing </a:t>
            </a:r>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24</a:t>
            </a:fld>
            <a:endParaRPr lang="en-US"/>
          </a:p>
        </p:txBody>
      </p:sp>
    </p:spTree>
    <p:extLst>
      <p:ext uri="{BB962C8B-B14F-4D97-AF65-F5344CB8AC3E}">
        <p14:creationId xmlns:p14="http://schemas.microsoft.com/office/powerpoint/2010/main" val="1023635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Gabby</a:t>
            </a:r>
          </a:p>
          <a:p>
            <a:pPr lvl="0" hangingPunct="0"/>
            <a:r>
              <a:rPr lang="en-US" b="1" dirty="0"/>
              <a:t>Owner-Occupied Rehabilitation Assistance</a:t>
            </a:r>
            <a:r>
              <a:rPr lang="en-US" dirty="0"/>
              <a:t> </a:t>
            </a:r>
          </a:p>
          <a:p>
            <a:pPr hangingPunct="0"/>
            <a:r>
              <a:rPr lang="en-US" dirty="0"/>
              <a:t> </a:t>
            </a:r>
          </a:p>
          <a:p>
            <a:pPr lvl="0" fontAlgn="auto" hangingPunct="1"/>
            <a:r>
              <a:rPr lang="en-US" dirty="0"/>
              <a:t>All  assisted units shall have After-Rehabilitation shall be at or below the current local median sales price of a single-family home (Guidelines Section 7734, </a:t>
            </a:r>
            <a:r>
              <a:rPr lang="en-US" dirty="0" err="1"/>
              <a:t>subd</a:t>
            </a:r>
            <a:r>
              <a:rPr lang="en-US" dirty="0"/>
              <a:t>. (a)). Recipients may use the most recent median sales price, by county, posted at the California Association of Realtors website at </a:t>
            </a:r>
            <a:r>
              <a:rPr lang="en-US" u="sng" dirty="0">
                <a:hlinkClick r:id="rId3"/>
              </a:rPr>
              <a:t>https://www.car.org/en/marketdata/data/countysalesactivity.</a:t>
            </a:r>
            <a:r>
              <a:rPr lang="en-US" dirty="0"/>
              <a:t> However, if prices have significantly changed, Recipients may request HCD approval to use different limits based on a local calculation of median values (Guidelines Section 7735, </a:t>
            </a:r>
            <a:r>
              <a:rPr lang="en-US" dirty="0" err="1"/>
              <a:t>subd</a:t>
            </a:r>
            <a:r>
              <a:rPr lang="en-US" dirty="0"/>
              <a:t>. (b)). </a:t>
            </a:r>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25</a:t>
            </a:fld>
            <a:endParaRPr lang="en-US"/>
          </a:p>
        </p:txBody>
      </p:sp>
    </p:spTree>
    <p:extLst>
      <p:ext uri="{BB962C8B-B14F-4D97-AF65-F5344CB8AC3E}">
        <p14:creationId xmlns:p14="http://schemas.microsoft.com/office/powerpoint/2010/main" val="2790747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Gabby</a:t>
            </a:r>
          </a:p>
          <a:p>
            <a:r>
              <a:rPr lang="en-US" b="1" dirty="0"/>
              <a:t>Technical Assistance for Shared Housing Programs</a:t>
            </a:r>
            <a:r>
              <a:rPr lang="en-US" dirty="0"/>
              <a:t> these funds are Grants from the department to Awardee to operator a Shared Housing Programs that will directly provide match services to “seekers” with “providers”, where the providers are homeowners who occupy their homes as their principal place of residence</a:t>
            </a:r>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238817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Gabby</a:t>
            </a:r>
          </a:p>
          <a:p>
            <a:pPr lvl="0" hangingPunct="0"/>
            <a:r>
              <a:rPr lang="en-US" b="1" dirty="0"/>
              <a:t>Projects</a:t>
            </a:r>
            <a:r>
              <a:rPr lang="en-US" dirty="0"/>
              <a:t> (commencing with Guidelines Section 7736) in which the Applicant organization will be directly providing the services required in Guidelines Section 7738.  We will see these services listed on the next slide.</a:t>
            </a:r>
          </a:p>
          <a:p>
            <a:pPr hangingPunct="0"/>
            <a:r>
              <a:rPr lang="en-US" dirty="0"/>
              <a:t> </a:t>
            </a:r>
          </a:p>
          <a:p>
            <a:pPr hangingPunct="0"/>
            <a:r>
              <a:rPr lang="en-US" dirty="0"/>
              <a:t>Homebuyer Education (Guidelines Section 7729, </a:t>
            </a:r>
            <a:r>
              <a:rPr lang="en-US" dirty="0" err="1"/>
              <a:t>subd</a:t>
            </a:r>
            <a:r>
              <a:rPr lang="en-US" dirty="0"/>
              <a:t>. (b)) will be reimbursed in the form of a Grant from HCD to the Recipient in an amount not to exceed $250 per assisted unit. </a:t>
            </a:r>
          </a:p>
          <a:p>
            <a:endParaRPr lang="en-US" dirty="0"/>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219056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Gabby</a:t>
            </a:r>
          </a:p>
          <a:p>
            <a:r>
              <a:rPr lang="en-US" dirty="0"/>
              <a:t>Per Section 7738. here are Administration requirements</a:t>
            </a:r>
            <a:r>
              <a:rPr lang="en-US" baseline="0" dirty="0"/>
              <a:t> for Self-help TA. </a:t>
            </a:r>
            <a:r>
              <a:rPr lang="en-US" dirty="0"/>
              <a:t>( The Recipient shall develop and employ Self-Help Technical Assistance Program Guidelines submitted to and approved by the Department as addressing the following topics: (1) Program Marketing (2) Recruitment of Homebuyers and selection criteria Department of Housing and Community Development 25 of 44 </a:t>
            </a:r>
            <a:r>
              <a:rPr lang="en-US" dirty="0" err="1"/>
              <a:t>CalHome</a:t>
            </a:r>
            <a:r>
              <a:rPr lang="en-US" dirty="0"/>
              <a:t> Program Guidelines (3) Income limits for participation and income determination procedures (4) Criteria for Homebuyer participation in the program including: (A) Residency requirements (B) Credit requirements (C) Process of providing reasonable accommodations to persons with a disability (5) List of activities to be performed by self-help participants (6) Construction training plan (7) Homeownership training plan (b)</a:t>
            </a:r>
          </a:p>
          <a:p>
            <a:r>
              <a:rPr lang="en-US" dirty="0"/>
              <a:t>PLEASE NOTE: A home assisted with Self-Help Technical Assistance shall not be sold at a price that exceeds its appraised value; </a:t>
            </a:r>
          </a:p>
          <a:p>
            <a:r>
              <a:rPr lang="en-US" dirty="0"/>
              <a:t>An Awardee</a:t>
            </a:r>
            <a:r>
              <a:rPr lang="en-US" baseline="0" dirty="0"/>
              <a:t> may request an advance not to exceed 25% of the total grant amount Awarded. T</a:t>
            </a:r>
            <a:r>
              <a:rPr lang="en-US" dirty="0"/>
              <a:t>he Awardee must submit a certification that they</a:t>
            </a:r>
            <a:r>
              <a:rPr lang="en-US" baseline="0" dirty="0"/>
              <a:t> do</a:t>
            </a:r>
            <a:r>
              <a:rPr lang="en-US" dirty="0"/>
              <a:t> not have available funds to initiate the project. </a:t>
            </a:r>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942303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Gabby</a:t>
            </a:r>
          </a:p>
          <a:p>
            <a:pPr lvl="0" hangingPunct="0"/>
            <a:r>
              <a:rPr lang="en-US" b="1" dirty="0"/>
              <a:t>ADU/JADU Programs</a:t>
            </a:r>
            <a:r>
              <a:rPr lang="en-US" dirty="0"/>
              <a:t> these are grant funds from the Department to the awardee and then loans from the awardee to individual households at or below 80%AMI. These funds can only be used for gap financing. As you can see on the slide these funds can be used for Construction, reconstruction, repair or rehabilitation.</a:t>
            </a:r>
          </a:p>
        </p:txBody>
      </p:sp>
      <p:sp>
        <p:nvSpPr>
          <p:cNvPr id="4" name="Slide Number Placeholder 3"/>
          <p:cNvSpPr>
            <a:spLocks noGrp="1"/>
          </p:cNvSpPr>
          <p:nvPr>
            <p:ph type="sldNum" sz="quarter" idx="10"/>
          </p:nvPr>
        </p:nvSpPr>
        <p:spPr/>
        <p:txBody>
          <a:bodyPr/>
          <a:lstStyle/>
          <a:p>
            <a:fld id="{2679CF24-3BB5-4309-BF9B-027DA6212F43}" type="slidenum">
              <a:rPr lang="en-US" smtClean="0"/>
              <a:t>29</a:t>
            </a:fld>
            <a:endParaRPr lang="en-US"/>
          </a:p>
        </p:txBody>
      </p:sp>
    </p:spTree>
    <p:extLst>
      <p:ext uri="{BB962C8B-B14F-4D97-AF65-F5344CB8AC3E}">
        <p14:creationId xmlns:p14="http://schemas.microsoft.com/office/powerpoint/2010/main" val="423113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Mauro</a:t>
            </a:r>
          </a:p>
        </p:txBody>
      </p:sp>
      <p:sp>
        <p:nvSpPr>
          <p:cNvPr id="4" name="Slide Number Placeholder 3"/>
          <p:cNvSpPr>
            <a:spLocks noGrp="1"/>
          </p:cNvSpPr>
          <p:nvPr>
            <p:ph type="sldNum" sz="quarter" idx="10"/>
          </p:nvPr>
        </p:nvSpPr>
        <p:spPr/>
        <p:txBody>
          <a:bodyPr/>
          <a:lstStyle/>
          <a:p>
            <a:fld id="{2679CF24-3BB5-4309-BF9B-027DA6212F43}" type="slidenum">
              <a:rPr lang="en-US" smtClean="0"/>
              <a:t>3</a:t>
            </a:fld>
            <a:endParaRPr lang="en-US"/>
          </a:p>
        </p:txBody>
      </p:sp>
    </p:spTree>
    <p:extLst>
      <p:ext uri="{BB962C8B-B14F-4D97-AF65-F5344CB8AC3E}">
        <p14:creationId xmlns:p14="http://schemas.microsoft.com/office/powerpoint/2010/main" val="2382125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Gabby</a:t>
            </a:r>
          </a:p>
          <a:p>
            <a:pPr lvl="0" hangingPunct="0"/>
            <a:r>
              <a:rPr lang="en-US" b="1" dirty="0"/>
              <a:t>Homeownership Project Development Loans </a:t>
            </a:r>
            <a:r>
              <a:rPr lang="en-US" dirty="0"/>
              <a:t>(Guidelines Section 7746)</a:t>
            </a:r>
            <a:r>
              <a:rPr lang="en-US" b="1" dirty="0"/>
              <a:t> </a:t>
            </a:r>
            <a:r>
              <a:rPr lang="en-US" dirty="0"/>
              <a:t>for conditional awards of development Loans to the Applicants to be used for land acquisition, Predevelopment Costs, and on-site improvements, including costs related to ADUs and JADUs . Please not (unit construction is not an eligible expense). </a:t>
            </a:r>
          </a:p>
          <a:p>
            <a:pPr hangingPunct="0"/>
            <a:r>
              <a:rPr lang="en-US" dirty="0"/>
              <a:t> </a:t>
            </a:r>
          </a:p>
          <a:p>
            <a:pPr hangingPunct="0"/>
            <a:r>
              <a:rPr lang="en-US" dirty="0" err="1"/>
              <a:t>CalHome</a:t>
            </a:r>
            <a:r>
              <a:rPr lang="en-US" dirty="0"/>
              <a:t> funds, for the purposes of this activity, can only be used as gap financing </a:t>
            </a:r>
          </a:p>
          <a:p>
            <a:pPr hangingPunct="0"/>
            <a:r>
              <a:rPr lang="en-US" dirty="0"/>
              <a:t>(Guidelines Section 7749).</a:t>
            </a:r>
          </a:p>
          <a:p>
            <a:pPr hangingPunct="0"/>
            <a:r>
              <a:rPr lang="en-US" dirty="0"/>
              <a:t> </a:t>
            </a:r>
          </a:p>
          <a:p>
            <a:pPr hangingPunct="0"/>
            <a:r>
              <a:rPr lang="en-US" b="1" dirty="0"/>
              <a:t>Note: </a:t>
            </a:r>
            <a:r>
              <a:rPr lang="en-US" dirty="0"/>
              <a:t>Proposed projects are ineligible to receive </a:t>
            </a:r>
            <a:r>
              <a:rPr lang="en-US" dirty="0" err="1"/>
              <a:t>CalHome</a:t>
            </a:r>
            <a:r>
              <a:rPr lang="en-US" dirty="0"/>
              <a:t> funds if construction work has begun or will begin prior to the date HCD executes the Standard Agreement with the Recipient and all special conditions have been satisfied. Construction work includes grading, site preparation (with the exception of demolition or clearing properties), or site improvements intended for public dedication (Guideline Section 7718, </a:t>
            </a:r>
            <a:r>
              <a:rPr lang="en-US" dirty="0" err="1"/>
              <a:t>subd</a:t>
            </a:r>
            <a:r>
              <a:rPr lang="en-US" dirty="0"/>
              <a:t>. (c)).</a:t>
            </a:r>
          </a:p>
          <a:p>
            <a:pPr hangingPunct="0"/>
            <a:r>
              <a:rPr lang="en-US" dirty="0"/>
              <a:t> </a:t>
            </a:r>
          </a:p>
        </p:txBody>
      </p:sp>
      <p:sp>
        <p:nvSpPr>
          <p:cNvPr id="4" name="Slide Number Placeholder 3"/>
          <p:cNvSpPr>
            <a:spLocks noGrp="1"/>
          </p:cNvSpPr>
          <p:nvPr>
            <p:ph type="sldNum" sz="quarter" idx="10"/>
          </p:nvPr>
        </p:nvSpPr>
        <p:spPr/>
        <p:txBody>
          <a:bodyPr/>
          <a:lstStyle/>
          <a:p>
            <a:fld id="{2679CF24-3BB5-4309-BF9B-027DA6212F43}" type="slidenum">
              <a:rPr lang="en-US" smtClean="0"/>
              <a:t>30</a:t>
            </a:fld>
            <a:endParaRPr lang="en-US"/>
          </a:p>
        </p:txBody>
      </p:sp>
    </p:spTree>
    <p:extLst>
      <p:ext uri="{BB962C8B-B14F-4D97-AF65-F5344CB8AC3E}">
        <p14:creationId xmlns:p14="http://schemas.microsoft.com/office/powerpoint/2010/main" val="164861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Gabby</a:t>
            </a:r>
          </a:p>
          <a:p>
            <a:r>
              <a:rPr lang="en-US" dirty="0"/>
              <a:t>Section 7748. Site Control. To be eligible to apply for a Homeownership Development Project Loan, the Applicant shall have Site Control of the proposed project property through the execution of the standard</a:t>
            </a:r>
            <a:r>
              <a:rPr lang="en-US" baseline="0" dirty="0"/>
              <a:t> agreement</a:t>
            </a:r>
            <a:r>
              <a:rPr lang="en-US" dirty="0"/>
              <a:t>, as evidenced by one of the following: </a:t>
            </a:r>
          </a:p>
          <a:p>
            <a:pPr marL="232395" indent="-232395">
              <a:buAutoNum type="alphaLcParenBoth"/>
            </a:pPr>
            <a:r>
              <a:rPr lang="en-US" dirty="0"/>
              <a:t>Fee simple title; (</a:t>
            </a:r>
          </a:p>
          <a:p>
            <a:pPr marL="232395" indent="-232395">
              <a:buAutoNum type="alphaLcParenBoth"/>
            </a:pPr>
            <a:r>
              <a:rPr lang="en-US" dirty="0"/>
              <a:t>b) An enforceable option to purchase, which shall extend, or may be extended, for a minimum of 120 days beyond the deadline for application submittal;</a:t>
            </a:r>
          </a:p>
          <a:p>
            <a:pPr marL="232395" indent="-232395">
              <a:buAutoNum type="alphaLcParenBoth"/>
            </a:pPr>
            <a:r>
              <a:rPr lang="en-US" dirty="0"/>
              <a:t> (c) A disposition and development agreement with a public agency; </a:t>
            </a:r>
          </a:p>
          <a:p>
            <a:pPr marL="232395" indent="-232395">
              <a:buAutoNum type="alphaLcParenBoth"/>
            </a:pPr>
            <a:r>
              <a:rPr lang="en-US" dirty="0"/>
              <a:t>(d) A sales contract, or other enforceable agreement for the acquisition of the property; </a:t>
            </a:r>
          </a:p>
          <a:p>
            <a:pPr marL="232395" indent="-232395">
              <a:buAutoNum type="alphaLcParenBoth"/>
            </a:pPr>
            <a:r>
              <a:rPr lang="en-US" dirty="0"/>
              <a:t>(e) A leasehold interest, or an enforceable option to lease. The option to lease shall extend for a minimum of 120 days beyond the deadline for application submittal. The leasehold term must be for a minimum of 40 years. The leasehold must have provisions that enable the lessee(s) to make improvements on and encumber the property for a term sufficient to secure the </a:t>
            </a:r>
            <a:r>
              <a:rPr lang="en-US" dirty="0" err="1"/>
              <a:t>CalHome</a:t>
            </a:r>
            <a:r>
              <a:rPr lang="en-US" dirty="0"/>
              <a:t> program lien; or </a:t>
            </a:r>
          </a:p>
          <a:p>
            <a:pPr marL="232395" indent="-232395">
              <a:buAutoNum type="alphaLcParenBoth"/>
            </a:pPr>
            <a:r>
              <a:rPr lang="en-US" dirty="0"/>
              <a:t>(f) Other forms of Site Control that give the Department equivalent assurance that the project will be able to proceed without inordinate delay. NOTE: Authority cited: Sections 50406(n) and 50650.2, HSC. Reference: 50650.3(b), HSC</a:t>
            </a:r>
          </a:p>
        </p:txBody>
      </p:sp>
      <p:sp>
        <p:nvSpPr>
          <p:cNvPr id="4" name="Slide Number Placeholder 3"/>
          <p:cNvSpPr>
            <a:spLocks noGrp="1"/>
          </p:cNvSpPr>
          <p:nvPr>
            <p:ph type="sldNum" sz="quarter" idx="10"/>
          </p:nvPr>
        </p:nvSpPr>
        <p:spPr/>
        <p:txBody>
          <a:bodyPr/>
          <a:lstStyle/>
          <a:p>
            <a:fld id="{2679CF24-3BB5-4309-BF9B-027DA6212F43}" type="slidenum">
              <a:rPr lang="en-US" smtClean="0"/>
              <a:t>31</a:t>
            </a:fld>
            <a:endParaRPr lang="en-US"/>
          </a:p>
        </p:txBody>
      </p:sp>
    </p:spTree>
    <p:extLst>
      <p:ext uri="{BB962C8B-B14F-4D97-AF65-F5344CB8AC3E}">
        <p14:creationId xmlns:p14="http://schemas.microsoft.com/office/powerpoint/2010/main" val="1420444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Gabby </a:t>
            </a:r>
          </a:p>
          <a:p>
            <a:pPr lvl="2"/>
            <a:r>
              <a:rPr lang="en-US" b="1" u="heavy" dirty="0"/>
              <a:t>Activity Delivery Fees</a:t>
            </a:r>
            <a:r>
              <a:rPr lang="en-US" b="1" dirty="0"/>
              <a:t>. Can be found on page 10 of the NOFA.</a:t>
            </a:r>
            <a:endParaRPr lang="en-US" sz="1100" dirty="0"/>
          </a:p>
          <a:p>
            <a:endParaRPr lang="en-US" dirty="0"/>
          </a:p>
          <a:p>
            <a:r>
              <a:rPr lang="en-US" dirty="0"/>
              <a:t>Owner-Occupied Rehabilitation Loans</a:t>
            </a:r>
            <a:r>
              <a:rPr lang="en-US" baseline="0" dirty="0"/>
              <a:t> has a similar concept for ADF but t</a:t>
            </a:r>
            <a:r>
              <a:rPr lang="en-US" dirty="0"/>
              <a:t>he Department may provide funding to cover ADFs of up to 20 percent of the total award. Up to 10 percent of the total award may be provided within 90 days after the execution of the Standard Agreement for program development expenses, and up to 10 percent of the total award may be reimbursed on a per-Loan basis. The per-Loan reimbursement maximum will be 10 percent of the total award divided by the estimated number of Loans to be made under the contract. </a:t>
            </a:r>
          </a:p>
          <a:p>
            <a:r>
              <a:rPr lang="en-US" dirty="0"/>
              <a:t>ADU/JADU Loans. Will follow the sam</a:t>
            </a:r>
            <a:r>
              <a:rPr lang="en-US" baseline="0" dirty="0"/>
              <a:t>e process as OOR</a:t>
            </a:r>
            <a:endParaRPr lang="en-US" dirty="0"/>
          </a:p>
          <a:p>
            <a:endParaRPr lang="en-US" dirty="0"/>
          </a:p>
          <a:p>
            <a:r>
              <a:rPr lang="en-US" dirty="0"/>
              <a:t>Mortgage Assistance Loans. The Department may provide funding to cover Activity Delivery Fees (ADFs) of up to 10 percent of the total award. Up to 5 percent of the total award may be provided within 90 days after the execution of the Standard Agreement for program development expenses, and up to 5 percent of the total award may be reimbursed on a per-Loan basis. The per-Loan reimbursement maximum will be 5 percent of the total award divided by the estimated number of Loans to be made under the contract. </a:t>
            </a:r>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2346068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Gabby</a:t>
            </a:r>
          </a:p>
          <a:p>
            <a:r>
              <a:rPr lang="en-US" dirty="0"/>
              <a:t>Homebuyer education (25 CCR § 7729(b)) will be reimbursed in the form of a grant from HCD to the Awardee in an amount not to exceed $250 per assisted unit. This grant will be included in the ADF maximum cap.</a:t>
            </a:r>
          </a:p>
          <a:p>
            <a:endParaRPr lang="en-US" dirty="0"/>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344857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a:t>
            </a:r>
          </a:p>
        </p:txBody>
      </p:sp>
      <p:sp>
        <p:nvSpPr>
          <p:cNvPr id="4" name="Slide Number Placeholder 3"/>
          <p:cNvSpPr>
            <a:spLocks noGrp="1"/>
          </p:cNvSpPr>
          <p:nvPr>
            <p:ph type="sldNum" sz="quarter" idx="10"/>
          </p:nvPr>
        </p:nvSpPr>
        <p:spPr/>
        <p:txBody>
          <a:bodyPr/>
          <a:lstStyle/>
          <a:p>
            <a:fld id="{2679CF24-3BB5-4309-BF9B-027DA6212F43}" type="slidenum">
              <a:rPr lang="en-US" smtClean="0"/>
              <a:t>34</a:t>
            </a:fld>
            <a:endParaRPr lang="en-US"/>
          </a:p>
        </p:txBody>
      </p:sp>
    </p:spTree>
    <p:extLst>
      <p:ext uri="{BB962C8B-B14F-4D97-AF65-F5344CB8AC3E}">
        <p14:creationId xmlns:p14="http://schemas.microsoft.com/office/powerpoint/2010/main" val="1540841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Gabby</a:t>
            </a:r>
          </a:p>
          <a:p>
            <a:r>
              <a:rPr lang="en-US" dirty="0"/>
              <a:t>As</a:t>
            </a:r>
            <a:r>
              <a:rPr lang="en-US" baseline="0" dirty="0"/>
              <a:t> an applicant please review your scores for each individual activity. Please note if you apply for two program on one application the scores are averaged into one score. The applicant should review the average and the individual score of each application to determine if it is beneficial to submit one application or two applications.</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35</a:t>
            </a:fld>
            <a:endParaRPr lang="en-US"/>
          </a:p>
        </p:txBody>
      </p:sp>
    </p:spTree>
    <p:extLst>
      <p:ext uri="{BB962C8B-B14F-4D97-AF65-F5344CB8AC3E}">
        <p14:creationId xmlns:p14="http://schemas.microsoft.com/office/powerpoint/2010/main" val="100636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Gabby please see page 11 of the NOFA and </a:t>
            </a:r>
            <a:r>
              <a:rPr lang="en-US" dirty="0" err="1"/>
              <a:t>Elgibility</a:t>
            </a:r>
            <a:r>
              <a:rPr lang="en-US" dirty="0"/>
              <a:t> and threshold evaluation criteria for a full list.  </a:t>
            </a:r>
          </a:p>
          <a:p>
            <a:r>
              <a:rPr lang="en-US" dirty="0"/>
              <a:t>Applicant meets geographic restrictions.</a:t>
            </a:r>
          </a:p>
          <a:p>
            <a:r>
              <a:rPr lang="en-US" dirty="0"/>
              <a:t>Applicant type is eligible.</a:t>
            </a:r>
          </a:p>
          <a:p>
            <a:r>
              <a:rPr lang="en-US" dirty="0"/>
              <a:t>Activity is eligible and proposed use of funds is eligible.</a:t>
            </a:r>
          </a:p>
          <a:p>
            <a:r>
              <a:rPr lang="en-US" dirty="0"/>
              <a:t>Applicant meets the eligibility requirement for the activity(</a:t>
            </a:r>
            <a:r>
              <a:rPr lang="en-US" dirty="0" err="1"/>
              <a:t>ies</a:t>
            </a:r>
            <a:r>
              <a:rPr lang="en-US" dirty="0"/>
              <a:t>) they are applying for.</a:t>
            </a:r>
          </a:p>
          <a:p>
            <a:r>
              <a:rPr lang="en-US" dirty="0"/>
              <a:t>Application was received by application due date.</a:t>
            </a:r>
          </a:p>
          <a:p>
            <a:r>
              <a:rPr lang="en-US" dirty="0"/>
              <a:t>Application is complete, not altered, and signed by the authorized party.</a:t>
            </a:r>
          </a:p>
          <a:p>
            <a:r>
              <a:rPr lang="en-US" dirty="0"/>
              <a:t>Applicant has no pending lawsuits that would impede on the implementation of the program.</a:t>
            </a:r>
          </a:p>
        </p:txBody>
      </p:sp>
      <p:sp>
        <p:nvSpPr>
          <p:cNvPr id="4" name="Slide Number Placeholder 3"/>
          <p:cNvSpPr>
            <a:spLocks noGrp="1"/>
          </p:cNvSpPr>
          <p:nvPr>
            <p:ph type="sldNum" sz="quarter" idx="10"/>
          </p:nvPr>
        </p:nvSpPr>
        <p:spPr/>
        <p:txBody>
          <a:bodyPr/>
          <a:lstStyle/>
          <a:p>
            <a:fld id="{2679CF24-3BB5-4309-BF9B-027DA6212F43}" type="slidenum">
              <a:rPr lang="en-US" smtClean="0"/>
              <a:t>36</a:t>
            </a:fld>
            <a:endParaRPr lang="en-US"/>
          </a:p>
        </p:txBody>
      </p:sp>
    </p:spTree>
    <p:extLst>
      <p:ext uri="{BB962C8B-B14F-4D97-AF65-F5344CB8AC3E}">
        <p14:creationId xmlns:p14="http://schemas.microsoft.com/office/powerpoint/2010/main" val="2104349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a:t>
            </a:r>
          </a:p>
          <a:p>
            <a:r>
              <a:rPr lang="en-US" dirty="0"/>
              <a:t>For last bullet: Applicant can email CalHomeReports@hcd.ca.gov</a:t>
            </a:r>
            <a:r>
              <a:rPr lang="en-US" baseline="0" dirty="0"/>
              <a:t> and confirm if they have any outstanding reports. We recommending saving the response that you receive from </a:t>
            </a:r>
            <a:r>
              <a:rPr lang="en-US" baseline="0" dirty="0" err="1"/>
              <a:t>CalHome</a:t>
            </a:r>
            <a:r>
              <a:rPr lang="en-US" baseline="0" dirty="0"/>
              <a:t> reports and submitting with your application as an attachment on the Application Portal under the section labeled “other”. </a:t>
            </a:r>
            <a:endParaRPr lang="en-US" dirty="0"/>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44988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10"/>
          </p:nvPr>
        </p:nvSpPr>
        <p:spPr/>
        <p:txBody>
          <a:bodyPr/>
          <a:lstStyle/>
          <a:p>
            <a:fld id="{2679CF24-3BB5-4309-BF9B-027DA6212F43}" type="slidenum">
              <a:rPr lang="en-US" smtClean="0"/>
              <a:t>38</a:t>
            </a:fld>
            <a:endParaRPr lang="en-US"/>
          </a:p>
        </p:txBody>
      </p:sp>
    </p:spTree>
    <p:extLst>
      <p:ext uri="{BB962C8B-B14F-4D97-AF65-F5344CB8AC3E}">
        <p14:creationId xmlns:p14="http://schemas.microsoft.com/office/powerpoint/2010/main" val="2823832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Gail</a:t>
            </a:r>
          </a:p>
          <a:p>
            <a:pPr lvl="1"/>
            <a:r>
              <a:rPr lang="en-US" b="1" dirty="0"/>
              <a:t>Rating</a:t>
            </a:r>
          </a:p>
          <a:p>
            <a:r>
              <a:rPr lang="en-US" b="1" dirty="0"/>
              <a:t> </a:t>
            </a:r>
            <a:endParaRPr lang="en-US" dirty="0"/>
          </a:p>
          <a:p>
            <a:pPr lvl="2"/>
            <a:r>
              <a:rPr lang="en-US" b="1" u="heavy" dirty="0"/>
              <a:t>Evaluation Criteria</a:t>
            </a:r>
            <a:r>
              <a:rPr lang="en-US" b="1" dirty="0"/>
              <a:t>. </a:t>
            </a:r>
            <a:r>
              <a:rPr lang="en-US" dirty="0"/>
              <a:t>All eligible Applicants that have met eligibility and threshold requirements must receive a minimum score of 55 points to be considered for funding (25 CCR § 7751(b)). </a:t>
            </a:r>
          </a:p>
          <a:p>
            <a:pPr lvl="2"/>
            <a:endParaRPr lang="en-US" i="1" dirty="0"/>
          </a:p>
          <a:p>
            <a:pPr lvl="2"/>
            <a:r>
              <a:rPr lang="en-US" i="1" dirty="0"/>
              <a:t>Table 4 Evaluation Criteria</a:t>
            </a:r>
            <a:endParaRPr lang="en-US" sz="1100" dirty="0"/>
          </a:p>
          <a:p>
            <a:r>
              <a:rPr lang="en-US" sz="800" i="1" dirty="0"/>
              <a:t> </a:t>
            </a:r>
            <a:endParaRPr lang="en-US" sz="2400" dirty="0"/>
          </a:p>
          <a:p>
            <a:r>
              <a:rPr lang="en-US" b="1" dirty="0"/>
              <a:t>Evaluation Criteria</a:t>
            </a:r>
            <a:endParaRPr lang="en-US" sz="1100" dirty="0"/>
          </a:p>
          <a:p>
            <a:r>
              <a:rPr lang="en-US" b="1" dirty="0"/>
              <a:t>Maximum Points</a:t>
            </a:r>
            <a:endParaRPr lang="en-US" sz="1100" dirty="0"/>
          </a:p>
          <a:p>
            <a:r>
              <a:rPr lang="en-US" b="1" dirty="0"/>
              <a:t>Capability</a:t>
            </a:r>
            <a:endParaRPr lang="en-US" sz="1100" dirty="0"/>
          </a:p>
          <a:p>
            <a:r>
              <a:rPr lang="en-US" dirty="0"/>
              <a:t>40</a:t>
            </a:r>
            <a:endParaRPr lang="en-US" sz="1100" dirty="0"/>
          </a:p>
          <a:p>
            <a:r>
              <a:rPr lang="en-US" b="1" dirty="0"/>
              <a:t>Community Need</a:t>
            </a:r>
            <a:endParaRPr lang="en-US" sz="1100" dirty="0"/>
          </a:p>
          <a:p>
            <a:r>
              <a:rPr lang="en-US" dirty="0"/>
              <a:t>15</a:t>
            </a:r>
            <a:endParaRPr lang="en-US" sz="1100" dirty="0"/>
          </a:p>
          <a:p>
            <a:r>
              <a:rPr lang="en-US" b="1" dirty="0"/>
              <a:t>Feasibility</a:t>
            </a:r>
            <a:endParaRPr lang="en-US" sz="1100" dirty="0"/>
          </a:p>
          <a:p>
            <a:r>
              <a:rPr lang="en-US" dirty="0"/>
              <a:t>25</a:t>
            </a:r>
            <a:endParaRPr lang="en-US" sz="1100" dirty="0"/>
          </a:p>
          <a:p>
            <a:r>
              <a:rPr lang="en-US" b="1" dirty="0"/>
              <a:t>Community Revitalization</a:t>
            </a:r>
            <a:endParaRPr lang="en-US" sz="1100" dirty="0"/>
          </a:p>
          <a:p>
            <a:r>
              <a:rPr lang="en-US" dirty="0"/>
              <a:t>10</a:t>
            </a:r>
            <a:endParaRPr lang="en-US" sz="1100" dirty="0"/>
          </a:p>
          <a:p>
            <a:r>
              <a:rPr lang="en-US" b="1" dirty="0"/>
              <a:t>Volunteer Labor, Self-Help Labor or Youth Construction Skills Training Program</a:t>
            </a:r>
            <a:endParaRPr lang="en-US" sz="1100" dirty="0"/>
          </a:p>
          <a:p>
            <a:r>
              <a:rPr lang="en-US" dirty="0"/>
              <a:t>10</a:t>
            </a:r>
            <a:endParaRPr lang="en-US" sz="1100" dirty="0"/>
          </a:p>
          <a:p>
            <a:r>
              <a:rPr lang="en-US" i="1" dirty="0"/>
              <a:t> </a:t>
            </a:r>
            <a:endParaRPr lang="en-US" sz="1400" dirty="0"/>
          </a:p>
          <a:p>
            <a:r>
              <a:rPr lang="en-US" dirty="0"/>
              <a:t>For more detail on each of the rating factors, please see Appendix A and 25 CCR § 7751(b).</a:t>
            </a:r>
          </a:p>
          <a:p>
            <a:endParaRPr lang="en-US" dirty="0"/>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358069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Mauro</a:t>
            </a:r>
          </a:p>
        </p:txBody>
      </p:sp>
      <p:sp>
        <p:nvSpPr>
          <p:cNvPr id="4" name="Slide Number Placeholder 3"/>
          <p:cNvSpPr>
            <a:spLocks noGrp="1"/>
          </p:cNvSpPr>
          <p:nvPr>
            <p:ph type="sldNum" sz="quarter" idx="10"/>
          </p:nvPr>
        </p:nvSpPr>
        <p:spPr/>
        <p:txBody>
          <a:bodyPr/>
          <a:lstStyle/>
          <a:p>
            <a:fld id="{2679CF24-3BB5-4309-BF9B-027DA6212F43}" type="slidenum">
              <a:rPr lang="en-US" smtClean="0"/>
              <a:t>4</a:t>
            </a:fld>
            <a:endParaRPr lang="en-US"/>
          </a:p>
        </p:txBody>
      </p:sp>
    </p:spTree>
    <p:extLst>
      <p:ext uri="{BB962C8B-B14F-4D97-AF65-F5344CB8AC3E}">
        <p14:creationId xmlns:p14="http://schemas.microsoft.com/office/powerpoint/2010/main" val="2911519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a:p>
            <a:r>
              <a:rPr lang="en-US" dirty="0"/>
              <a:t> Applicants may apply to fund up to two out of four programs (Mortgage Assistance, Owner-Occupied Rehabilitation, ADU/JADU Assistance, and/or Shared Housing Program) in a single application. Applicants may choose to apply to fund a Homeownership Project Development with or without a Self-Help Housing Project. If the Homeownership Project Development proposes to do a Self-Help Housing Project, the Applicant may additionally apply for Technical Assistance. Applicants cannot apply to fund both a program and a project.</a:t>
            </a:r>
          </a:p>
          <a:p>
            <a:r>
              <a:rPr lang="en-US" dirty="0"/>
              <a:t> </a:t>
            </a:r>
          </a:p>
          <a:p>
            <a:r>
              <a:rPr lang="en-US" dirty="0"/>
              <a:t>An Applicant applying to fund two out of four programs will therefore have two separate scores. The scores will be averaged into one score. The applicant has the discretion to submit 1 application with the averaging of the scores or submitting 2 applications and having the programs scored separately. </a:t>
            </a:r>
          </a:p>
          <a:p>
            <a:endParaRPr lang="en-US" dirty="0"/>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343150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Brandon</a:t>
            </a:r>
          </a:p>
          <a:p>
            <a:pPr lvl="2"/>
            <a:r>
              <a:rPr lang="en-US" dirty="0"/>
              <a:t>  </a:t>
            </a:r>
          </a:p>
          <a:p>
            <a:r>
              <a:rPr lang="en-US" dirty="0"/>
              <a:t>Failure to have expended at least 95 percent of the most recently awarded grant by the 36th month of the prior </a:t>
            </a:r>
            <a:r>
              <a:rPr lang="en-US" dirty="0" err="1"/>
              <a:t>CalHome</a:t>
            </a:r>
            <a:r>
              <a:rPr lang="en-US" dirty="0"/>
              <a:t> contract will result in a 5-point penalty deduction from the score of the application (25 CCR § 7755(a)(1)(B)).</a:t>
            </a:r>
          </a:p>
          <a:p>
            <a:r>
              <a:rPr lang="en-US" dirty="0"/>
              <a:t> </a:t>
            </a:r>
          </a:p>
          <a:p>
            <a:r>
              <a:rPr lang="en-US" dirty="0"/>
              <a:t>If an Applicant has been penalized in a prior Supplement round and is now in compliance, the penalty will not be deducted in the current round.</a:t>
            </a:r>
          </a:p>
          <a:p>
            <a:r>
              <a:rPr lang="en-US" dirty="0"/>
              <a:t> </a:t>
            </a:r>
          </a:p>
          <a:p>
            <a:r>
              <a:rPr lang="en-US" dirty="0"/>
              <a:t>An Applicant with any project currently in HCD’s compliance resolution unit shall not be eligible to apply (25 CCR § 7717(b)(1)).</a:t>
            </a:r>
          </a:p>
          <a:p>
            <a:endParaRPr lang="en-US" dirty="0"/>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243399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Gail</a:t>
            </a:r>
          </a:p>
        </p:txBody>
      </p:sp>
      <p:sp>
        <p:nvSpPr>
          <p:cNvPr id="4" name="Slide Number Placeholder 3"/>
          <p:cNvSpPr>
            <a:spLocks noGrp="1"/>
          </p:cNvSpPr>
          <p:nvPr>
            <p:ph type="sldNum" sz="quarter" idx="10"/>
          </p:nvPr>
        </p:nvSpPr>
        <p:spPr/>
        <p:txBody>
          <a:bodyPr/>
          <a:lstStyle/>
          <a:p>
            <a:pPr defTabSz="929579">
              <a:defRPr/>
            </a:pPr>
            <a:fld id="{2679CF24-3BB5-4309-BF9B-027DA6212F43}" type="slidenum">
              <a:rPr lang="en-US">
                <a:solidFill>
                  <a:prstClr val="black"/>
                </a:solidFill>
                <a:latin typeface="Calibri" panose="020F0502020204030204"/>
              </a:rPr>
              <a:pPr defTabSz="929579">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2032198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p:txBody>
      </p:sp>
      <p:sp>
        <p:nvSpPr>
          <p:cNvPr id="4" name="Slide Number Placeholder 3"/>
          <p:cNvSpPr>
            <a:spLocks noGrp="1"/>
          </p:cNvSpPr>
          <p:nvPr>
            <p:ph type="sldNum" sz="quarter" idx="10"/>
          </p:nvPr>
        </p:nvSpPr>
        <p:spPr/>
        <p:txBody>
          <a:bodyPr/>
          <a:lstStyle/>
          <a:p>
            <a:fld id="{2679CF24-3BB5-4309-BF9B-027DA6212F43}" type="slidenum">
              <a:rPr lang="en-US" smtClean="0"/>
              <a:t>43</a:t>
            </a:fld>
            <a:endParaRPr lang="en-US"/>
          </a:p>
        </p:txBody>
      </p:sp>
    </p:spTree>
    <p:extLst>
      <p:ext uri="{BB962C8B-B14F-4D97-AF65-F5344CB8AC3E}">
        <p14:creationId xmlns:p14="http://schemas.microsoft.com/office/powerpoint/2010/main" val="3745465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Thank you Gail.</a:t>
            </a:r>
          </a:p>
          <a:p>
            <a:endParaRPr lang="en-US" dirty="0"/>
          </a:p>
          <a:p>
            <a:r>
              <a:rPr lang="en-US" dirty="0"/>
              <a:t>There is a new and improved way to complete the 2020 </a:t>
            </a:r>
            <a:r>
              <a:rPr lang="en-US" dirty="0" err="1"/>
              <a:t>CalHome</a:t>
            </a:r>
            <a:r>
              <a:rPr lang="en-US" dirty="0"/>
              <a:t> Application.  HCD</a:t>
            </a:r>
            <a:r>
              <a:rPr lang="en-US" baseline="0" dirty="0"/>
              <a:t> has created a portal where applicants will enter information about their organization and program or project.  This replaces the previous method of applicants submitting binders and USB drives to HCD.  The portal is secure and will streamline the application process for applicants.   </a:t>
            </a:r>
          </a:p>
          <a:p>
            <a:endParaRPr lang="en-US" baseline="0" dirty="0"/>
          </a:p>
          <a:p>
            <a:pPr defTabSz="929579">
              <a:defRPr/>
            </a:pPr>
            <a:r>
              <a:rPr lang="en-US" dirty="0"/>
              <a:t>To</a:t>
            </a:r>
            <a:r>
              <a:rPr lang="en-US" baseline="0" dirty="0"/>
              <a:t> access the </a:t>
            </a:r>
            <a:r>
              <a:rPr lang="en-US" baseline="0" dirty="0" err="1"/>
              <a:t>CalHome</a:t>
            </a:r>
            <a:r>
              <a:rPr lang="en-US" baseline="0" dirty="0"/>
              <a:t> Application portal, you will go the HCD website and you will see a tab for Grants and Funding, click on that tab and a drop down will open where you select Programs Active and you will see the </a:t>
            </a:r>
            <a:r>
              <a:rPr lang="en-US" baseline="0" dirty="0" err="1"/>
              <a:t>CalHome</a:t>
            </a:r>
            <a:r>
              <a:rPr lang="en-US" baseline="0" dirty="0"/>
              <a:t> website.  Once you are on the </a:t>
            </a:r>
            <a:r>
              <a:rPr lang="en-US" baseline="0" dirty="0" err="1"/>
              <a:t>CalHome</a:t>
            </a:r>
            <a:r>
              <a:rPr lang="en-US" baseline="0" dirty="0"/>
              <a:t> page scroll about half way down the page and you will see Current NOFA’s.  That is where you will click on the Apply Online-</a:t>
            </a:r>
            <a:r>
              <a:rPr lang="en-US" baseline="0" dirty="0" err="1"/>
              <a:t>CalHome</a:t>
            </a:r>
            <a:r>
              <a:rPr lang="en-US" baseline="0" dirty="0"/>
              <a:t> Application.  This slide has a screen shot of were you click to open the portal. If you find it won’t open in Explorer or Edge use Chrome and it should open right up</a:t>
            </a:r>
          </a:p>
          <a:p>
            <a:pPr defTabSz="929579">
              <a:defRPr/>
            </a:pPr>
            <a:endParaRPr lang="en-US" baseline="0" dirty="0"/>
          </a:p>
        </p:txBody>
      </p:sp>
      <p:sp>
        <p:nvSpPr>
          <p:cNvPr id="4" name="Slide Number Placeholder 3"/>
          <p:cNvSpPr>
            <a:spLocks noGrp="1"/>
          </p:cNvSpPr>
          <p:nvPr>
            <p:ph type="sldNum" sz="quarter" idx="10"/>
          </p:nvPr>
        </p:nvSpPr>
        <p:spPr/>
        <p:txBody>
          <a:bodyPr/>
          <a:lstStyle/>
          <a:p>
            <a:fld id="{2679CF24-3BB5-4309-BF9B-027DA6212F43}" type="slidenum">
              <a:rPr lang="en-US" smtClean="0"/>
              <a:t>44</a:t>
            </a:fld>
            <a:endParaRPr lang="en-US"/>
          </a:p>
        </p:txBody>
      </p:sp>
    </p:spTree>
    <p:extLst>
      <p:ext uri="{BB962C8B-B14F-4D97-AF65-F5344CB8AC3E}">
        <p14:creationId xmlns:p14="http://schemas.microsoft.com/office/powerpoint/2010/main" val="2812270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When you click on the Apply Online you will see this page. Select the </a:t>
            </a:r>
            <a:r>
              <a:rPr lang="en-US" dirty="0" err="1"/>
              <a:t>CalHome</a:t>
            </a:r>
            <a:r>
              <a:rPr lang="en-US" dirty="0"/>
              <a:t> 2020 Application. From there you</a:t>
            </a:r>
            <a:r>
              <a:rPr lang="en-US" baseline="0" dirty="0"/>
              <a:t> will fill out information about your organization and the program or project you are apply for.  You will have provided some of the information in the excel application, but please be aware that it is very important for this information to be entered in both the excel application and the portal.  We need all of the information to process your application.</a:t>
            </a:r>
          </a:p>
          <a:p>
            <a:endParaRPr lang="en-US" baseline="0" dirty="0"/>
          </a:p>
          <a:p>
            <a:r>
              <a:rPr lang="en-US" baseline="0" dirty="0"/>
              <a:t>The main difference you will see in using the portal versus previous application methods such as binders or USB drives is there is a clearly marked place to identify and upload required documents.   This will help you correctly complete your application and prevent applicants from accidently forgetting to submit a required document. </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45</a:t>
            </a:fld>
            <a:endParaRPr lang="en-US"/>
          </a:p>
        </p:txBody>
      </p:sp>
    </p:spTree>
    <p:extLst>
      <p:ext uri="{BB962C8B-B14F-4D97-AF65-F5344CB8AC3E}">
        <p14:creationId xmlns:p14="http://schemas.microsoft.com/office/powerpoint/2010/main" val="533669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In the portal if the area is marked with an asterisk it is required. Please be aware of the specific upload formats. </a:t>
            </a:r>
          </a:p>
          <a:p>
            <a:endParaRPr lang="en-US" dirty="0"/>
          </a:p>
          <a:p>
            <a:r>
              <a:rPr lang="en-US" dirty="0"/>
              <a:t>The Excel Application must be submitted in XLS or XLSX format on the portal not XLM (this means the document must be saved removing MACROS).</a:t>
            </a:r>
          </a:p>
          <a:p>
            <a:endParaRPr lang="en-US" dirty="0"/>
          </a:p>
          <a:p>
            <a:r>
              <a:rPr lang="en-US" dirty="0"/>
              <a:t>Once the application is submitted a confirmation receipt will be sent to you. Please save the confirmation receipt as proof of submission. </a:t>
            </a:r>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46</a:t>
            </a:fld>
            <a:endParaRPr lang="en-US"/>
          </a:p>
        </p:txBody>
      </p:sp>
    </p:spTree>
    <p:extLst>
      <p:ext uri="{BB962C8B-B14F-4D97-AF65-F5344CB8AC3E}">
        <p14:creationId xmlns:p14="http://schemas.microsoft.com/office/powerpoint/2010/main" val="3870103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baseline="0" dirty="0"/>
              <a:t>When you select the program or project you are applying for, a customized list of documents will populate the portal, next to the organizational docs tab. </a:t>
            </a:r>
          </a:p>
          <a:p>
            <a:endParaRPr lang="en-US" baseline="0" dirty="0"/>
          </a:p>
          <a:p>
            <a:r>
              <a:rPr lang="en-US" baseline="0" dirty="0"/>
              <a:t>You can see there is a tab for Organization Documents, this tab is a universal tab for all applications.  This is where you upload documents such as your Resolution, Service area Map and signature block just to name a few. </a:t>
            </a:r>
          </a:p>
          <a:p>
            <a:endParaRPr lang="en-US" baseline="0" dirty="0"/>
          </a:p>
          <a:p>
            <a:r>
              <a:rPr lang="en-US" baseline="0" dirty="0"/>
              <a:t>In this example, I selected Mortgage Assistance as the program I’m applying for, and the MA tab opened up.  If you choose Project Development Loan- that tab would pop up next to the organizational docs. </a:t>
            </a:r>
          </a:p>
          <a:p>
            <a:endParaRPr lang="en-US" baseline="0" dirty="0"/>
          </a:p>
          <a:p>
            <a:r>
              <a:rPr lang="en-US" baseline="0" dirty="0"/>
              <a:t>Please be sure to name your document correctly and upload them to the corresponding box so we know what we are reviewing.   </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47</a:t>
            </a:fld>
            <a:endParaRPr lang="en-US"/>
          </a:p>
        </p:txBody>
      </p:sp>
    </p:spTree>
    <p:extLst>
      <p:ext uri="{BB962C8B-B14F-4D97-AF65-F5344CB8AC3E}">
        <p14:creationId xmlns:p14="http://schemas.microsoft.com/office/powerpoint/2010/main" val="4139244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baseline="0" dirty="0"/>
              <a:t>Now that I’ve reviewed the Portal basics I’m going to review the excel application you will be filling out and uploading to the portal.  Please remember that th</a:t>
            </a:r>
            <a:r>
              <a:rPr lang="en-US" dirty="0"/>
              <a:t>e</a:t>
            </a:r>
            <a:r>
              <a:rPr lang="en-US" baseline="0" dirty="0"/>
              <a:t> application portal is not a replacement for the excel application, the excel application needs to be completed in full and uploaded to the application portal with the supporting documents in PDF format.</a:t>
            </a:r>
          </a:p>
          <a:p>
            <a:endParaRPr lang="en-US" baseline="0" dirty="0"/>
          </a:p>
          <a:p>
            <a:r>
              <a:rPr lang="en-US" baseline="0" dirty="0"/>
              <a:t>This is a screen shot of the first page of the Excel application.   Click on the applicant and activity tab and start filling out the application.  It is very important to enable the excel document.  There will be a small box at the top of the document that indicates: enable.  Be sure to click on this box to enable the workbook or your application won’t work correctly.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48</a:t>
            </a:fld>
            <a:endParaRPr lang="en-US"/>
          </a:p>
        </p:txBody>
      </p:sp>
    </p:spTree>
    <p:extLst>
      <p:ext uri="{BB962C8B-B14F-4D97-AF65-F5344CB8AC3E}">
        <p14:creationId xmlns:p14="http://schemas.microsoft.com/office/powerpoint/2010/main" val="346689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In the Applicant</a:t>
            </a:r>
            <a:r>
              <a:rPr lang="en-US" baseline="0" dirty="0"/>
              <a:t> and Activity Tab – you will need to enter the Program Activity or Project that you are applying for. Once this information is entered, other worksheet tabs at the bottom of the application will open that will correspond to the activity that is being applied for.</a:t>
            </a:r>
          </a:p>
          <a:p>
            <a:endParaRPr lang="en-US" baseline="0" dirty="0"/>
          </a:p>
          <a:p>
            <a:r>
              <a:rPr lang="en-US" baseline="0" dirty="0"/>
              <a:t>You will also need to enter in the assisted county, geographic region and rural are if it applies.   Please note- only one county per application is allowed, if an organization plans on applying for funds in multiple counties they must complete separate applications for each county.  It is important to remember that the maximum funding amount per Applicant is $5M, keep this in mind if you are completing multiple applications for your organization.  Because the total amount applied for can’t exceed 5 million.</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49</a:t>
            </a:fld>
            <a:endParaRPr lang="en-US"/>
          </a:p>
        </p:txBody>
      </p:sp>
    </p:spTree>
    <p:extLst>
      <p:ext uri="{BB962C8B-B14F-4D97-AF65-F5344CB8AC3E}">
        <p14:creationId xmlns:p14="http://schemas.microsoft.com/office/powerpoint/2010/main" val="174832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Mauro</a:t>
            </a:r>
          </a:p>
        </p:txBody>
      </p:sp>
      <p:sp>
        <p:nvSpPr>
          <p:cNvPr id="4" name="Slide Number Placeholder 3"/>
          <p:cNvSpPr>
            <a:spLocks noGrp="1"/>
          </p:cNvSpPr>
          <p:nvPr>
            <p:ph type="sldNum" sz="quarter" idx="10"/>
          </p:nvPr>
        </p:nvSpPr>
        <p:spPr/>
        <p:txBody>
          <a:bodyPr/>
          <a:lstStyle/>
          <a:p>
            <a:fld id="{2679CF24-3BB5-4309-BF9B-027DA6212F43}" type="slidenum">
              <a:rPr lang="en-US" smtClean="0"/>
              <a:t>5</a:t>
            </a:fld>
            <a:endParaRPr lang="en-US"/>
          </a:p>
        </p:txBody>
      </p:sp>
    </p:spTree>
    <p:extLst>
      <p:ext uri="{BB962C8B-B14F-4D97-AF65-F5344CB8AC3E}">
        <p14:creationId xmlns:p14="http://schemas.microsoft.com/office/powerpoint/2010/main" val="3089475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If you find you have questions</a:t>
            </a:r>
            <a:r>
              <a:rPr lang="en-US" baseline="0" dirty="0"/>
              <a:t> or need technical assistance with the application template please use the Application Support tab within the excel workbook, and send a copy of your Excel Application with support tab completed to CalHome@hcd.ca.gov. Please note this not for program or guideline questions.  We will review your question and respond to you.  Please be sure to send only questions related to the </a:t>
            </a:r>
            <a:r>
              <a:rPr lang="en-US" baseline="0" dirty="0" err="1"/>
              <a:t>CalHome</a:t>
            </a:r>
            <a:r>
              <a:rPr lang="en-US" baseline="0" dirty="0"/>
              <a:t> </a:t>
            </a:r>
            <a:r>
              <a:rPr lang="en-US" baseline="0" dirty="0" err="1"/>
              <a:t>exel</a:t>
            </a:r>
            <a:r>
              <a:rPr lang="en-US" baseline="0" dirty="0"/>
              <a:t> application using this method.  All other questions should be sent to the </a:t>
            </a:r>
            <a:r>
              <a:rPr lang="en-US" baseline="0" dirty="0" err="1"/>
              <a:t>CalHome</a:t>
            </a:r>
            <a:r>
              <a:rPr lang="en-US" baseline="0" dirty="0"/>
              <a:t> email box. </a:t>
            </a:r>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50</a:t>
            </a:fld>
            <a:endParaRPr lang="en-US"/>
          </a:p>
        </p:txBody>
      </p:sp>
    </p:spTree>
    <p:extLst>
      <p:ext uri="{BB962C8B-B14F-4D97-AF65-F5344CB8AC3E}">
        <p14:creationId xmlns:p14="http://schemas.microsoft.com/office/powerpoint/2010/main" val="1542669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The application workbook has a tab titled Certification and Legal- this is the Applicant Certification and Legal Disclosure form</a:t>
            </a:r>
            <a:r>
              <a:rPr lang="en-US" baseline="0" dirty="0"/>
              <a:t> that all applicants need to complete.</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51</a:t>
            </a:fld>
            <a:endParaRPr lang="en-US"/>
          </a:p>
        </p:txBody>
      </p:sp>
    </p:spTree>
    <p:extLst>
      <p:ext uri="{BB962C8B-B14F-4D97-AF65-F5344CB8AC3E}">
        <p14:creationId xmlns:p14="http://schemas.microsoft.com/office/powerpoint/2010/main" val="572948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endParaRPr lang="en-US" baseline="0" dirty="0"/>
          </a:p>
          <a:p>
            <a:endParaRPr lang="en-US" baseline="0" dirty="0"/>
          </a:p>
          <a:p>
            <a:r>
              <a:rPr lang="en-US" baseline="0" dirty="0"/>
              <a:t>The Application Certification and Legal Disclosure page needs a “wet” signature.  You will need to print out the Applicant Certification and Legal Disclosure page from the excel application, sign the certification and legal disclosure page then scan it into a PDF document.  This document will be uploaded into the Organizational documents tab of the portal.  In this slide, you can see the location of where this will be uploaded in the portal.</a:t>
            </a:r>
          </a:p>
        </p:txBody>
      </p:sp>
      <p:sp>
        <p:nvSpPr>
          <p:cNvPr id="4" name="Slide Number Placeholder 3"/>
          <p:cNvSpPr>
            <a:spLocks noGrp="1"/>
          </p:cNvSpPr>
          <p:nvPr>
            <p:ph type="sldNum" sz="quarter" idx="10"/>
          </p:nvPr>
        </p:nvSpPr>
        <p:spPr/>
        <p:txBody>
          <a:bodyPr/>
          <a:lstStyle/>
          <a:p>
            <a:fld id="{2679CF24-3BB5-4309-BF9B-027DA6212F43}" type="slidenum">
              <a:rPr lang="en-US" smtClean="0"/>
              <a:t>52</a:t>
            </a:fld>
            <a:endParaRPr lang="en-US"/>
          </a:p>
        </p:txBody>
      </p:sp>
    </p:spTree>
    <p:extLst>
      <p:ext uri="{BB962C8B-B14F-4D97-AF65-F5344CB8AC3E}">
        <p14:creationId xmlns:p14="http://schemas.microsoft.com/office/powerpoint/2010/main" val="12503907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If an applicant is applying for Mortgage Assistance, Self-Help Technical Assistance or a Project Development Loan the Feasibility points are dependent on the previous year home sales in your geographic area.</a:t>
            </a:r>
          </a:p>
          <a:p>
            <a:r>
              <a:rPr lang="en-US" dirty="0"/>
              <a:t>The applicant is requested to submit evidence of previous year home sales, this is for the immediate twelve months preceding the application date. </a:t>
            </a:r>
          </a:p>
          <a:p>
            <a:endParaRPr lang="en-US" dirty="0"/>
          </a:p>
          <a:p>
            <a:r>
              <a:rPr lang="en-US" dirty="0"/>
              <a:t>Feasibility points will not be awarded without the provided documentation requested in the application.</a:t>
            </a:r>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53</a:t>
            </a:fld>
            <a:endParaRPr lang="en-US"/>
          </a:p>
        </p:txBody>
      </p:sp>
    </p:spTree>
    <p:extLst>
      <p:ext uri="{BB962C8B-B14F-4D97-AF65-F5344CB8AC3E}">
        <p14:creationId xmlns:p14="http://schemas.microsoft.com/office/powerpoint/2010/main" val="1224419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This</a:t>
            </a:r>
            <a:r>
              <a:rPr lang="en-US" baseline="0" dirty="0"/>
              <a:t> slide shows where you will input the number of home sales and the proposed number of loans you will do in the geographic area you are applying in.  The ratio will be auto calculated by the application and the score will automatically populate in the scoring matrix.   You will then upload documentation of the number of home sales to the portal. </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54</a:t>
            </a:fld>
            <a:endParaRPr lang="en-US"/>
          </a:p>
        </p:txBody>
      </p:sp>
    </p:spTree>
    <p:extLst>
      <p:ext uri="{BB962C8B-B14F-4D97-AF65-F5344CB8AC3E}">
        <p14:creationId xmlns:p14="http://schemas.microsoft.com/office/powerpoint/2010/main" val="10616059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The points</a:t>
            </a:r>
            <a:r>
              <a:rPr lang="en-US" baseline="0" dirty="0"/>
              <a:t> in this table will autofill based on the information provided in the specific activity tabs.</a:t>
            </a:r>
          </a:p>
          <a:p>
            <a:r>
              <a:rPr lang="en-US" baseline="0" dirty="0"/>
              <a:t>For cells that do not meet the minimum requirements the shading will turn red as seen in row 47, if this happens this applicant would not meet the minimum threshold score of 55.  They would need to review their answers and see if they did not fill out the application completely or correctly.  Once the self-score points meet or exceed 55 points the applicant then meets the minimum score criteria and can proceed. </a:t>
            </a:r>
          </a:p>
          <a:p>
            <a:endParaRPr lang="en-US" baseline="0" dirty="0"/>
          </a:p>
          <a:p>
            <a:r>
              <a:rPr lang="en-US" baseline="0" dirty="0"/>
              <a:t>You can apply for up to two programs per application, if this is an option you chose, the scores will be averaged.  If you would like your programs to be scored individually, you are also allowed to apply for two programs using two separate applications. Please keep in mind that if you apply for 2 programs, the maximum award amount of 5 million applies to the organization, that maximum award amount is not program or project based. This is also true if an organization is applying for multiple counties.  </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55</a:t>
            </a:fld>
            <a:endParaRPr lang="en-US"/>
          </a:p>
        </p:txBody>
      </p:sp>
    </p:spTree>
    <p:extLst>
      <p:ext uri="{BB962C8B-B14F-4D97-AF65-F5344CB8AC3E}">
        <p14:creationId xmlns:p14="http://schemas.microsoft.com/office/powerpoint/2010/main" val="42842853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Cells shaded in canary</a:t>
            </a:r>
            <a:r>
              <a:rPr lang="en-US" baseline="0" dirty="0"/>
              <a:t> yellow require the applicant to provide an answer in the application.  It may be a drop down response or a narrative response, please be sure that all yellow cells have an answer. </a:t>
            </a:r>
          </a:p>
          <a:p>
            <a:endParaRPr lang="en-US" baseline="0" dirty="0"/>
          </a:p>
          <a:p>
            <a:r>
              <a:rPr lang="en-US" baseline="0" dirty="0"/>
              <a:t>Keep an eye out for the salmon colored cells, those cells require an answer and an attachment.  For example, in the picture above the salmon colored cell for Service Area Map requires you to indicate if this document has been uploaded to the portal.  This is an example of  how the excel application and portal compliment each other. </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56</a:t>
            </a:fld>
            <a:endParaRPr lang="en-US"/>
          </a:p>
        </p:txBody>
      </p:sp>
    </p:spTree>
    <p:extLst>
      <p:ext uri="{BB962C8B-B14F-4D97-AF65-F5344CB8AC3E}">
        <p14:creationId xmlns:p14="http://schemas.microsoft.com/office/powerpoint/2010/main" val="3569395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Here</a:t>
            </a:r>
            <a:r>
              <a:rPr lang="en-US" baseline="0" dirty="0"/>
              <a:t> is a quick tip for making sure you receive full credit for experience.  You can see that in row 22 indicates, The Applicant or its Administrative Subcontractor must have successfully administered a homebuyer program for a minimum of two years within the four years immediately preceding the NOFA date.   We are capturing the previous 4 years of experience your organization has in this section.  </a:t>
            </a:r>
          </a:p>
          <a:p>
            <a:endParaRPr lang="en-US" baseline="0" dirty="0"/>
          </a:p>
          <a:p>
            <a:r>
              <a:rPr lang="en-US" dirty="0"/>
              <a:t>When inputting</a:t>
            </a:r>
            <a:r>
              <a:rPr lang="en-US" baseline="0" dirty="0"/>
              <a:t> years of experience for the most recent four years, if the begin date is prior to the NOFA date’s four year mark the cell will shade red.  An example of this is row 24. You can see that the begin date cell with the date 8/1/16 is shaded red, indicating the begin date of your program is not within the four year immediately preceding the NOFA date. You can still submit your application and staff will review and calculate the total number of Admin Years.</a:t>
            </a:r>
          </a:p>
          <a:p>
            <a:endParaRPr lang="en-US" baseline="0" dirty="0"/>
          </a:p>
          <a:p>
            <a:pPr defTabSz="929579">
              <a:defRPr/>
            </a:pPr>
            <a:r>
              <a:rPr lang="en-US" baseline="0" dirty="0"/>
              <a:t>But in the row 25, the Begin date is now 9/16/20, and the cell is yellow.  This indicates the Begin Date of the program entered is within the four years immediately preceding the NOFA date.</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57</a:t>
            </a:fld>
            <a:endParaRPr lang="en-US"/>
          </a:p>
        </p:txBody>
      </p:sp>
    </p:spTree>
    <p:extLst>
      <p:ext uri="{BB962C8B-B14F-4D97-AF65-F5344CB8AC3E}">
        <p14:creationId xmlns:p14="http://schemas.microsoft.com/office/powerpoint/2010/main" val="7971727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For Community Revitalization points be sure to answer the questions  and</a:t>
            </a:r>
            <a:r>
              <a:rPr lang="en-US" baseline="0" dirty="0"/>
              <a:t> provide attachments if applicable.</a:t>
            </a:r>
          </a:p>
          <a:p>
            <a:r>
              <a:rPr lang="en-US" baseline="0" dirty="0"/>
              <a:t>In order to receive the points ALL </a:t>
            </a:r>
            <a:r>
              <a:rPr lang="en-US" baseline="0" dirty="0" err="1"/>
              <a:t>CalHome</a:t>
            </a:r>
            <a:r>
              <a:rPr lang="en-US" baseline="0" dirty="0"/>
              <a:t> Assisted units must be in the designated qualifying area.  For example if you answer yes to Opportunity Zone to receive the 10 points for Community Revitalization all of your units must be in the Opportunity Zone.  You can’t do some units in the Opportunity Zone and some outside of it.  100% must be done in the Opportunity Zone.   This is true for the Promise Zone and the Choice Neighborhood as well. </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58</a:t>
            </a:fld>
            <a:endParaRPr lang="en-US"/>
          </a:p>
        </p:txBody>
      </p:sp>
    </p:spTree>
    <p:extLst>
      <p:ext uri="{BB962C8B-B14F-4D97-AF65-F5344CB8AC3E}">
        <p14:creationId xmlns:p14="http://schemas.microsoft.com/office/powerpoint/2010/main" val="17810846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Applicants</a:t>
            </a:r>
            <a:r>
              <a:rPr lang="en-US" baseline="0" dirty="0"/>
              <a:t> that are utilizing Volunteer, Self-Help Construction Labor, or Youth Construction Skills be sure to complete the hours and total number of assisted units.</a:t>
            </a:r>
          </a:p>
          <a:p>
            <a:r>
              <a:rPr lang="en-US" baseline="0" dirty="0"/>
              <a:t>Please note only applicants applying for Project Development Loans, Self help technical assistance  or Mortgage Assistance for New Construction will be able to utilize this section.</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59</a:t>
            </a:fld>
            <a:endParaRPr lang="en-US"/>
          </a:p>
        </p:txBody>
      </p:sp>
    </p:spTree>
    <p:extLst>
      <p:ext uri="{BB962C8B-B14F-4D97-AF65-F5344CB8AC3E}">
        <p14:creationId xmlns:p14="http://schemas.microsoft.com/office/powerpoint/2010/main" val="103962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Conant</a:t>
            </a:r>
          </a:p>
          <a:p>
            <a:endParaRPr lang="en-US" dirty="0"/>
          </a:p>
          <a:p>
            <a:r>
              <a:rPr lang="en-US" dirty="0"/>
              <a:t>In Program </a:t>
            </a:r>
            <a:r>
              <a:rPr lang="en-US"/>
              <a:t>Overview we’ll cover</a:t>
            </a:r>
            <a:endParaRPr lang="en-US" dirty="0"/>
          </a:p>
          <a:p>
            <a:endParaRPr lang="en-US" dirty="0"/>
          </a:p>
          <a:p>
            <a:pPr marL="232395" indent="-232395">
              <a:buAutoNum type="arabicPeriod"/>
            </a:pPr>
            <a:r>
              <a:rPr lang="en-US" dirty="0"/>
              <a:t>Available funding, </a:t>
            </a:r>
          </a:p>
          <a:p>
            <a:pPr marL="232395" indent="-232395">
              <a:buAutoNum type="arabicPeriod"/>
            </a:pPr>
            <a:r>
              <a:rPr lang="en-US" dirty="0"/>
              <a:t>Geographic Distribution of awards, </a:t>
            </a:r>
          </a:p>
          <a:p>
            <a:pPr marL="232395" indent="-232395">
              <a:buAutoNum type="arabicPeriod"/>
            </a:pPr>
            <a:r>
              <a:rPr lang="en-US" dirty="0"/>
              <a:t>Funding by activity, </a:t>
            </a:r>
          </a:p>
          <a:p>
            <a:pPr marL="232395" indent="-232395">
              <a:buAutoNum type="arabicPeriod"/>
            </a:pPr>
            <a:r>
              <a:rPr lang="en-US" dirty="0"/>
              <a:t>Funding amounts by activity, </a:t>
            </a:r>
          </a:p>
          <a:p>
            <a:pPr marL="232395" indent="-232395">
              <a:buAutoNum type="arabicPeriod"/>
            </a:pPr>
            <a:r>
              <a:rPr lang="en-US" dirty="0"/>
              <a:t>And household income limits.</a:t>
            </a:r>
          </a:p>
        </p:txBody>
      </p:sp>
      <p:sp>
        <p:nvSpPr>
          <p:cNvPr id="4" name="Slide Number Placeholder 3"/>
          <p:cNvSpPr>
            <a:spLocks noGrp="1"/>
          </p:cNvSpPr>
          <p:nvPr>
            <p:ph type="sldNum" sz="quarter" idx="10"/>
          </p:nvPr>
        </p:nvSpPr>
        <p:spPr/>
        <p:txBody>
          <a:bodyPr/>
          <a:lstStyle/>
          <a:p>
            <a:fld id="{2679CF24-3BB5-4309-BF9B-027DA6212F43}" type="slidenum">
              <a:rPr lang="en-US" smtClean="0"/>
              <a:t>6</a:t>
            </a:fld>
            <a:endParaRPr lang="en-US"/>
          </a:p>
        </p:txBody>
      </p:sp>
    </p:spTree>
    <p:extLst>
      <p:ext uri="{BB962C8B-B14F-4D97-AF65-F5344CB8AC3E}">
        <p14:creationId xmlns:p14="http://schemas.microsoft.com/office/powerpoint/2010/main" val="5191257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At the end of the program activity</a:t>
            </a:r>
            <a:r>
              <a:rPr lang="en-US" baseline="0" dirty="0"/>
              <a:t> tab </a:t>
            </a:r>
            <a:r>
              <a:rPr lang="en-US" dirty="0"/>
              <a:t>there is a</a:t>
            </a:r>
            <a:r>
              <a:rPr lang="en-US" baseline="0" dirty="0"/>
              <a:t> designated area to enter a Performance Penalty if it applies.   According to the </a:t>
            </a:r>
            <a:r>
              <a:rPr lang="en-US" baseline="0" dirty="0" err="1"/>
              <a:t>CalHome</a:t>
            </a:r>
            <a:r>
              <a:rPr lang="en-US" baseline="0" dirty="0"/>
              <a:t> NOFA:  Applicants that have previously received a </a:t>
            </a:r>
            <a:r>
              <a:rPr lang="en-US" baseline="0" dirty="0" err="1"/>
              <a:t>CalHome</a:t>
            </a:r>
            <a:r>
              <a:rPr lang="en-US" baseline="0" dirty="0"/>
              <a:t> Grant will</a:t>
            </a:r>
          </a:p>
          <a:p>
            <a:r>
              <a:rPr lang="en-US" baseline="0" dirty="0"/>
              <a:t>be reviewed for performance under Guidelines Section 7755, </a:t>
            </a:r>
            <a:r>
              <a:rPr lang="en-US" baseline="0" dirty="0" err="1"/>
              <a:t>subd</a:t>
            </a:r>
            <a:r>
              <a:rPr lang="en-US" baseline="0" dirty="0"/>
              <a:t>. (c)). Failure to have expended at least 95 percent of the most recently awarded Grant by the 36th month of the prior </a:t>
            </a:r>
            <a:r>
              <a:rPr lang="en-US" baseline="0" dirty="0" err="1"/>
              <a:t>CalHome</a:t>
            </a:r>
            <a:r>
              <a:rPr lang="en-US" baseline="0" dirty="0"/>
              <a:t> contract (with the exception of funds awarded</a:t>
            </a:r>
          </a:p>
          <a:p>
            <a:r>
              <a:rPr lang="en-US" baseline="0" dirty="0"/>
              <a:t>under the April 11, 2018 </a:t>
            </a:r>
            <a:r>
              <a:rPr lang="en-US" baseline="0" dirty="0" err="1"/>
              <a:t>CalHome</a:t>
            </a:r>
            <a:r>
              <a:rPr lang="en-US" baseline="0" dirty="0"/>
              <a:t> Disaster NOFA and May 3, 2019 </a:t>
            </a:r>
            <a:r>
              <a:rPr lang="en-US" baseline="0" dirty="0" err="1"/>
              <a:t>CalHome</a:t>
            </a:r>
            <a:r>
              <a:rPr lang="en-US" baseline="0" dirty="0"/>
              <a:t> Disaster NOFA) may result in a five point penalty deduction from the score of the application (Guidelines Section 7759, </a:t>
            </a:r>
            <a:r>
              <a:rPr lang="en-US" baseline="0" dirty="0" err="1"/>
              <a:t>subd</a:t>
            </a:r>
            <a:r>
              <a:rPr lang="en-US" baseline="0" dirty="0"/>
              <a:t>. (a)(1)(B)).</a:t>
            </a:r>
          </a:p>
          <a:p>
            <a:r>
              <a:rPr lang="en-US" baseline="0" dirty="0"/>
              <a:t>An Applicant with any project currently in the Department’s compliance resolution unit shall not be eligible to apply (Guidelines Section 7717, </a:t>
            </a:r>
            <a:r>
              <a:rPr lang="en-US" baseline="0" dirty="0" err="1"/>
              <a:t>subd</a:t>
            </a:r>
            <a:r>
              <a:rPr lang="en-US" baseline="0" dirty="0"/>
              <a:t>. (b)(1)).</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60</a:t>
            </a:fld>
            <a:endParaRPr lang="en-US"/>
          </a:p>
        </p:txBody>
      </p:sp>
    </p:spTree>
    <p:extLst>
      <p:ext uri="{BB962C8B-B14F-4D97-AF65-F5344CB8AC3E}">
        <p14:creationId xmlns:p14="http://schemas.microsoft.com/office/powerpoint/2010/main" val="6077503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A sample resolution</a:t>
            </a:r>
            <a:r>
              <a:rPr lang="en-US" baseline="0" dirty="0"/>
              <a:t> for the </a:t>
            </a:r>
            <a:r>
              <a:rPr lang="en-US" baseline="0" dirty="0" err="1"/>
              <a:t>CalHome</a:t>
            </a:r>
            <a:r>
              <a:rPr lang="en-US" baseline="0" dirty="0"/>
              <a:t> application is available on the HCD </a:t>
            </a:r>
            <a:r>
              <a:rPr lang="en-US" baseline="0" dirty="0" err="1"/>
              <a:t>Calhome</a:t>
            </a:r>
            <a:r>
              <a:rPr lang="en-US" baseline="0" dirty="0"/>
              <a:t> website.  You are able to use this document to develop your resolution for the program. </a:t>
            </a:r>
          </a:p>
          <a:p>
            <a:endParaRPr lang="en-US" baseline="0" dirty="0"/>
          </a:p>
          <a:p>
            <a:r>
              <a:rPr lang="en-US" dirty="0"/>
              <a:t>HCD</a:t>
            </a:r>
            <a:r>
              <a:rPr lang="en-US" baseline="0" dirty="0"/>
              <a:t> documents are ADA compliant which means automated screen readers will be able to read our documents.  Due to the nature of making a document ADA compliant in excel the spread sheet is locked, which can make it difficult to edit.  We recognize that you may need to edit this document and you are allowed to do so.  But first you will need to unlock the worksheet.  This is very easy, go to the review tab at the top of the page and click on unprotect sheet.  There is no password required and you will now be able to edit this sheet as needed.  This sample resolution can be found on the HCD Cal home webpage.  </a:t>
            </a:r>
          </a:p>
          <a:p>
            <a:endParaRPr lang="en-US" baseline="0" dirty="0"/>
          </a:p>
          <a:p>
            <a:r>
              <a:rPr lang="en-US" baseline="0" dirty="0"/>
              <a:t>And now back to Mauro for the conclusion of this workshop!</a:t>
            </a: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61</a:t>
            </a:fld>
            <a:endParaRPr lang="en-US"/>
          </a:p>
        </p:txBody>
      </p:sp>
    </p:spTree>
    <p:extLst>
      <p:ext uri="{BB962C8B-B14F-4D97-AF65-F5344CB8AC3E}">
        <p14:creationId xmlns:p14="http://schemas.microsoft.com/office/powerpoint/2010/main" val="33899061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Mauro</a:t>
            </a:r>
          </a:p>
        </p:txBody>
      </p:sp>
      <p:sp>
        <p:nvSpPr>
          <p:cNvPr id="4" name="Slide Number Placeholder 3"/>
          <p:cNvSpPr>
            <a:spLocks noGrp="1"/>
          </p:cNvSpPr>
          <p:nvPr>
            <p:ph type="sldNum" sz="quarter" idx="10"/>
          </p:nvPr>
        </p:nvSpPr>
        <p:spPr/>
        <p:txBody>
          <a:bodyPr/>
          <a:lstStyle/>
          <a:p>
            <a:fld id="{2679CF24-3BB5-4309-BF9B-027DA6212F43}" type="slidenum">
              <a:rPr lang="en-US" smtClean="0"/>
              <a:t>62</a:t>
            </a:fld>
            <a:endParaRPr lang="en-US"/>
          </a:p>
        </p:txBody>
      </p:sp>
    </p:spTree>
    <p:extLst>
      <p:ext uri="{BB962C8B-B14F-4D97-AF65-F5344CB8AC3E}">
        <p14:creationId xmlns:p14="http://schemas.microsoft.com/office/powerpoint/2010/main" val="25641538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Mauro</a:t>
            </a:r>
          </a:p>
        </p:txBody>
      </p:sp>
      <p:sp>
        <p:nvSpPr>
          <p:cNvPr id="4" name="Slide Number Placeholder 3"/>
          <p:cNvSpPr>
            <a:spLocks noGrp="1"/>
          </p:cNvSpPr>
          <p:nvPr>
            <p:ph type="sldNum" sz="quarter" idx="10"/>
          </p:nvPr>
        </p:nvSpPr>
        <p:spPr/>
        <p:txBody>
          <a:bodyPr/>
          <a:lstStyle/>
          <a:p>
            <a:fld id="{2679CF24-3BB5-4309-BF9B-027DA6212F43}" type="slidenum">
              <a:rPr lang="en-US" smtClean="0"/>
              <a:t>63</a:t>
            </a:fld>
            <a:endParaRPr lang="en-US"/>
          </a:p>
        </p:txBody>
      </p:sp>
    </p:spTree>
    <p:extLst>
      <p:ext uri="{BB962C8B-B14F-4D97-AF65-F5344CB8AC3E}">
        <p14:creationId xmlns:p14="http://schemas.microsoft.com/office/powerpoint/2010/main" val="39347909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Mauro</a:t>
            </a:r>
          </a:p>
        </p:txBody>
      </p:sp>
      <p:sp>
        <p:nvSpPr>
          <p:cNvPr id="4" name="Slide Number Placeholder 3"/>
          <p:cNvSpPr>
            <a:spLocks noGrp="1"/>
          </p:cNvSpPr>
          <p:nvPr>
            <p:ph type="sldNum" sz="quarter" idx="10"/>
          </p:nvPr>
        </p:nvSpPr>
        <p:spPr/>
        <p:txBody>
          <a:bodyPr/>
          <a:lstStyle/>
          <a:p>
            <a:fld id="{2679CF24-3BB5-4309-BF9B-027DA6212F43}" type="slidenum">
              <a:rPr lang="en-US" smtClean="0"/>
              <a:t>64</a:t>
            </a:fld>
            <a:endParaRPr lang="en-US"/>
          </a:p>
        </p:txBody>
      </p:sp>
    </p:spTree>
    <p:extLst>
      <p:ext uri="{BB962C8B-B14F-4D97-AF65-F5344CB8AC3E}">
        <p14:creationId xmlns:p14="http://schemas.microsoft.com/office/powerpoint/2010/main" val="199360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a:t>Conant:</a:t>
            </a:r>
          </a:p>
          <a:p>
            <a:pPr hangingPunct="0"/>
            <a:endParaRPr lang="en-US" dirty="0"/>
          </a:p>
          <a:p>
            <a:pPr hangingPunct="0"/>
            <a:r>
              <a:rPr lang="en-US" dirty="0"/>
              <a:t>HCD is making approximately $</a:t>
            </a:r>
            <a:r>
              <a:rPr lang="en-US" b="1" dirty="0"/>
              <a:t>57 </a:t>
            </a:r>
            <a:r>
              <a:rPr lang="en-US" dirty="0"/>
              <a:t>million available to Local Public Agencies or Nonprofit Corporations for;</a:t>
            </a:r>
          </a:p>
          <a:p>
            <a:pPr hangingPunct="0"/>
            <a:endParaRPr lang="en-US" dirty="0"/>
          </a:p>
          <a:p>
            <a:pPr marL="232395" indent="-232395" hangingPunct="0">
              <a:buAutoNum type="arabicPeriod"/>
            </a:pPr>
            <a:r>
              <a:rPr lang="en-US" dirty="0"/>
              <a:t>First-Time Homebuyer Mortgage Assistance   (including the purchase of a home with an Accessory Dwelling Unit (ADU) or Junior Accessory Dwelling Unit (JADU))</a:t>
            </a:r>
          </a:p>
          <a:p>
            <a:pPr marL="232395" indent="-232395" hangingPunct="0">
              <a:buAutoNum type="arabicPeriod"/>
            </a:pPr>
            <a:endParaRPr lang="en-US" dirty="0"/>
          </a:p>
          <a:p>
            <a:pPr lvl="0" hangingPunct="0"/>
            <a:r>
              <a:rPr lang="en-US" dirty="0"/>
              <a:t>2.   Owner-Occupied Rehabilitation Assistance (including reconstruction and Rehabilitation of manufactured homes not on a permanent foundation, and construction, repair, reconstruction, or Rehabilitation of ADUs  or JADUs)</a:t>
            </a:r>
          </a:p>
          <a:p>
            <a:pPr lvl="0" hangingPunct="0"/>
            <a:endParaRPr lang="en-US" dirty="0"/>
          </a:p>
          <a:p>
            <a:pPr marL="232395" indent="-232395" hangingPunct="0">
              <a:buAutoNum type="arabicPeriod" startAt="3"/>
            </a:pPr>
            <a:r>
              <a:rPr lang="en-US" dirty="0"/>
              <a:t>Technical Assistance for Self-Help Housing Projects</a:t>
            </a:r>
          </a:p>
          <a:p>
            <a:pPr marL="232395" indent="-232395" hangingPunct="0">
              <a:buAutoNum type="arabicPeriod" startAt="3"/>
            </a:pPr>
            <a:endParaRPr lang="en-US" dirty="0"/>
          </a:p>
          <a:p>
            <a:pPr marL="232395" indent="-232395" hangingPunct="0">
              <a:buAutoNum type="arabicPeriod" startAt="4"/>
            </a:pPr>
            <a:r>
              <a:rPr lang="en-US" dirty="0"/>
              <a:t>Technical Assistance for Shared Housing Programs</a:t>
            </a:r>
          </a:p>
          <a:p>
            <a:pPr marL="232395" indent="-232395" hangingPunct="0">
              <a:buAutoNum type="arabicPeriod" startAt="4"/>
            </a:pPr>
            <a:endParaRPr lang="en-US" dirty="0"/>
          </a:p>
          <a:p>
            <a:pPr marL="232395" indent="-232395" hangingPunct="0">
              <a:buAutoNum type="arabicPeriod" startAt="5"/>
            </a:pPr>
            <a:r>
              <a:rPr lang="en-US" dirty="0"/>
              <a:t>Accessory Dwelling and Junior Accessory Dwelling Units - Assistance (including construction, repair, reconstruction, or Rehabilitation of ADUs or JADUs) </a:t>
            </a:r>
          </a:p>
          <a:p>
            <a:pPr marL="232395" indent="-232395" hangingPunct="0">
              <a:buAutoNum type="arabicPeriod" startAt="5"/>
            </a:pPr>
            <a:endParaRPr lang="en-US" dirty="0"/>
          </a:p>
          <a:p>
            <a:pPr lvl="0" hangingPunct="0"/>
            <a:r>
              <a:rPr lang="en-US" dirty="0"/>
              <a:t>6.   Homeownership Project Development Loans   (including Predevelopment Costs and carrying costs during construction related to ADUs and JADUs)</a:t>
            </a:r>
          </a:p>
          <a:p>
            <a:pPr lvl="0" hangingPunct="0"/>
            <a:endParaRPr lang="en-US" dirty="0"/>
          </a:p>
          <a:p>
            <a:pPr defTabSz="929579" hangingPunct="0">
              <a:defRPr/>
            </a:pPr>
            <a:r>
              <a:rPr lang="en-US" dirty="0"/>
              <a:t>The NOFA is governed by the </a:t>
            </a:r>
            <a:r>
              <a:rPr lang="en-US" dirty="0" err="1"/>
              <a:t>CalHome</a:t>
            </a:r>
            <a:r>
              <a:rPr lang="en-US" dirty="0"/>
              <a:t> Program Guidelines (the “Guidelines”).  The Guidelines are available on HCD’s website at (</a:t>
            </a:r>
            <a:r>
              <a:rPr lang="en-US" u="sng" dirty="0">
                <a:hlinkClick r:id="rId3"/>
              </a:rPr>
              <a:t>link</a:t>
            </a:r>
            <a:r>
              <a:rPr lang="en-US" dirty="0"/>
              <a:t>). </a:t>
            </a:r>
          </a:p>
          <a:p>
            <a:pPr defTabSz="929579" hangingPunct="0">
              <a:defRPr/>
            </a:pPr>
            <a:endParaRPr lang="en-US" dirty="0"/>
          </a:p>
          <a:p>
            <a:pPr defTabSz="929579" hangingPunct="0">
              <a:defRPr/>
            </a:pPr>
            <a:r>
              <a:rPr lang="en-US" dirty="0" err="1"/>
              <a:t>CalHome</a:t>
            </a:r>
            <a:r>
              <a:rPr lang="en-US" dirty="0"/>
              <a:t> Is also subject to the requirements of the California Health and Safety Code</a:t>
            </a:r>
          </a:p>
          <a:p>
            <a:pPr defTabSz="929579" hangingPunct="0">
              <a:defRPr/>
            </a:pPr>
            <a:r>
              <a:rPr lang="en-US" u="sng" dirty="0">
                <a:hlinkClick r:id="rId4"/>
              </a:rPr>
              <a:t>Chapter 6 (commencing with Section 50650) of Part 2 of Division 31 of the Health and Safety (H&amp;S) Code</a:t>
            </a:r>
            <a:r>
              <a:rPr lang="en-US" dirty="0">
                <a:hlinkClick r:id="rId4"/>
              </a:rPr>
              <a:t>. </a:t>
            </a:r>
            <a:r>
              <a:rPr lang="en-US" dirty="0"/>
              <a:t> </a:t>
            </a:r>
          </a:p>
          <a:p>
            <a:pPr lvl="0" hangingPunct="0"/>
            <a:endParaRPr lang="en-US" dirty="0"/>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7</a:t>
            </a:fld>
            <a:endParaRPr lang="en-US"/>
          </a:p>
        </p:txBody>
      </p:sp>
    </p:spTree>
    <p:extLst>
      <p:ext uri="{BB962C8B-B14F-4D97-AF65-F5344CB8AC3E}">
        <p14:creationId xmlns:p14="http://schemas.microsoft.com/office/powerpoint/2010/main" val="122029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Conant:</a:t>
            </a:r>
          </a:p>
          <a:p>
            <a:r>
              <a:rPr lang="en-US" dirty="0"/>
              <a:t>1. Geographic Distribution of Funds – The Department’s goal will be for</a:t>
            </a:r>
          </a:p>
          <a:p>
            <a:endParaRPr lang="en-US" dirty="0"/>
          </a:p>
          <a:p>
            <a:r>
              <a:rPr lang="en-US" dirty="0"/>
              <a:t>	Southern CA to receive 45 percent of the funds   (Including Kern, San Luis Obispo, San Bernardino and all other counties south)</a:t>
            </a:r>
          </a:p>
          <a:p>
            <a:r>
              <a:rPr lang="en-US" dirty="0"/>
              <a:t>	Northern CA to receive 30 percent of the funds (remaining counties),  and</a:t>
            </a:r>
          </a:p>
          <a:p>
            <a:r>
              <a:rPr lang="en-US" dirty="0"/>
              <a:t>	Rural Counties </a:t>
            </a:r>
            <a:r>
              <a:rPr lang="en-US" dirty="0" err="1"/>
              <a:t>toreceive</a:t>
            </a:r>
            <a:r>
              <a:rPr lang="en-US" dirty="0"/>
              <a:t> 15 percent of the </a:t>
            </a:r>
            <a:r>
              <a:rPr lang="en-US" dirty="0" err="1"/>
              <a:t>CalHome</a:t>
            </a:r>
            <a:r>
              <a:rPr lang="en-US" dirty="0"/>
              <a:t> funds</a:t>
            </a:r>
          </a:p>
          <a:p>
            <a:endParaRPr lang="en-US" dirty="0"/>
          </a:p>
          <a:p>
            <a:r>
              <a:rPr lang="en-US" dirty="0"/>
              <a:t>2. Rural Counties are defined in </a:t>
            </a:r>
            <a:r>
              <a:rPr lang="en-US" dirty="0" err="1"/>
              <a:t>CalHome</a:t>
            </a:r>
            <a:r>
              <a:rPr lang="en-US" dirty="0"/>
              <a:t> Guidelines Section 7716 </a:t>
            </a:r>
          </a:p>
          <a:p>
            <a:endParaRPr lang="en-US" u="sng" dirty="0"/>
          </a:p>
          <a:p>
            <a:pPr defTabSz="929579">
              <a:defRPr/>
            </a:pPr>
            <a:r>
              <a:rPr lang="en-US" dirty="0"/>
              <a:t>3. </a:t>
            </a:r>
            <a:r>
              <a:rPr lang="en-US" dirty="0" err="1"/>
              <a:t>CalHome</a:t>
            </a:r>
            <a:r>
              <a:rPr lang="en-US" dirty="0"/>
              <a:t> program funds will be allocated through a competitive process.  The applications will be rated in accordance with </a:t>
            </a:r>
            <a:r>
              <a:rPr lang="en-US" dirty="0" err="1"/>
              <a:t>CalHome</a:t>
            </a:r>
            <a:r>
              <a:rPr lang="en-US" dirty="0"/>
              <a:t> Guidelines Section 7755.</a:t>
            </a:r>
          </a:p>
        </p:txBody>
      </p:sp>
      <p:sp>
        <p:nvSpPr>
          <p:cNvPr id="4" name="Slide Number Placeholder 3"/>
          <p:cNvSpPr>
            <a:spLocks noGrp="1"/>
          </p:cNvSpPr>
          <p:nvPr>
            <p:ph type="sldNum" sz="quarter" idx="10"/>
          </p:nvPr>
        </p:nvSpPr>
        <p:spPr/>
        <p:txBody>
          <a:bodyPr/>
          <a:lstStyle/>
          <a:p>
            <a:fld id="{2679CF24-3BB5-4309-BF9B-027DA6212F43}" type="slidenum">
              <a:rPr lang="en-US" smtClean="0"/>
              <a:t>8</a:t>
            </a:fld>
            <a:endParaRPr lang="en-US"/>
          </a:p>
        </p:txBody>
      </p:sp>
    </p:spTree>
    <p:extLst>
      <p:ext uri="{BB962C8B-B14F-4D97-AF65-F5344CB8AC3E}">
        <p14:creationId xmlns:p14="http://schemas.microsoft.com/office/powerpoint/2010/main" val="3613058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b="1" dirty="0"/>
              <a:t>Conant:</a:t>
            </a:r>
          </a:p>
          <a:p>
            <a:pPr lvl="0" hangingPunct="0"/>
            <a:endParaRPr lang="en-US" b="1" dirty="0"/>
          </a:p>
          <a:p>
            <a:pPr lvl="0" hangingPunct="0"/>
            <a:r>
              <a:rPr lang="en-US" dirty="0"/>
              <a:t>The </a:t>
            </a:r>
            <a:r>
              <a:rPr lang="en-US" dirty="0" err="1"/>
              <a:t>CalHome</a:t>
            </a:r>
            <a:r>
              <a:rPr lang="en-US" dirty="0"/>
              <a:t> awards go from HCD to the Applicant.  </a:t>
            </a:r>
            <a:r>
              <a:rPr lang="en-US" dirty="0" err="1"/>
              <a:t>CalHome</a:t>
            </a:r>
            <a:r>
              <a:rPr lang="en-US" dirty="0"/>
              <a:t> funds do not directly assist individual households.</a:t>
            </a:r>
          </a:p>
          <a:p>
            <a:pPr lvl="0" hangingPunct="0"/>
            <a:endParaRPr lang="en-US" b="1" dirty="0"/>
          </a:p>
          <a:p>
            <a:pPr lvl="0" hangingPunct="0"/>
            <a:r>
              <a:rPr lang="en-US" dirty="0"/>
              <a:t>Here we see the minimum and maximum amounts an applicant can apply for by </a:t>
            </a:r>
            <a:r>
              <a:rPr lang="en-US" dirty="0" err="1"/>
              <a:t>CalHome</a:t>
            </a:r>
            <a:r>
              <a:rPr lang="en-US" dirty="0"/>
              <a:t> activity.</a:t>
            </a:r>
          </a:p>
          <a:p>
            <a:pPr lvl="0" hangingPunct="0"/>
            <a:endParaRPr lang="en-US" dirty="0"/>
          </a:p>
          <a:p>
            <a:pPr lvl="0" hangingPunct="0"/>
            <a:r>
              <a:rPr lang="en-US" dirty="0"/>
              <a:t>You can see these amounts on Page 6 of the NOFA.</a:t>
            </a:r>
          </a:p>
          <a:p>
            <a:pPr lvl="0" hangingPunct="0"/>
            <a:endParaRPr lang="en-US" b="1" dirty="0"/>
          </a:p>
          <a:p>
            <a:r>
              <a:rPr lang="en-US" dirty="0"/>
              <a:t> For </a:t>
            </a:r>
          </a:p>
          <a:p>
            <a:pPr marL="232395" indent="-232395">
              <a:buAutoNum type="arabicPeriod"/>
            </a:pPr>
            <a:r>
              <a:rPr lang="en-US" dirty="0"/>
              <a:t>First Time Home Buyer Mortgage Assistance Loans</a:t>
            </a:r>
          </a:p>
          <a:p>
            <a:pPr marL="232395" indent="-232395">
              <a:buAutoNum type="arabicPeriod"/>
            </a:pPr>
            <a:r>
              <a:rPr lang="en-US" dirty="0"/>
              <a:t>Owner Occupied Rehabilitation Loans</a:t>
            </a:r>
          </a:p>
          <a:p>
            <a:pPr marL="232395" indent="-232395">
              <a:buAutoNum type="arabicPeriod"/>
            </a:pPr>
            <a:r>
              <a:rPr lang="en-US" dirty="0"/>
              <a:t>Accessory or Junior Accessory Dwelling Unit Loans</a:t>
            </a:r>
          </a:p>
          <a:p>
            <a:pPr marL="232395" indent="-232395">
              <a:buAutoNum type="arabicPeriod"/>
            </a:pPr>
            <a:r>
              <a:rPr lang="en-US" dirty="0"/>
              <a:t>Homeownership Project Development Loans –</a:t>
            </a:r>
          </a:p>
          <a:p>
            <a:pPr marL="232395" indent="-232395">
              <a:buAutoNum type="arabicPeriod"/>
            </a:pPr>
            <a:endParaRPr lang="en-US" dirty="0"/>
          </a:p>
          <a:p>
            <a:pPr defTabSz="929579">
              <a:defRPr/>
            </a:pPr>
            <a:r>
              <a:rPr lang="en-US" dirty="0"/>
              <a:t>The </a:t>
            </a:r>
            <a:r>
              <a:rPr lang="en-US" b="1" dirty="0"/>
              <a:t>minimum</a:t>
            </a:r>
            <a:r>
              <a:rPr lang="en-US" dirty="0"/>
              <a:t> application amount is $500,000.  (The exceptions are Technical Assistance for Self-Help Housing Projects or Technical Assistance for Shared Housing Programs) </a:t>
            </a:r>
          </a:p>
          <a:p>
            <a:pPr defTabSz="929579">
              <a:defRPr/>
            </a:pPr>
            <a:endParaRPr lang="en-US" dirty="0"/>
          </a:p>
          <a:p>
            <a:pPr defTabSz="929579">
              <a:defRPr/>
            </a:pPr>
            <a:r>
              <a:rPr lang="en-US" dirty="0"/>
              <a:t>The minimum application amount for a Technical Assistance Shared Housing Program Grant is $100,000. </a:t>
            </a:r>
          </a:p>
          <a:p>
            <a:pPr defTabSz="929579">
              <a:defRPr/>
            </a:pPr>
            <a:endParaRPr lang="en-US" dirty="0"/>
          </a:p>
          <a:p>
            <a:pPr defTabSz="929579">
              <a:defRPr/>
            </a:pPr>
            <a:r>
              <a:rPr lang="en-US" dirty="0"/>
              <a:t>The minimum application amount for a Technical Assistance Self Help Housing Project Grant is $100,000.</a:t>
            </a:r>
          </a:p>
          <a:p>
            <a:pPr defTabSz="929579">
              <a:defRPr/>
            </a:pPr>
            <a:endParaRPr lang="en-US" dirty="0"/>
          </a:p>
          <a:p>
            <a:r>
              <a:rPr lang="en-US" dirty="0"/>
              <a:t>If an applicant is applying for more than one activity the minimum application amount is $600,000.</a:t>
            </a:r>
          </a:p>
          <a:p>
            <a:endParaRPr lang="en-US" dirty="0"/>
          </a:p>
          <a:p>
            <a:r>
              <a:rPr lang="en-US" dirty="0"/>
              <a:t>If you are applying for more than one activity, the </a:t>
            </a:r>
            <a:r>
              <a:rPr lang="en-US" b="1" dirty="0"/>
              <a:t>maximum </a:t>
            </a:r>
            <a:r>
              <a:rPr lang="en-US" dirty="0"/>
              <a:t>application amount is $5 million. </a:t>
            </a:r>
          </a:p>
          <a:p>
            <a:pPr hangingPunct="0"/>
            <a:endParaRPr lang="en-US" dirty="0"/>
          </a:p>
          <a:p>
            <a:pPr hangingPunct="0"/>
            <a:r>
              <a:rPr lang="en-US" dirty="0"/>
              <a:t>If you are applying for Technical Assistance for Self-Help Housing Projects, the </a:t>
            </a:r>
            <a:r>
              <a:rPr lang="en-US" b="1" dirty="0"/>
              <a:t>maximum</a:t>
            </a:r>
            <a:r>
              <a:rPr lang="en-US" dirty="0"/>
              <a:t> application amount is $500,000. </a:t>
            </a:r>
          </a:p>
          <a:p>
            <a:pPr hangingPunct="0"/>
            <a:endParaRPr lang="en-US" dirty="0"/>
          </a:p>
          <a:p>
            <a:pPr hangingPunct="0"/>
            <a:r>
              <a:rPr lang="en-US" dirty="0"/>
              <a:t>If you are applying for Technical Assistance for Shared Housing Programs, the </a:t>
            </a:r>
            <a:r>
              <a:rPr lang="en-US" b="1" dirty="0"/>
              <a:t>maximum</a:t>
            </a:r>
            <a:r>
              <a:rPr lang="en-US" dirty="0"/>
              <a:t> application amount is $300,000.</a:t>
            </a:r>
          </a:p>
          <a:p>
            <a:pPr hangingPunct="0"/>
            <a:endParaRPr lang="en-US" dirty="0"/>
          </a:p>
          <a:p>
            <a:pPr hangingPunct="0"/>
            <a:endParaRPr lang="en-US" dirty="0"/>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9</a:t>
            </a:fld>
            <a:endParaRPr lang="en-US"/>
          </a:p>
        </p:txBody>
      </p:sp>
    </p:spTree>
    <p:extLst>
      <p:ext uri="{BB962C8B-B14F-4D97-AF65-F5344CB8AC3E}">
        <p14:creationId xmlns:p14="http://schemas.microsoft.com/office/powerpoint/2010/main" val="535960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33600" y="1143000"/>
            <a:ext cx="8026400" cy="2362200"/>
          </a:xfrm>
        </p:spPr>
        <p:txBody>
          <a:bodyPr lIns="0" tIns="0" rIns="0" bIns="0" anchor="b" anchorCtr="0">
            <a:noAutofit/>
          </a:bodyPr>
          <a:lstStyle>
            <a:lvl1pPr algn="l">
              <a:defRPr sz="4400" b="0" baseline="0">
                <a:solidFill>
                  <a:srgbClr val="DA8508"/>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2133600" y="4114800"/>
            <a:ext cx="5588000" cy="1676400"/>
          </a:xfrm>
        </p:spPr>
        <p:txBody>
          <a:bodyPr lIns="0" tIns="0" rIns="0" bIns="0" anchor="t" anchorCtr="0">
            <a:normAutofit/>
          </a:bodyPr>
          <a:lstStyle>
            <a:lvl1pPr marL="0" indent="0" algn="l">
              <a:buNone/>
              <a:defRPr sz="2000" b="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Information</a:t>
            </a:r>
          </a:p>
          <a:p>
            <a:r>
              <a:rPr lang="en-US" dirty="0"/>
              <a:t>Presenter Division/Office</a:t>
            </a:r>
          </a:p>
          <a:p>
            <a:r>
              <a:rPr lang="en-US" dirty="0"/>
              <a:t>Contact Information</a:t>
            </a:r>
          </a:p>
        </p:txBody>
      </p:sp>
      <p:pic>
        <p:nvPicPr>
          <p:cNvPr id="6" name="Picture 5">
            <a:extLst>
              <a:ext uri="{FF2B5EF4-FFF2-40B4-BE49-F238E27FC236}">
                <a16:creationId xmlns:a16="http://schemas.microsoft.com/office/drawing/2014/main" id="{BB6F8A26-E201-492F-985E-67A975CD00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0200" y="4724400"/>
            <a:ext cx="1676400" cy="1676400"/>
          </a:xfrm>
          <a:prstGeom prst="rect">
            <a:avLst/>
          </a:prstGeom>
        </p:spPr>
      </p:pic>
    </p:spTree>
    <p:extLst>
      <p:ext uri="{BB962C8B-B14F-4D97-AF65-F5344CB8AC3E}">
        <p14:creationId xmlns:p14="http://schemas.microsoft.com/office/powerpoint/2010/main" val="6974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032000" y="457200"/>
            <a:ext cx="9042400" cy="1066800"/>
          </a:xfrm>
          <a:prstGeom prst="rect">
            <a:avLst/>
          </a:prstGeom>
        </p:spPr>
        <p:txBody>
          <a:bodyPr vert="horz" lIns="0" tIns="0" rIns="0" bIns="0" rtlCol="0" anchor="ctr">
            <a:normAutofit/>
          </a:bodyPr>
          <a:lstStyle>
            <a:lvl1pPr>
              <a:defRPr b="1"/>
            </a:lvl1pPr>
          </a:lstStyle>
          <a:p>
            <a:r>
              <a:rPr lang="en-US" dirty="0"/>
              <a:t>Click to edit Master title style</a:t>
            </a:r>
          </a:p>
        </p:txBody>
      </p:sp>
      <p:sp>
        <p:nvSpPr>
          <p:cNvPr id="6" name="Text Placeholder 2"/>
          <p:cNvSpPr>
            <a:spLocks noGrp="1"/>
          </p:cNvSpPr>
          <p:nvPr>
            <p:ph idx="1"/>
          </p:nvPr>
        </p:nvSpPr>
        <p:spPr>
          <a:xfrm>
            <a:off x="1219200" y="1752602"/>
            <a:ext cx="9855200" cy="4373563"/>
          </a:xfrm>
          <a:prstGeom prst="rect">
            <a:avLst/>
          </a:prstGeom>
        </p:spPr>
        <p:txBody>
          <a:bodyPr vert="horz" lIns="0" tIns="0" rIns="0" bIns="0" rtlCol="0">
            <a:norm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US"/>
          </a:p>
        </p:txBody>
      </p:sp>
      <p:sp>
        <p:nvSpPr>
          <p:cNvPr id="8"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369BC52-83A5-4303-8689-0AF1F020070B}" type="slidenum">
              <a:rPr lang="en-US" smtClean="0"/>
              <a:t>‹#›</a:t>
            </a:fld>
            <a:endParaRPr lang="en-US"/>
          </a:p>
        </p:txBody>
      </p:sp>
      <p:pic>
        <p:nvPicPr>
          <p:cNvPr id="3" name="Picture 2">
            <a:extLst>
              <a:ext uri="{FF2B5EF4-FFF2-40B4-BE49-F238E27FC236}">
                <a16:creationId xmlns:a16="http://schemas.microsoft.com/office/drawing/2014/main" id="{01E7E468-5C8E-40F9-BB7B-2313E6F8D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118"/>
            <a:ext cx="12178145" cy="1225296"/>
          </a:xfrm>
          <a:prstGeom prst="rect">
            <a:avLst/>
          </a:prstGeom>
        </p:spPr>
      </p:pic>
      <p:pic>
        <p:nvPicPr>
          <p:cNvPr id="9" name="Picture 8">
            <a:extLst>
              <a:ext uri="{FF2B5EF4-FFF2-40B4-BE49-F238E27FC236}">
                <a16:creationId xmlns:a16="http://schemas.microsoft.com/office/drawing/2014/main" id="{6947973E-0CC4-467E-A7A4-F2C0AD89B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327614"/>
            <a:ext cx="1144754" cy="1144754"/>
          </a:xfrm>
          <a:prstGeom prst="rect">
            <a:avLst/>
          </a:prstGeom>
        </p:spPr>
      </p:pic>
    </p:spTree>
    <p:extLst>
      <p:ext uri="{BB962C8B-B14F-4D97-AF65-F5344CB8AC3E}">
        <p14:creationId xmlns:p14="http://schemas.microsoft.com/office/powerpoint/2010/main" val="19540999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032000" y="457200"/>
            <a:ext cx="9042400" cy="1066800"/>
          </a:xfrm>
          <a:prstGeom prst="rect">
            <a:avLst/>
          </a:prstGeom>
        </p:spPr>
        <p:txBody>
          <a:bodyPr vert="horz" lIns="0" tIns="0" rIns="0" bIns="0" rtlCol="0" anchor="ctr">
            <a:normAutofit/>
          </a:bodyPr>
          <a:lstStyle>
            <a:lvl1pPr>
              <a:defRPr b="1"/>
            </a:lvl1pPr>
          </a:lstStyle>
          <a:p>
            <a:r>
              <a:rPr lang="en-US" dirty="0"/>
              <a:t>Click to edit Master title style</a:t>
            </a:r>
          </a:p>
        </p:txBody>
      </p:sp>
      <p:sp>
        <p:nvSpPr>
          <p:cNvPr id="6" name="Text Placeholder 2"/>
          <p:cNvSpPr>
            <a:spLocks noGrp="1"/>
          </p:cNvSpPr>
          <p:nvPr>
            <p:ph idx="1"/>
          </p:nvPr>
        </p:nvSpPr>
        <p:spPr>
          <a:xfrm>
            <a:off x="1219200" y="1752603"/>
            <a:ext cx="9855200" cy="1447798"/>
          </a:xfrm>
          <a:prstGeom prst="rect">
            <a:avLst/>
          </a:prstGeom>
        </p:spPr>
        <p:txBody>
          <a:bodyPr vert="horz" lIns="0" tIns="0" rIns="0" bIns="0" rtlCol="0">
            <a:normAutofit/>
          </a:bodyPr>
          <a:lstStyle>
            <a:lvl1pPr marL="0" indent="0">
              <a:buNone/>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endParaRPr lang="en-US" dirty="0"/>
          </a:p>
        </p:txBody>
      </p:sp>
      <p:sp>
        <p:nvSpPr>
          <p:cNvPr id="7"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US"/>
          </a:p>
        </p:txBody>
      </p:sp>
      <p:sp>
        <p:nvSpPr>
          <p:cNvPr id="8"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369BC52-83A5-4303-8689-0AF1F020070B}" type="slidenum">
              <a:rPr lang="en-US" smtClean="0"/>
              <a:t>‹#›</a:t>
            </a:fld>
            <a:endParaRPr lang="en-US"/>
          </a:p>
        </p:txBody>
      </p:sp>
      <p:pic>
        <p:nvPicPr>
          <p:cNvPr id="3" name="Picture 2">
            <a:extLst>
              <a:ext uri="{FF2B5EF4-FFF2-40B4-BE49-F238E27FC236}">
                <a16:creationId xmlns:a16="http://schemas.microsoft.com/office/drawing/2014/main" id="{01E7E468-5C8E-40F9-BB7B-2313E6F8D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118"/>
            <a:ext cx="12178145" cy="1225296"/>
          </a:xfrm>
          <a:prstGeom prst="rect">
            <a:avLst/>
          </a:prstGeom>
        </p:spPr>
      </p:pic>
      <p:pic>
        <p:nvPicPr>
          <p:cNvPr id="9" name="Picture 8">
            <a:extLst>
              <a:ext uri="{FF2B5EF4-FFF2-40B4-BE49-F238E27FC236}">
                <a16:creationId xmlns:a16="http://schemas.microsoft.com/office/drawing/2014/main" id="{6947973E-0CC4-467E-A7A4-F2C0AD89B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327614"/>
            <a:ext cx="1144754" cy="1144754"/>
          </a:xfrm>
          <a:prstGeom prst="rect">
            <a:avLst/>
          </a:prstGeom>
        </p:spPr>
      </p:pic>
      <p:sp>
        <p:nvSpPr>
          <p:cNvPr id="4" name="Text Placeholder 3">
            <a:extLst>
              <a:ext uri="{FF2B5EF4-FFF2-40B4-BE49-F238E27FC236}">
                <a16:creationId xmlns:a16="http://schemas.microsoft.com/office/drawing/2014/main" id="{C9009902-6CA3-46EA-8C43-BCE0E9065779}"/>
              </a:ext>
            </a:extLst>
          </p:cNvPr>
          <p:cNvSpPr>
            <a:spLocks noGrp="1"/>
          </p:cNvSpPr>
          <p:nvPr>
            <p:ph type="body" sz="quarter" idx="10"/>
          </p:nvPr>
        </p:nvSpPr>
        <p:spPr>
          <a:xfrm>
            <a:off x="1219200" y="3581400"/>
            <a:ext cx="9855200" cy="1225550"/>
          </a:xfrm>
        </p:spPr>
        <p:txBody>
          <a:bodyPr/>
          <a:lstStyle>
            <a:lvl1pPr marL="0" indent="0">
              <a:buNone/>
              <a:defRPr/>
            </a:lvl1pPr>
          </a:lstStyle>
          <a:p>
            <a:pPr lvl="0"/>
            <a:endParaRPr lang="en-US" dirty="0"/>
          </a:p>
        </p:txBody>
      </p:sp>
      <p:sp>
        <p:nvSpPr>
          <p:cNvPr id="12" name="Text Placeholder 11">
            <a:extLst>
              <a:ext uri="{FF2B5EF4-FFF2-40B4-BE49-F238E27FC236}">
                <a16:creationId xmlns:a16="http://schemas.microsoft.com/office/drawing/2014/main" id="{D007A2CC-B1A7-4C27-BD4D-B9AA153C50F0}"/>
              </a:ext>
            </a:extLst>
          </p:cNvPr>
          <p:cNvSpPr>
            <a:spLocks noGrp="1"/>
          </p:cNvSpPr>
          <p:nvPr>
            <p:ph type="body" sz="quarter" idx="11"/>
          </p:nvPr>
        </p:nvSpPr>
        <p:spPr>
          <a:xfrm>
            <a:off x="1219200" y="5187950"/>
            <a:ext cx="9855200" cy="83185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1133385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aph/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lvl1pPr>
              <a:defRPr b="0">
                <a:solidFill>
                  <a:srgbClr val="DA8508"/>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371234F-6A54-4831-9A2D-FD5860F3C3E1}" type="slidenum">
              <a:rPr lang="en-US" smtClean="0"/>
              <a:pPr/>
              <a:t>‹#›</a:t>
            </a:fld>
            <a:endParaRPr lang="en-US"/>
          </a:p>
        </p:txBody>
      </p:sp>
    </p:spTree>
    <p:extLst>
      <p:ext uri="{BB962C8B-B14F-4D97-AF65-F5344CB8AC3E}">
        <p14:creationId xmlns:p14="http://schemas.microsoft.com/office/powerpoint/2010/main" val="366878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33400"/>
            <a:ext cx="12192000" cy="4343400"/>
          </a:xfrm>
        </p:spPr>
        <p:txBody>
          <a:bodyPr anchor="ctr" anchorCtr="1">
            <a:noAutofit/>
          </a:bodyPr>
          <a:lstStyle>
            <a:lvl1pPr algn="l">
              <a:defRPr sz="5000" b="0" cap="none">
                <a:solidFill>
                  <a:srgbClr val="DA8508"/>
                </a:solidFill>
              </a:defRPr>
            </a:lvl1pPr>
          </a:lstStyle>
          <a:p>
            <a:r>
              <a:rPr lang="en-US" dirty="0"/>
              <a:t>Click To Edit Chapter Title</a:t>
            </a:r>
          </a:p>
        </p:txBody>
      </p:sp>
    </p:spTree>
    <p:extLst>
      <p:ext uri="{BB962C8B-B14F-4D97-AF65-F5344CB8AC3E}">
        <p14:creationId xmlns:p14="http://schemas.microsoft.com/office/powerpoint/2010/main" val="258328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EE68-E0D4-4DDD-AF61-F3C3DD62507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F4E797-9B7C-4764-A056-564DD96B322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C930FAB-3BF2-4811-A43E-B9BEB00AAB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A69192-E231-4B39-8A24-44D9008236BE}"/>
              </a:ext>
            </a:extLst>
          </p:cNvPr>
          <p:cNvSpPr>
            <a:spLocks noGrp="1"/>
          </p:cNvSpPr>
          <p:nvPr>
            <p:ph type="sldNum" sz="quarter" idx="12"/>
          </p:nvPr>
        </p:nvSpPr>
        <p:spPr/>
        <p:txBody>
          <a:bodyPr/>
          <a:lstStyle/>
          <a:p>
            <a:fld id="{4371234F-6A54-4831-9A2D-FD5860F3C3E1}" type="slidenum">
              <a:rPr lang="en-US" smtClean="0"/>
              <a:pPr/>
              <a:t>‹#›</a:t>
            </a:fld>
            <a:endParaRPr lang="en-US"/>
          </a:p>
        </p:txBody>
      </p:sp>
      <p:sp>
        <p:nvSpPr>
          <p:cNvPr id="7" name="Content Placeholder 6">
            <a:extLst>
              <a:ext uri="{FF2B5EF4-FFF2-40B4-BE49-F238E27FC236}">
                <a16:creationId xmlns:a16="http://schemas.microsoft.com/office/drawing/2014/main" id="{C98152AC-6297-41D1-83C3-1D33BE806B6C}"/>
              </a:ext>
            </a:extLst>
          </p:cNvPr>
          <p:cNvSpPr>
            <a:spLocks noGrp="1"/>
          </p:cNvSpPr>
          <p:nvPr>
            <p:ph sz="quarter" idx="13"/>
          </p:nvPr>
        </p:nvSpPr>
        <p:spPr>
          <a:xfrm>
            <a:off x="457200" y="1905000"/>
            <a:ext cx="4724400" cy="3657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20B0FCEF-D234-4B47-92E6-80E99FB34177}"/>
              </a:ext>
            </a:extLst>
          </p:cNvPr>
          <p:cNvSpPr>
            <a:spLocks noGrp="1"/>
          </p:cNvSpPr>
          <p:nvPr>
            <p:ph sz="quarter" idx="14"/>
          </p:nvPr>
        </p:nvSpPr>
        <p:spPr>
          <a:xfrm>
            <a:off x="5791200" y="1828800"/>
            <a:ext cx="5715000" cy="3886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604E0617-64A6-42F6-8FE2-38D226586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400"/>
            <a:ext cx="12192000" cy="1225296"/>
          </a:xfrm>
          <a:prstGeom prst="rect">
            <a:avLst/>
          </a:prstGeom>
        </p:spPr>
      </p:pic>
      <p:pic>
        <p:nvPicPr>
          <p:cNvPr id="8" name="Picture 7">
            <a:extLst>
              <a:ext uri="{FF2B5EF4-FFF2-40B4-BE49-F238E27FC236}">
                <a16:creationId xmlns:a16="http://schemas.microsoft.com/office/drawing/2014/main" id="{CF05596D-AB5B-4DA2-88E4-FB2FCECF50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995" y="347066"/>
            <a:ext cx="1176934" cy="1176934"/>
          </a:xfrm>
          <a:prstGeom prst="rect">
            <a:avLst/>
          </a:prstGeom>
        </p:spPr>
      </p:pic>
    </p:spTree>
    <p:extLst>
      <p:ext uri="{BB962C8B-B14F-4D97-AF65-F5344CB8AC3E}">
        <p14:creationId xmlns:p14="http://schemas.microsoft.com/office/powerpoint/2010/main" val="193600617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336800" y="457200"/>
            <a:ext cx="8737600" cy="1066800"/>
          </a:xfrm>
          <a:prstGeom prst="rect">
            <a:avLst/>
          </a:prstGeom>
        </p:spPr>
        <p:txBody>
          <a:bodyPr vert="horz" lIns="0" tIns="0" rIns="0" bIns="0" rtlCol="0" anchor="ctr">
            <a:normAutofit/>
          </a:bodyPr>
          <a:lstStyle>
            <a:lvl1pPr>
              <a:defRPr b="1"/>
            </a:lvl1pPr>
          </a:lstStyle>
          <a:p>
            <a:r>
              <a:rPr lang="en-US" dirty="0"/>
              <a:t>Click to edit Master title style</a:t>
            </a:r>
          </a:p>
        </p:txBody>
      </p:sp>
      <p:sp>
        <p:nvSpPr>
          <p:cNvPr id="6" name="Text Placeholder 2"/>
          <p:cNvSpPr>
            <a:spLocks noGrp="1"/>
          </p:cNvSpPr>
          <p:nvPr>
            <p:ph idx="1"/>
          </p:nvPr>
        </p:nvSpPr>
        <p:spPr>
          <a:xfrm>
            <a:off x="1219200" y="1752602"/>
            <a:ext cx="9855200" cy="4373563"/>
          </a:xfrm>
          <a:prstGeom prst="rect">
            <a:avLst/>
          </a:prstGeom>
        </p:spPr>
        <p:txBody>
          <a:bodyPr vert="horz" lIns="0" tIns="0" rIns="0" bIns="0" rtlCol="0">
            <a:norm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US"/>
          </a:p>
        </p:txBody>
      </p:sp>
      <p:sp>
        <p:nvSpPr>
          <p:cNvPr id="8"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a:p>
        </p:txBody>
      </p:sp>
      <p:pic>
        <p:nvPicPr>
          <p:cNvPr id="3" name="Picture 2">
            <a:extLst>
              <a:ext uri="{FF2B5EF4-FFF2-40B4-BE49-F238E27FC236}">
                <a16:creationId xmlns:a16="http://schemas.microsoft.com/office/drawing/2014/main" id="{7F54740F-6BD2-4B17-8EF6-4E3CE2095F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09" y="119187"/>
            <a:ext cx="12164291" cy="1225296"/>
          </a:xfrm>
          <a:prstGeom prst="rect">
            <a:avLst/>
          </a:prstGeom>
        </p:spPr>
      </p:pic>
      <p:pic>
        <p:nvPicPr>
          <p:cNvPr id="9" name="Picture 8">
            <a:extLst>
              <a:ext uri="{FF2B5EF4-FFF2-40B4-BE49-F238E27FC236}">
                <a16:creationId xmlns:a16="http://schemas.microsoft.com/office/drawing/2014/main" id="{EF1D9D21-FE08-41C9-B4D4-F8E250F714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398" y="354738"/>
            <a:ext cx="1167675" cy="1167675"/>
          </a:xfrm>
          <a:prstGeom prst="rect">
            <a:avLst/>
          </a:prstGeom>
        </p:spPr>
      </p:pic>
    </p:spTree>
    <p:extLst>
      <p:ext uri="{BB962C8B-B14F-4D97-AF65-F5344CB8AC3E}">
        <p14:creationId xmlns:p14="http://schemas.microsoft.com/office/powerpoint/2010/main" val="252074497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71234F-6A54-4831-9A2D-FD5860F3C3E1}" type="slidenum">
              <a:rPr lang="en-US" smtClean="0"/>
              <a:pPr/>
              <a:t>‹#›</a:t>
            </a:fld>
            <a:endParaRPr lang="en-US"/>
          </a:p>
        </p:txBody>
      </p:sp>
      <p:pic>
        <p:nvPicPr>
          <p:cNvPr id="7" name="Picture 6">
            <a:extLst>
              <a:ext uri="{FF2B5EF4-FFF2-40B4-BE49-F238E27FC236}">
                <a16:creationId xmlns:a16="http://schemas.microsoft.com/office/drawing/2014/main" id="{2D27F8EA-E527-4463-BB36-739008DC69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8113"/>
            <a:ext cx="12192000" cy="1225296"/>
          </a:xfrm>
          <a:prstGeom prst="rect">
            <a:avLst/>
          </a:prstGeom>
        </p:spPr>
      </p:pic>
      <p:pic>
        <p:nvPicPr>
          <p:cNvPr id="9" name="Picture 8">
            <a:extLst>
              <a:ext uri="{FF2B5EF4-FFF2-40B4-BE49-F238E27FC236}">
                <a16:creationId xmlns:a16="http://schemas.microsoft.com/office/drawing/2014/main" id="{683CFADB-7E96-4242-8A27-53DDA2E3E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254" y="311524"/>
            <a:ext cx="1181100" cy="1181100"/>
          </a:xfrm>
          <a:prstGeom prst="rect">
            <a:avLst/>
          </a:prstGeom>
        </p:spPr>
      </p:pic>
    </p:spTree>
    <p:extLst>
      <p:ext uri="{BB962C8B-B14F-4D97-AF65-F5344CB8AC3E}">
        <p14:creationId xmlns:p14="http://schemas.microsoft.com/office/powerpoint/2010/main" val="2386940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6800" y="457200"/>
            <a:ext cx="9245600" cy="1066800"/>
          </a:xfrm>
          <a:prstGeom prst="rect">
            <a:avLst/>
          </a:prstGeom>
        </p:spPr>
        <p:txBody>
          <a:bodyPr vert="horz" lIns="0" tIns="0" rIns="0" bIns="0" rtlCol="0" anchor="ctr">
            <a:normAutofit/>
          </a:bodyPr>
          <a:lstStyle/>
          <a:p>
            <a:r>
              <a:rPr lang="en-US" dirty="0"/>
              <a:t>Click to edit Slide Header</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a:p>
        </p:txBody>
      </p:sp>
    </p:spTree>
    <p:extLst>
      <p:ext uri="{BB962C8B-B14F-4D97-AF65-F5344CB8AC3E}">
        <p14:creationId xmlns:p14="http://schemas.microsoft.com/office/powerpoint/2010/main" val="32329352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 id="2147483687" r:id="rId4"/>
    <p:sldLayoutId id="2147483688" r:id="rId5"/>
    <p:sldLayoutId id="2147483689" r:id="rId6"/>
    <p:sldLayoutId id="2147483652" r:id="rId7"/>
    <p:sldLayoutId id="2147483650" r:id="rId8"/>
  </p:sldLayoutIdLst>
  <p:hf hdr="0" ftr="0" dt="0"/>
  <p:txStyles>
    <p:titleStyle>
      <a:lvl1pPr algn="l" defTabSz="914400" rtl="0" eaLnBrk="1" latinLnBrk="0" hangingPunct="1">
        <a:spcBef>
          <a:spcPct val="0"/>
        </a:spcBef>
        <a:buNone/>
        <a:defRPr sz="3600" b="1" kern="1200">
          <a:solidFill>
            <a:srgbClr val="DA850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eginfo.legislature.ca.gov/faces/codes_displayText.xhtml?lawCode=HSC&amp;division=31.&amp;title=&amp;part=1.&amp;chapter=2.&amp;articl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CalHomeReports@hcd.ca.gov"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r.org/en/marketdata/data/countysalesactivity."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CalHomeReports@hcd.ca.gov"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http://www.hcd.ca.gov/" TargetMode="External"/><Relationship Id="rId2" Type="http://schemas.openxmlformats.org/officeDocument/2006/relationships/notesSlide" Target="../notesSlides/notesSlide63.xml"/><Relationship Id="rId1" Type="http://schemas.openxmlformats.org/officeDocument/2006/relationships/slideLayout" Target="../slideLayouts/slideLayout8.xml"/><Relationship Id="rId4" Type="http://schemas.openxmlformats.org/officeDocument/2006/relationships/image" Target="../media/image27.jpg"/></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hyperlink" Target="https://leginfo.legislature.ca.gov/faces/codes_displayText.xhtml?lawCode=HSC&amp;division=31.&amp;title=&amp;part=2.&amp;chapter=6.&amp;articl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066800"/>
            <a:ext cx="8026400" cy="1905000"/>
          </a:xfrm>
        </p:spPr>
        <p:txBody>
          <a:bodyPr/>
          <a:lstStyle/>
          <a:p>
            <a:pPr algn="ctr"/>
            <a:r>
              <a:rPr lang="en-US" dirty="0">
                <a:solidFill>
                  <a:srgbClr val="C97A07"/>
                </a:solidFill>
              </a:rPr>
              <a:t> </a:t>
            </a:r>
            <a:r>
              <a:rPr lang="en-US" sz="3600" b="1" dirty="0">
                <a:solidFill>
                  <a:srgbClr val="C97A07"/>
                </a:solidFill>
              </a:rPr>
              <a:t>2020 </a:t>
            </a:r>
            <a:r>
              <a:rPr lang="en-US" sz="3600" b="1" dirty="0" err="1">
                <a:solidFill>
                  <a:srgbClr val="C97A07"/>
                </a:solidFill>
              </a:rPr>
              <a:t>CalHome</a:t>
            </a:r>
            <a:r>
              <a:rPr lang="en-US" sz="3600" b="1" dirty="0">
                <a:solidFill>
                  <a:srgbClr val="C97A07"/>
                </a:solidFill>
              </a:rPr>
              <a:t> General </a:t>
            </a:r>
            <a:br>
              <a:rPr lang="en-US" sz="3600" b="1" dirty="0">
                <a:solidFill>
                  <a:srgbClr val="C97A07"/>
                </a:solidFill>
              </a:rPr>
            </a:br>
            <a:r>
              <a:rPr lang="en-US" sz="3600" b="1" dirty="0">
                <a:solidFill>
                  <a:srgbClr val="C97A07"/>
                </a:solidFill>
              </a:rPr>
              <a:t>Program NOFA Webinar</a:t>
            </a:r>
          </a:p>
        </p:txBody>
      </p:sp>
      <p:sp>
        <p:nvSpPr>
          <p:cNvPr id="4" name="Subtitle 3">
            <a:extLst>
              <a:ext uri="{FF2B5EF4-FFF2-40B4-BE49-F238E27FC236}">
                <a16:creationId xmlns:a16="http://schemas.microsoft.com/office/drawing/2014/main" id="{827A1C1D-F16F-419E-B969-6A8413A733C4}"/>
              </a:ext>
            </a:extLst>
          </p:cNvPr>
          <p:cNvSpPr>
            <a:spLocks noGrp="1"/>
          </p:cNvSpPr>
          <p:nvPr>
            <p:ph type="subTitle" idx="1"/>
          </p:nvPr>
        </p:nvSpPr>
        <p:spPr>
          <a:xfrm>
            <a:off x="2133600" y="4724400"/>
            <a:ext cx="5588000" cy="1676400"/>
          </a:xfrm>
        </p:spPr>
        <p:txBody>
          <a:bodyPr>
            <a:normAutofit/>
          </a:bodyPr>
          <a:lstStyle/>
          <a:p>
            <a:pPr algn="ctr"/>
            <a:r>
              <a:rPr lang="en-US" sz="3600" dirty="0"/>
              <a:t>California Department of Housing and Community Development</a:t>
            </a:r>
          </a:p>
        </p:txBody>
      </p:sp>
    </p:spTree>
    <p:extLst>
      <p:ext uri="{BB962C8B-B14F-4D97-AF65-F5344CB8AC3E}">
        <p14:creationId xmlns:p14="http://schemas.microsoft.com/office/powerpoint/2010/main" val="148848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PER UNIT FUNDING LIMITS BY ACTIVITY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793248"/>
              </p:ext>
            </p:extLst>
          </p:nvPr>
        </p:nvGraphicFramePr>
        <p:xfrm>
          <a:off x="1511300" y="1452854"/>
          <a:ext cx="9563101" cy="5064760"/>
        </p:xfrm>
        <a:graphic>
          <a:graphicData uri="http://schemas.openxmlformats.org/drawingml/2006/table">
            <a:tbl>
              <a:tblPr firstRow="1" bandRow="1">
                <a:tableStyleId>{638B1855-1B75-4FBE-930C-398BA8C253C6}</a:tableStyleId>
              </a:tblPr>
              <a:tblGrid>
                <a:gridCol w="2252267">
                  <a:extLst>
                    <a:ext uri="{9D8B030D-6E8A-4147-A177-3AD203B41FA5}">
                      <a16:colId xmlns:a16="http://schemas.microsoft.com/office/drawing/2014/main" val="1999867252"/>
                    </a:ext>
                  </a:extLst>
                </a:gridCol>
                <a:gridCol w="1734366">
                  <a:extLst>
                    <a:ext uri="{9D8B030D-6E8A-4147-A177-3AD203B41FA5}">
                      <a16:colId xmlns:a16="http://schemas.microsoft.com/office/drawing/2014/main" val="3223162051"/>
                    </a:ext>
                  </a:extLst>
                </a:gridCol>
                <a:gridCol w="2384753">
                  <a:extLst>
                    <a:ext uri="{9D8B030D-6E8A-4147-A177-3AD203B41FA5}">
                      <a16:colId xmlns:a16="http://schemas.microsoft.com/office/drawing/2014/main" val="3159252224"/>
                    </a:ext>
                  </a:extLst>
                </a:gridCol>
                <a:gridCol w="3191715">
                  <a:extLst>
                    <a:ext uri="{9D8B030D-6E8A-4147-A177-3AD203B41FA5}">
                      <a16:colId xmlns:a16="http://schemas.microsoft.com/office/drawing/2014/main" val="2277877309"/>
                    </a:ext>
                  </a:extLst>
                </a:gridCol>
              </a:tblGrid>
              <a:tr h="370840">
                <a:tc>
                  <a:txBody>
                    <a:bodyPr/>
                    <a:lstStyle/>
                    <a:p>
                      <a:pPr algn="ctr"/>
                      <a:r>
                        <a:rPr lang="en-US" sz="1600" dirty="0">
                          <a:solidFill>
                            <a:schemeClr val="bg1"/>
                          </a:solidFill>
                        </a:rPr>
                        <a:t>Activity</a:t>
                      </a:r>
                    </a:p>
                  </a:txBody>
                  <a:tcPr/>
                </a:tc>
                <a:tc>
                  <a:txBody>
                    <a:bodyPr/>
                    <a:lstStyle/>
                    <a:p>
                      <a:pPr algn="ctr"/>
                      <a:r>
                        <a:rPr lang="en-US" sz="1600" dirty="0"/>
                        <a:t>Funding</a:t>
                      </a:r>
                      <a:r>
                        <a:rPr lang="en-US" sz="1600" baseline="0" dirty="0"/>
                        <a:t> Type</a:t>
                      </a:r>
                      <a:endParaRPr lang="en-US" sz="1600" dirty="0"/>
                    </a:p>
                  </a:txBody>
                  <a:tcPr/>
                </a:tc>
                <a:tc>
                  <a:txBody>
                    <a:bodyPr/>
                    <a:lstStyle/>
                    <a:p>
                      <a:pPr algn="ctr"/>
                      <a:r>
                        <a:rPr lang="en-US" sz="1600" dirty="0"/>
                        <a:t>Minimum Amount</a:t>
                      </a:r>
                    </a:p>
                  </a:txBody>
                  <a:tcPr/>
                </a:tc>
                <a:tc>
                  <a:txBody>
                    <a:bodyPr/>
                    <a:lstStyle/>
                    <a:p>
                      <a:pPr algn="ctr"/>
                      <a:r>
                        <a:rPr lang="en-US" sz="1600" dirty="0"/>
                        <a:t>Maximum Amount</a:t>
                      </a:r>
                    </a:p>
                  </a:txBody>
                  <a:tcPr/>
                </a:tc>
                <a:extLst>
                  <a:ext uri="{0D108BD9-81ED-4DB2-BD59-A6C34878D82A}">
                    <a16:rowId xmlns:a16="http://schemas.microsoft.com/office/drawing/2014/main" val="748918737"/>
                  </a:ext>
                </a:extLst>
              </a:tr>
              <a:tr h="370840">
                <a:tc>
                  <a:txBody>
                    <a:bodyPr/>
                    <a:lstStyle/>
                    <a:p>
                      <a:pPr algn="ctr"/>
                      <a:r>
                        <a:rPr lang="en-US" sz="1600" b="1" dirty="0"/>
                        <a:t>FTHB</a:t>
                      </a:r>
                      <a:r>
                        <a:rPr lang="en-US" sz="1600" b="1" baseline="0" dirty="0"/>
                        <a:t> Mortgage Assistance</a:t>
                      </a:r>
                      <a:endParaRPr lang="en-US" sz="1600" b="1" dirty="0"/>
                    </a:p>
                  </a:txBody>
                  <a:tcPr/>
                </a:tc>
                <a:tc>
                  <a:txBody>
                    <a:bodyPr/>
                    <a:lstStyle/>
                    <a:p>
                      <a:pPr algn="ctr"/>
                      <a:r>
                        <a:rPr lang="en-US" sz="1600" b="1" dirty="0"/>
                        <a:t>Loan</a:t>
                      </a:r>
                    </a:p>
                  </a:txBody>
                  <a:tcPr/>
                </a:tc>
                <a:tc>
                  <a:txBody>
                    <a:bodyPr/>
                    <a:lstStyle/>
                    <a:p>
                      <a:pPr algn="ctr"/>
                      <a:r>
                        <a:rPr lang="en-US" sz="1600" b="1" dirty="0"/>
                        <a:t>$1,000</a:t>
                      </a:r>
                    </a:p>
                  </a:txBody>
                  <a:tcPr/>
                </a:tc>
                <a:tc>
                  <a:txBody>
                    <a:bodyPr/>
                    <a:lstStyle/>
                    <a:p>
                      <a:r>
                        <a:rPr lang="en-US" sz="1600" b="1" dirty="0"/>
                        <a:t>40 percent of borrower’s purchase</a:t>
                      </a:r>
                      <a:r>
                        <a:rPr lang="en-US" sz="1600" b="1" baseline="0" dirty="0"/>
                        <a:t> price not to exceed $100,000</a:t>
                      </a:r>
                      <a:endParaRPr lang="en-US" sz="1600" b="1" dirty="0"/>
                    </a:p>
                  </a:txBody>
                  <a:tcPr/>
                </a:tc>
                <a:extLst>
                  <a:ext uri="{0D108BD9-81ED-4DB2-BD59-A6C34878D82A}">
                    <a16:rowId xmlns:a16="http://schemas.microsoft.com/office/drawing/2014/main" val="62261072"/>
                  </a:ext>
                </a:extLst>
              </a:tr>
              <a:tr h="370840">
                <a:tc>
                  <a:txBody>
                    <a:bodyPr/>
                    <a:lstStyle/>
                    <a:p>
                      <a:pPr algn="ctr"/>
                      <a:r>
                        <a:rPr lang="en-US" sz="1600" b="1" dirty="0"/>
                        <a:t>Owner</a:t>
                      </a:r>
                      <a:r>
                        <a:rPr lang="en-US" sz="1600" b="1" baseline="0" dirty="0"/>
                        <a:t> Occupied Rehabilitation Assistance</a:t>
                      </a:r>
                      <a:endParaRPr lang="en-US" sz="1600" b="1" dirty="0"/>
                    </a:p>
                  </a:txBody>
                  <a:tcPr/>
                </a:tc>
                <a:tc>
                  <a:txBody>
                    <a:bodyPr/>
                    <a:lstStyle/>
                    <a:p>
                      <a:pPr algn="ctr"/>
                      <a:r>
                        <a:rPr lang="en-US" sz="1600" b="1" dirty="0"/>
                        <a:t>Loan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$1,000</a:t>
                      </a:r>
                    </a:p>
                    <a:p>
                      <a:pPr algn="ctr"/>
                      <a:endParaRPr lang="en-US" sz="1600" b="1" dirty="0"/>
                    </a:p>
                  </a:txBody>
                  <a:tcPr/>
                </a:tc>
                <a:tc>
                  <a:txBody>
                    <a:bodyPr/>
                    <a:lstStyle/>
                    <a:p>
                      <a:r>
                        <a:rPr lang="en-US" sz="1600" b="1" dirty="0"/>
                        <a:t>$75,000 except if home is in need of reconstruction then maximum</a:t>
                      </a:r>
                      <a:r>
                        <a:rPr lang="en-US" sz="1600" b="1" baseline="0" dirty="0"/>
                        <a:t> will be $125,000 </a:t>
                      </a:r>
                      <a:r>
                        <a:rPr lang="en-US" sz="1600" b="1" dirty="0"/>
                        <a:t>(Guidelines Section 7716, </a:t>
                      </a:r>
                      <a:r>
                        <a:rPr lang="en-US" sz="1600" b="1" dirty="0" err="1"/>
                        <a:t>subd</a:t>
                      </a:r>
                      <a:r>
                        <a:rPr lang="en-US" sz="1600" b="1" dirty="0"/>
                        <a:t>.(</a:t>
                      </a:r>
                      <a:r>
                        <a:rPr lang="en-US" sz="1600" b="1" dirty="0" err="1"/>
                        <a:t>zz</a:t>
                      </a:r>
                      <a:r>
                        <a:rPr lang="en-US" sz="1600" b="1" dirty="0"/>
                        <a:t>)(2)).</a:t>
                      </a:r>
                    </a:p>
                  </a:txBody>
                  <a:tcPr/>
                </a:tc>
                <a:extLst>
                  <a:ext uri="{0D108BD9-81ED-4DB2-BD59-A6C34878D82A}">
                    <a16:rowId xmlns:a16="http://schemas.microsoft.com/office/drawing/2014/main" val="1208682873"/>
                  </a:ext>
                </a:extLst>
              </a:tr>
              <a:tr h="370840">
                <a:tc>
                  <a:txBody>
                    <a:bodyPr/>
                    <a:lstStyle/>
                    <a:p>
                      <a:pPr algn="ctr"/>
                      <a:r>
                        <a:rPr lang="en-US" sz="1600" b="1" dirty="0"/>
                        <a:t>ADU/JADU Assistance</a:t>
                      </a:r>
                    </a:p>
                  </a:txBody>
                  <a:tcPr/>
                </a:tc>
                <a:tc>
                  <a:txBody>
                    <a:bodyPr/>
                    <a:lstStyle/>
                    <a:p>
                      <a:pPr algn="ctr"/>
                      <a:r>
                        <a:rPr lang="en-US" sz="1600" b="1" dirty="0"/>
                        <a:t>Loan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$1,000</a:t>
                      </a:r>
                    </a:p>
                    <a:p>
                      <a:pPr algn="ctr"/>
                      <a:endParaRPr lang="en-US" sz="1600" b="1" dirty="0"/>
                    </a:p>
                  </a:txBody>
                  <a:tcPr/>
                </a:tc>
                <a:tc>
                  <a:txBody>
                    <a:bodyPr/>
                    <a:lstStyle/>
                    <a:p>
                      <a:r>
                        <a:rPr lang="en-US" sz="1600" b="1" dirty="0"/>
                        <a:t>$100,000</a:t>
                      </a:r>
                    </a:p>
                  </a:txBody>
                  <a:tcPr/>
                </a:tc>
                <a:extLst>
                  <a:ext uri="{0D108BD9-81ED-4DB2-BD59-A6C34878D82A}">
                    <a16:rowId xmlns:a16="http://schemas.microsoft.com/office/drawing/2014/main" val="3726453271"/>
                  </a:ext>
                </a:extLst>
              </a:tr>
              <a:tr h="370840">
                <a:tc>
                  <a:txBody>
                    <a:bodyPr/>
                    <a:lstStyle/>
                    <a:p>
                      <a:pPr algn="ctr"/>
                      <a:r>
                        <a:rPr lang="en-US" sz="1600" b="1" dirty="0"/>
                        <a:t>Homeownership</a:t>
                      </a:r>
                      <a:r>
                        <a:rPr lang="en-US" sz="1600" b="1" baseline="0" dirty="0"/>
                        <a:t> </a:t>
                      </a:r>
                      <a:r>
                        <a:rPr lang="en-US" sz="1600" b="1" dirty="0"/>
                        <a:t>Project Development</a:t>
                      </a:r>
                    </a:p>
                  </a:txBody>
                  <a:tcPr/>
                </a:tc>
                <a:tc>
                  <a:txBody>
                    <a:bodyPr/>
                    <a:lstStyle/>
                    <a:p>
                      <a:pPr algn="ctr"/>
                      <a:r>
                        <a:rPr lang="en-US" sz="1600" b="1" dirty="0"/>
                        <a:t>Loan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$1,000</a:t>
                      </a:r>
                    </a:p>
                    <a:p>
                      <a:pPr algn="ctr"/>
                      <a:endParaRPr lang="en-US" sz="1600" b="1" dirty="0"/>
                    </a:p>
                  </a:txBody>
                  <a:tcPr/>
                </a:tc>
                <a:tc>
                  <a:txBody>
                    <a:bodyPr/>
                    <a:lstStyle/>
                    <a:p>
                      <a:r>
                        <a:rPr lang="en-US" sz="1600" b="1" dirty="0"/>
                        <a:t>$100,000 </a:t>
                      </a:r>
                    </a:p>
                  </a:txBody>
                  <a:tcPr/>
                </a:tc>
                <a:extLst>
                  <a:ext uri="{0D108BD9-81ED-4DB2-BD59-A6C34878D82A}">
                    <a16:rowId xmlns:a16="http://schemas.microsoft.com/office/drawing/2014/main" val="3287656922"/>
                  </a:ext>
                </a:extLst>
              </a:tr>
              <a:tr h="370840">
                <a:tc>
                  <a:txBody>
                    <a:bodyPr/>
                    <a:lstStyle/>
                    <a:p>
                      <a:pPr algn="ctr"/>
                      <a:r>
                        <a:rPr lang="en-US" sz="1600" b="1" dirty="0"/>
                        <a:t>TA for Self-Help Housing Projects</a:t>
                      </a:r>
                    </a:p>
                  </a:txBody>
                  <a:tcPr/>
                </a:tc>
                <a:tc>
                  <a:txBody>
                    <a:bodyPr/>
                    <a:lstStyle/>
                    <a:p>
                      <a:pPr algn="ctr"/>
                      <a:r>
                        <a:rPr lang="en-US" sz="1600" b="1" dirty="0"/>
                        <a:t>Grant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$1,000</a:t>
                      </a:r>
                    </a:p>
                    <a:p>
                      <a:pPr algn="ctr"/>
                      <a:endParaRPr lang="en-US" sz="1600" b="1" dirty="0"/>
                    </a:p>
                  </a:txBody>
                  <a:tcPr/>
                </a:tc>
                <a:tc>
                  <a:txBody>
                    <a:bodyPr/>
                    <a:lstStyle/>
                    <a:p>
                      <a:r>
                        <a:rPr lang="en-US" sz="1600" b="1" dirty="0"/>
                        <a:t>$15,000 all expenses to be documented.</a:t>
                      </a:r>
                    </a:p>
                  </a:txBody>
                  <a:tcPr/>
                </a:tc>
                <a:extLst>
                  <a:ext uri="{0D108BD9-81ED-4DB2-BD59-A6C34878D82A}">
                    <a16:rowId xmlns:a16="http://schemas.microsoft.com/office/drawing/2014/main" val="129572490"/>
                  </a:ext>
                </a:extLst>
              </a:tr>
              <a:tr h="370840">
                <a:tc>
                  <a:txBody>
                    <a:bodyPr/>
                    <a:lstStyle/>
                    <a:p>
                      <a:pPr algn="ctr"/>
                      <a:r>
                        <a:rPr lang="en-US" sz="1600" b="1" dirty="0"/>
                        <a:t>TA for Shared Housing Programs</a:t>
                      </a:r>
                    </a:p>
                  </a:txBody>
                  <a:tcPr/>
                </a:tc>
                <a:tc>
                  <a:txBody>
                    <a:bodyPr/>
                    <a:lstStyle/>
                    <a:p>
                      <a:pPr algn="ctr"/>
                      <a:r>
                        <a:rPr lang="en-US" sz="1600" b="1" dirty="0"/>
                        <a:t>Grant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$1,000</a:t>
                      </a:r>
                    </a:p>
                    <a:p>
                      <a:pPr algn="ctr"/>
                      <a:endParaRPr lang="en-US" sz="1600" b="1" dirty="0"/>
                    </a:p>
                  </a:txBody>
                  <a:tcPr/>
                </a:tc>
                <a:tc>
                  <a:txBody>
                    <a:bodyPr/>
                    <a:lstStyle/>
                    <a:p>
                      <a:r>
                        <a:rPr lang="en-US" sz="1600" b="1" dirty="0"/>
                        <a:t>$300,000 note this assistance</a:t>
                      </a:r>
                      <a:r>
                        <a:rPr lang="en-US" sz="1600" b="1" baseline="0" dirty="0"/>
                        <a:t> does not assist individual units.</a:t>
                      </a:r>
                      <a:endParaRPr lang="en-US" sz="1600" b="1" dirty="0"/>
                    </a:p>
                  </a:txBody>
                  <a:tcPr/>
                </a:tc>
                <a:extLst>
                  <a:ext uri="{0D108BD9-81ED-4DB2-BD59-A6C34878D82A}">
                    <a16:rowId xmlns:a16="http://schemas.microsoft.com/office/drawing/2014/main" val="1282620297"/>
                  </a:ext>
                </a:extLst>
              </a:tr>
            </a:tbl>
          </a:graphicData>
        </a:graphic>
      </p:graphicFrame>
      <p:sp>
        <p:nvSpPr>
          <p:cNvPr id="4" name="Slide Number Placeholder 3"/>
          <p:cNvSpPr>
            <a:spLocks noGrp="1"/>
          </p:cNvSpPr>
          <p:nvPr>
            <p:ph type="sldNum" sz="quarter" idx="4"/>
          </p:nvPr>
        </p:nvSpPr>
        <p:spPr/>
        <p:txBody>
          <a:bodyPr/>
          <a:lstStyle/>
          <a:p>
            <a:fld id="{0369BC52-83A5-4303-8689-0AF1F020070B}" type="slidenum">
              <a:rPr lang="en-US" smtClean="0"/>
              <a:t>10</a:t>
            </a:fld>
            <a:endParaRPr lang="en-US"/>
          </a:p>
        </p:txBody>
      </p:sp>
    </p:spTree>
    <p:extLst>
      <p:ext uri="{BB962C8B-B14F-4D97-AF65-F5344CB8AC3E}">
        <p14:creationId xmlns:p14="http://schemas.microsoft.com/office/powerpoint/2010/main" val="210113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HOUSEHOLD INCOME LIMITS</a:t>
            </a:r>
            <a:endParaRPr lang="en-US" dirty="0"/>
          </a:p>
        </p:txBody>
      </p:sp>
      <p:sp>
        <p:nvSpPr>
          <p:cNvPr id="3" name="Content Placeholder 2"/>
          <p:cNvSpPr>
            <a:spLocks noGrp="1"/>
          </p:cNvSpPr>
          <p:nvPr>
            <p:ph idx="1"/>
          </p:nvPr>
        </p:nvSpPr>
        <p:spPr/>
        <p:txBody>
          <a:bodyPr>
            <a:normAutofit/>
          </a:bodyPr>
          <a:lstStyle/>
          <a:p>
            <a:r>
              <a:rPr lang="en-US" sz="2800" dirty="0" err="1">
                <a:latin typeface="+mj-lt"/>
              </a:rPr>
              <a:t>CalHome</a:t>
            </a:r>
            <a:r>
              <a:rPr lang="en-US" sz="2800" dirty="0">
                <a:latin typeface="+mj-lt"/>
              </a:rPr>
              <a:t> assists Households at or below 80 percent of AMI (in compliance with </a:t>
            </a:r>
            <a:r>
              <a:rPr lang="en-US" sz="2800" dirty="0">
                <a:latin typeface="+mj-lt"/>
                <a:hlinkClick r:id="rId3"/>
              </a:rPr>
              <a:t>H&amp;S Code, </a:t>
            </a:r>
            <a:r>
              <a:rPr lang="en-US" sz="2800" u="sng" dirty="0">
                <a:latin typeface="+mj-lt"/>
                <a:hlinkClick r:id="rId3"/>
              </a:rPr>
              <a:t>Section 50052.5, </a:t>
            </a:r>
            <a:r>
              <a:rPr lang="en-US" sz="2800" u="sng" dirty="0" err="1">
                <a:latin typeface="+mj-lt"/>
                <a:hlinkClick r:id="rId3"/>
              </a:rPr>
              <a:t>subd</a:t>
            </a:r>
            <a:r>
              <a:rPr lang="en-US" sz="2800" u="sng" dirty="0">
                <a:latin typeface="+mj-lt"/>
                <a:hlinkClick r:id="rId3"/>
              </a:rPr>
              <a:t>. (b)</a:t>
            </a:r>
            <a:r>
              <a:rPr lang="en-US" sz="2800" dirty="0">
                <a:latin typeface="+mj-lt"/>
              </a:rPr>
              <a:t>)</a:t>
            </a:r>
          </a:p>
          <a:p>
            <a:pPr marL="3200400" lvl="7" indent="0" algn="just">
              <a:buNone/>
            </a:pPr>
            <a:endParaRPr lang="en-US" sz="2800" b="1" dirty="0">
              <a:solidFill>
                <a:srgbClr val="000000"/>
              </a:solidFill>
              <a:latin typeface="+mj-lt"/>
            </a:endParaRPr>
          </a:p>
          <a:p>
            <a:pPr hangingPunct="0"/>
            <a:endParaRPr lang="en-US" dirty="0"/>
          </a:p>
          <a:p>
            <a:endParaRPr lang="en-US" dirty="0"/>
          </a:p>
          <a:p>
            <a:pPr marL="3200400" lvl="7" indent="0" algn="just">
              <a:buNone/>
            </a:pPr>
            <a:endParaRPr lang="en-US" sz="2800" b="1" dirty="0">
              <a:solidFill>
                <a:srgbClr val="000000"/>
              </a:solidFill>
            </a:endParaRPr>
          </a:p>
        </p:txBody>
      </p:sp>
      <p:sp>
        <p:nvSpPr>
          <p:cNvPr id="4" name="Slide Number Placeholder 3"/>
          <p:cNvSpPr>
            <a:spLocks noGrp="1"/>
          </p:cNvSpPr>
          <p:nvPr>
            <p:ph type="sldNum" sz="quarter" idx="4"/>
          </p:nvPr>
        </p:nvSpPr>
        <p:spPr/>
        <p:txBody>
          <a:bodyPr/>
          <a:lstStyle/>
          <a:p>
            <a:fld id="{0369BC52-83A5-4303-8689-0AF1F020070B}" type="slidenum">
              <a:rPr lang="en-US" smtClean="0"/>
              <a:t>11</a:t>
            </a:fld>
            <a:endParaRPr lang="en-US"/>
          </a:p>
        </p:txBody>
      </p:sp>
    </p:spTree>
    <p:extLst>
      <p:ext uri="{BB962C8B-B14F-4D97-AF65-F5344CB8AC3E}">
        <p14:creationId xmlns:p14="http://schemas.microsoft.com/office/powerpoint/2010/main" val="145606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accent6"/>
                </a:solidFill>
              </a:rPr>
              <a:t>ELIGIBLE APPLICANTS</a:t>
            </a:r>
          </a:p>
        </p:txBody>
      </p:sp>
    </p:spTree>
    <p:extLst>
      <p:ext uri="{BB962C8B-B14F-4D97-AF65-F5344CB8AC3E}">
        <p14:creationId xmlns:p14="http://schemas.microsoft.com/office/powerpoint/2010/main" val="128120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ELIGIBLE APPLICANTS</a:t>
            </a:r>
          </a:p>
        </p:txBody>
      </p:sp>
      <p:sp>
        <p:nvSpPr>
          <p:cNvPr id="3" name="Content Placeholder 2"/>
          <p:cNvSpPr>
            <a:spLocks noGrp="1"/>
          </p:cNvSpPr>
          <p:nvPr>
            <p:ph idx="1"/>
          </p:nvPr>
        </p:nvSpPr>
        <p:spPr>
          <a:xfrm>
            <a:off x="1371600" y="1828800"/>
            <a:ext cx="9702800" cy="5029199"/>
          </a:xfrm>
        </p:spPr>
        <p:txBody>
          <a:bodyPr>
            <a:noAutofit/>
          </a:bodyPr>
          <a:lstStyle/>
          <a:p>
            <a:r>
              <a:rPr lang="en-US" sz="2800" dirty="0">
                <a:latin typeface="+mn-lt"/>
              </a:rPr>
              <a:t>Local Public Agencies (including the duly constituted governing body of an Indian reservation, </a:t>
            </a:r>
            <a:r>
              <a:rPr lang="en-US" sz="2800" dirty="0" err="1">
                <a:latin typeface="+mn-lt"/>
              </a:rPr>
              <a:t>rancheria</a:t>
            </a:r>
            <a:r>
              <a:rPr lang="en-US" sz="2800" dirty="0">
                <a:latin typeface="+mn-lt"/>
              </a:rPr>
              <a:t>, or a tribally designated housing entity). </a:t>
            </a:r>
          </a:p>
          <a:p>
            <a:pPr marL="3657600" lvl="8" indent="0">
              <a:buNone/>
            </a:pPr>
            <a:r>
              <a:rPr lang="en-US" sz="2800" dirty="0">
                <a:solidFill>
                  <a:srgbClr val="000000"/>
                </a:solidFill>
                <a:latin typeface="+mn-lt"/>
              </a:rPr>
              <a:t>and </a:t>
            </a:r>
          </a:p>
          <a:p>
            <a:r>
              <a:rPr lang="en-US" sz="2800" dirty="0">
                <a:latin typeface="+mn-lt"/>
              </a:rPr>
              <a:t>Nonprofit Corporations (including a tribally designated housing entity).</a:t>
            </a:r>
          </a:p>
          <a:p>
            <a:pPr marL="0" indent="0">
              <a:buNone/>
            </a:pPr>
            <a:endParaRPr lang="en-US" sz="2800" dirty="0">
              <a:latin typeface="+mn-lt"/>
            </a:endParaRPr>
          </a:p>
          <a:p>
            <a:r>
              <a:rPr lang="en-US" sz="2800" dirty="0">
                <a:latin typeface="+mn-lt"/>
              </a:rPr>
              <a:t>All applicants must have sufficient organizational stability and capacity to administer the local programs and/or projects.</a:t>
            </a:r>
          </a:p>
          <a:p>
            <a:endParaRPr lang="en-US" sz="2800" dirty="0">
              <a:latin typeface="+mn-lt"/>
            </a:endParaRPr>
          </a:p>
          <a:p>
            <a:pPr lvl="2"/>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4371234F-6A54-4831-9A2D-FD5860F3C3E1}" type="slidenum">
              <a:rPr lang="en-US" smtClean="0"/>
              <a:pPr/>
              <a:t>13</a:t>
            </a:fld>
            <a:endParaRPr lang="en-US"/>
          </a:p>
        </p:txBody>
      </p:sp>
    </p:spTree>
    <p:extLst>
      <p:ext uri="{BB962C8B-B14F-4D97-AF65-F5344CB8AC3E}">
        <p14:creationId xmlns:p14="http://schemas.microsoft.com/office/powerpoint/2010/main" val="2533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ELIGIBLE APPLICANTS</a:t>
            </a:r>
          </a:p>
        </p:txBody>
      </p:sp>
      <p:sp>
        <p:nvSpPr>
          <p:cNvPr id="3" name="Content Placeholder 2"/>
          <p:cNvSpPr>
            <a:spLocks noGrp="1"/>
          </p:cNvSpPr>
          <p:nvPr>
            <p:ph idx="1"/>
          </p:nvPr>
        </p:nvSpPr>
        <p:spPr>
          <a:xfrm>
            <a:off x="1219200" y="1520370"/>
            <a:ext cx="9855200" cy="5337629"/>
          </a:xfrm>
        </p:spPr>
        <p:txBody>
          <a:bodyPr>
            <a:noAutofit/>
          </a:bodyPr>
          <a:lstStyle/>
          <a:p>
            <a:r>
              <a:rPr lang="en-US" sz="2800" dirty="0">
                <a:latin typeface="+mn-lt"/>
              </a:rPr>
              <a:t>All eligible applicants must have:</a:t>
            </a:r>
          </a:p>
          <a:p>
            <a:pPr marL="0" indent="0">
              <a:buNone/>
            </a:pPr>
            <a:endParaRPr lang="en-US" sz="2800" dirty="0">
              <a:latin typeface="+mn-lt"/>
            </a:endParaRPr>
          </a:p>
          <a:p>
            <a:pPr lvl="2"/>
            <a:r>
              <a:rPr lang="en-US" sz="2800" dirty="0">
                <a:latin typeface="+mn-lt"/>
              </a:rPr>
              <a:t>Operated as a housing program administrator </a:t>
            </a:r>
            <a:r>
              <a:rPr lang="en-US" sz="2800" b="1" dirty="0">
                <a:latin typeface="+mn-lt"/>
              </a:rPr>
              <a:t>AND</a:t>
            </a:r>
          </a:p>
          <a:p>
            <a:pPr lvl="5"/>
            <a:r>
              <a:rPr lang="en-US" sz="2800" dirty="0">
                <a:solidFill>
                  <a:srgbClr val="000000"/>
                </a:solidFill>
              </a:rPr>
              <a:t>Are authorized to engage in, or assist in, the operation of housing programs for households with low or very low income </a:t>
            </a:r>
            <a:r>
              <a:rPr lang="en-US" sz="2800" b="1" dirty="0">
                <a:solidFill>
                  <a:srgbClr val="000000"/>
                </a:solidFill>
              </a:rPr>
              <a:t>OR</a:t>
            </a:r>
          </a:p>
          <a:p>
            <a:pPr marL="2286000" lvl="5" indent="0">
              <a:buNone/>
            </a:pPr>
            <a:endParaRPr lang="en-US" sz="2800" b="1" dirty="0">
              <a:solidFill>
                <a:srgbClr val="000000"/>
              </a:solidFill>
            </a:endParaRPr>
          </a:p>
          <a:p>
            <a:pPr lvl="5"/>
            <a:r>
              <a:rPr lang="en-US" sz="2800" dirty="0">
                <a:solidFill>
                  <a:srgbClr val="000000"/>
                </a:solidFill>
              </a:rPr>
              <a:t>Are authorized to engage in, or assist in, the development of housing for households with low or very low income.</a:t>
            </a:r>
          </a:p>
        </p:txBody>
      </p:sp>
      <p:sp>
        <p:nvSpPr>
          <p:cNvPr id="4" name="Slide Number Placeholder 3"/>
          <p:cNvSpPr>
            <a:spLocks noGrp="1"/>
          </p:cNvSpPr>
          <p:nvPr>
            <p:ph type="sldNum" sz="quarter" idx="4"/>
          </p:nvPr>
        </p:nvSpPr>
        <p:spPr/>
        <p:txBody>
          <a:bodyPr/>
          <a:lstStyle/>
          <a:p>
            <a:fld id="{4371234F-6A54-4831-9A2D-FD5860F3C3E1}" type="slidenum">
              <a:rPr lang="en-US" smtClean="0"/>
              <a:pPr/>
              <a:t>14</a:t>
            </a:fld>
            <a:endParaRPr lang="en-US"/>
          </a:p>
        </p:txBody>
      </p:sp>
    </p:spTree>
    <p:extLst>
      <p:ext uri="{BB962C8B-B14F-4D97-AF65-F5344CB8AC3E}">
        <p14:creationId xmlns:p14="http://schemas.microsoft.com/office/powerpoint/2010/main" val="180472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ELIGIBLE APPLICANTS</a:t>
            </a:r>
          </a:p>
        </p:txBody>
      </p:sp>
      <p:sp>
        <p:nvSpPr>
          <p:cNvPr id="3" name="Content Placeholder 2"/>
          <p:cNvSpPr>
            <a:spLocks noGrp="1"/>
          </p:cNvSpPr>
          <p:nvPr>
            <p:ph idx="1"/>
          </p:nvPr>
        </p:nvSpPr>
        <p:spPr>
          <a:xfrm>
            <a:off x="1219200" y="1828800"/>
            <a:ext cx="9855200" cy="5029199"/>
          </a:xfrm>
        </p:spPr>
        <p:txBody>
          <a:bodyPr>
            <a:noAutofit/>
          </a:bodyPr>
          <a:lstStyle/>
          <a:p>
            <a:r>
              <a:rPr lang="en-US" sz="2800" b="1" dirty="0">
                <a:latin typeface="+mn-lt"/>
              </a:rPr>
              <a:t>Local Public Agencies: </a:t>
            </a:r>
            <a:r>
              <a:rPr lang="en-US" sz="2800" dirty="0">
                <a:latin typeface="+mn-lt"/>
              </a:rPr>
              <a:t>Activities are restricted to the applicants jurisdiction.</a:t>
            </a:r>
          </a:p>
          <a:p>
            <a:endParaRPr lang="en-US" sz="2800" b="1" dirty="0">
              <a:latin typeface="+mn-lt"/>
            </a:endParaRPr>
          </a:p>
          <a:p>
            <a:endParaRPr lang="en-US" sz="2800" b="1" dirty="0">
              <a:latin typeface="+mn-lt"/>
            </a:endParaRPr>
          </a:p>
          <a:p>
            <a:r>
              <a:rPr lang="en-US" sz="2800" b="1" dirty="0">
                <a:latin typeface="+mn-lt"/>
              </a:rPr>
              <a:t>Nonprofits: </a:t>
            </a:r>
            <a:r>
              <a:rPr lang="en-US" sz="2800" dirty="0">
                <a:latin typeface="+mn-lt"/>
              </a:rPr>
              <a:t>Activities are restricted to those counties in which the applicant has operated a housing program within the last two years, or for which they have an existing 523 technical assistance services agreement with the USDA.</a:t>
            </a:r>
            <a:endParaRPr lang="en-US" sz="2800" b="1" dirty="0">
              <a:latin typeface="+mn-lt"/>
            </a:endParaRPr>
          </a:p>
        </p:txBody>
      </p:sp>
      <p:sp>
        <p:nvSpPr>
          <p:cNvPr id="4" name="Slide Number Placeholder 3"/>
          <p:cNvSpPr>
            <a:spLocks noGrp="1"/>
          </p:cNvSpPr>
          <p:nvPr>
            <p:ph type="sldNum" sz="quarter" idx="4"/>
          </p:nvPr>
        </p:nvSpPr>
        <p:spPr/>
        <p:txBody>
          <a:bodyPr/>
          <a:lstStyle/>
          <a:p>
            <a:fld id="{4371234F-6A54-4831-9A2D-FD5860F3C3E1}" type="slidenum">
              <a:rPr lang="en-US" smtClean="0"/>
              <a:pPr/>
              <a:t>15</a:t>
            </a:fld>
            <a:endParaRPr lang="en-US"/>
          </a:p>
        </p:txBody>
      </p:sp>
    </p:spTree>
    <p:extLst>
      <p:ext uri="{BB962C8B-B14F-4D97-AF65-F5344CB8AC3E}">
        <p14:creationId xmlns:p14="http://schemas.microsoft.com/office/powerpoint/2010/main" val="32729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ELIGIBLE APPLICANTS</a:t>
            </a:r>
          </a:p>
        </p:txBody>
      </p:sp>
      <p:sp>
        <p:nvSpPr>
          <p:cNvPr id="3" name="Content Placeholder 2"/>
          <p:cNvSpPr>
            <a:spLocks noGrp="1"/>
          </p:cNvSpPr>
          <p:nvPr>
            <p:ph idx="1"/>
          </p:nvPr>
        </p:nvSpPr>
        <p:spPr>
          <a:xfrm>
            <a:off x="1219200" y="1828800"/>
            <a:ext cx="9855200" cy="5029199"/>
          </a:xfrm>
        </p:spPr>
        <p:txBody>
          <a:bodyPr>
            <a:noAutofit/>
          </a:bodyPr>
          <a:lstStyle/>
          <a:p>
            <a:r>
              <a:rPr lang="en-US" sz="2800" b="1" dirty="0">
                <a:latin typeface="+mn-lt"/>
              </a:rPr>
              <a:t>Local Public Agencies: </a:t>
            </a:r>
            <a:r>
              <a:rPr lang="en-US" sz="2800" dirty="0">
                <a:latin typeface="+mn-lt"/>
              </a:rPr>
              <a:t>A Local Public Agency may hire a nonprofit and for-profit consultants located and/or registered within or outside its Jurisdictional boundaries, including other counties within the state.</a:t>
            </a:r>
          </a:p>
          <a:p>
            <a:r>
              <a:rPr lang="en-US" sz="2800" dirty="0">
                <a:latin typeface="+mn-lt"/>
              </a:rPr>
              <a:t>Out of county consultants shall meet the same requirements as in-county consultants.</a:t>
            </a:r>
          </a:p>
          <a:p>
            <a:r>
              <a:rPr lang="en-US" sz="2800" dirty="0">
                <a:latin typeface="+mn-lt"/>
              </a:rPr>
              <a:t>Local Public Agencies may establish a consortium (provided there is a MOU between parties) with a single administrator.</a:t>
            </a:r>
          </a:p>
          <a:p>
            <a:r>
              <a:rPr lang="en-US" sz="2800" dirty="0">
                <a:latin typeface="+mn-lt"/>
              </a:rPr>
              <a:t>Only one Local Public Agency shall apply on behalf of the other entities in a consortium and may serve all jurisdictions. </a:t>
            </a:r>
          </a:p>
          <a:p>
            <a:pPr marL="0" indent="0">
              <a:buNone/>
            </a:pPr>
            <a:endParaRPr lang="en-US" sz="2800" b="1" dirty="0">
              <a:latin typeface="+mn-lt"/>
            </a:endParaRPr>
          </a:p>
        </p:txBody>
      </p:sp>
      <p:sp>
        <p:nvSpPr>
          <p:cNvPr id="4" name="Slide Number Placeholder 3"/>
          <p:cNvSpPr>
            <a:spLocks noGrp="1"/>
          </p:cNvSpPr>
          <p:nvPr>
            <p:ph type="sldNum" sz="quarter" idx="4"/>
          </p:nvPr>
        </p:nvSpPr>
        <p:spPr/>
        <p:txBody>
          <a:bodyPr/>
          <a:lstStyle/>
          <a:p>
            <a:fld id="{4371234F-6A54-4831-9A2D-FD5860F3C3E1}" type="slidenum">
              <a:rPr lang="en-US" smtClean="0"/>
              <a:pPr/>
              <a:t>16</a:t>
            </a:fld>
            <a:endParaRPr lang="en-US"/>
          </a:p>
        </p:txBody>
      </p:sp>
    </p:spTree>
    <p:extLst>
      <p:ext uri="{BB962C8B-B14F-4D97-AF65-F5344CB8AC3E}">
        <p14:creationId xmlns:p14="http://schemas.microsoft.com/office/powerpoint/2010/main" val="100443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ELIGIBLE APPLICANTS</a:t>
            </a:r>
          </a:p>
        </p:txBody>
      </p:sp>
      <p:sp>
        <p:nvSpPr>
          <p:cNvPr id="3" name="Content Placeholder 2"/>
          <p:cNvSpPr>
            <a:spLocks noGrp="1"/>
          </p:cNvSpPr>
          <p:nvPr>
            <p:ph idx="1"/>
          </p:nvPr>
        </p:nvSpPr>
        <p:spPr>
          <a:xfrm>
            <a:off x="1219200" y="1828800"/>
            <a:ext cx="9855200" cy="5029199"/>
          </a:xfrm>
        </p:spPr>
        <p:txBody>
          <a:bodyPr>
            <a:noAutofit/>
          </a:bodyPr>
          <a:lstStyle/>
          <a:p>
            <a:r>
              <a:rPr lang="en-US" sz="2800" dirty="0">
                <a:latin typeface="+mn-lt"/>
              </a:rPr>
              <a:t>If a Local Public Agency will utilize an Administrative Subcontractor for Capability/Experience, there must be an agreement between the two parties provided with the application. </a:t>
            </a:r>
          </a:p>
          <a:p>
            <a:r>
              <a:rPr lang="en-US" sz="2800" dirty="0">
                <a:latin typeface="+mn-lt"/>
              </a:rPr>
              <a:t>The Standard Agreement will be executed between the Department and the Awardee. The Administrative Subcontractor will not sign the Standard Agreement.</a:t>
            </a:r>
          </a:p>
          <a:p>
            <a:r>
              <a:rPr lang="en-US" sz="2800" dirty="0">
                <a:latin typeface="+mn-lt"/>
              </a:rPr>
              <a:t>Nonprofit corporations will not be able to utilize Administrative Subcontractors. </a:t>
            </a:r>
          </a:p>
          <a:p>
            <a:pPr marL="0" indent="0">
              <a:buNone/>
            </a:pPr>
            <a:endParaRPr lang="en-US" sz="2800" b="1" dirty="0">
              <a:latin typeface="+mn-lt"/>
            </a:endParaRPr>
          </a:p>
        </p:txBody>
      </p:sp>
      <p:sp>
        <p:nvSpPr>
          <p:cNvPr id="4" name="Slide Number Placeholder 3"/>
          <p:cNvSpPr>
            <a:spLocks noGrp="1"/>
          </p:cNvSpPr>
          <p:nvPr>
            <p:ph type="sldNum" sz="quarter" idx="4"/>
          </p:nvPr>
        </p:nvSpPr>
        <p:spPr/>
        <p:txBody>
          <a:bodyPr/>
          <a:lstStyle/>
          <a:p>
            <a:fld id="{4371234F-6A54-4831-9A2D-FD5860F3C3E1}" type="slidenum">
              <a:rPr lang="en-US" smtClean="0"/>
              <a:pPr/>
              <a:t>17</a:t>
            </a:fld>
            <a:endParaRPr lang="en-US"/>
          </a:p>
        </p:txBody>
      </p:sp>
    </p:spTree>
    <p:extLst>
      <p:ext uri="{BB962C8B-B14F-4D97-AF65-F5344CB8AC3E}">
        <p14:creationId xmlns:p14="http://schemas.microsoft.com/office/powerpoint/2010/main" val="104712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ELIGIBLE APPLICANT EXPERIENCE</a:t>
            </a:r>
          </a:p>
        </p:txBody>
      </p:sp>
      <p:sp>
        <p:nvSpPr>
          <p:cNvPr id="3" name="Content Placeholder 2"/>
          <p:cNvSpPr>
            <a:spLocks noGrp="1"/>
          </p:cNvSpPr>
          <p:nvPr>
            <p:ph idx="1"/>
          </p:nvPr>
        </p:nvSpPr>
        <p:spPr>
          <a:xfrm>
            <a:off x="1219200" y="1752602"/>
            <a:ext cx="9855200" cy="4876798"/>
          </a:xfrm>
        </p:spPr>
        <p:txBody>
          <a:bodyPr/>
          <a:lstStyle/>
          <a:p>
            <a:r>
              <a:rPr lang="en-US" sz="2800" dirty="0">
                <a:latin typeface="+mn-lt"/>
              </a:rPr>
              <a:t>Applicants or their Administrative Subcontractors need to demonstrate experience as a housing program administrator for a minimum of two years prior to the date of application.</a:t>
            </a:r>
          </a:p>
          <a:p>
            <a:pPr marL="3200400" lvl="7" indent="0">
              <a:buNone/>
            </a:pPr>
            <a:r>
              <a:rPr lang="en-US" sz="2800" dirty="0">
                <a:solidFill>
                  <a:srgbClr val="000000"/>
                </a:solidFill>
              </a:rPr>
              <a:t>		</a:t>
            </a:r>
            <a:r>
              <a:rPr lang="en-US" sz="2800" b="1" dirty="0">
                <a:solidFill>
                  <a:srgbClr val="000000"/>
                </a:solidFill>
              </a:rPr>
              <a:t>AND</a:t>
            </a:r>
          </a:p>
          <a:p>
            <a:pPr marL="3200400" lvl="7" indent="0">
              <a:buNone/>
            </a:pPr>
            <a:endParaRPr lang="en-US" sz="2800" b="1" dirty="0">
              <a:solidFill>
                <a:srgbClr val="000000"/>
              </a:solidFill>
            </a:endParaRPr>
          </a:p>
          <a:p>
            <a:r>
              <a:rPr lang="en-US" sz="2800" dirty="0">
                <a:latin typeface="+mn-lt"/>
              </a:rPr>
              <a:t>For each activity applied for, the applicant or their administrative subcontractors must demonstrate a minimum of two years experience within four calendar years immediately preceding the date of the application.</a:t>
            </a:r>
            <a:endParaRPr lang="en-US" sz="2800" dirty="0">
              <a:solidFill>
                <a:srgbClr val="000000"/>
              </a:solidFill>
              <a:latin typeface="+mn-lt"/>
            </a:endParaRPr>
          </a:p>
          <a:p>
            <a:pPr marL="3200400" lvl="7" indent="0">
              <a:buNone/>
            </a:pPr>
            <a:endParaRPr lang="en-US" b="1" dirty="0">
              <a:solidFill>
                <a:srgbClr val="000000"/>
              </a:solidFill>
            </a:endParaRPr>
          </a:p>
        </p:txBody>
      </p:sp>
      <p:sp>
        <p:nvSpPr>
          <p:cNvPr id="4" name="Slide Number Placeholder 3"/>
          <p:cNvSpPr>
            <a:spLocks noGrp="1"/>
          </p:cNvSpPr>
          <p:nvPr>
            <p:ph type="sldNum" sz="quarter" idx="4"/>
          </p:nvPr>
        </p:nvSpPr>
        <p:spPr/>
        <p:txBody>
          <a:bodyPr/>
          <a:lstStyle/>
          <a:p>
            <a:fld id="{4371234F-6A54-4831-9A2D-FD5860F3C3E1}" type="slidenum">
              <a:rPr lang="en-US" smtClean="0"/>
              <a:pPr/>
              <a:t>18</a:t>
            </a:fld>
            <a:endParaRPr lang="en-US"/>
          </a:p>
        </p:txBody>
      </p:sp>
    </p:spTree>
    <p:extLst>
      <p:ext uri="{BB962C8B-B14F-4D97-AF65-F5344CB8AC3E}">
        <p14:creationId xmlns:p14="http://schemas.microsoft.com/office/powerpoint/2010/main" val="3008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ELIGIBLE APPLICANT EXPERIENCE</a:t>
            </a:r>
          </a:p>
        </p:txBody>
      </p:sp>
      <p:sp>
        <p:nvSpPr>
          <p:cNvPr id="3" name="Content Placeholder 2"/>
          <p:cNvSpPr>
            <a:spLocks noGrp="1"/>
          </p:cNvSpPr>
          <p:nvPr>
            <p:ph idx="1"/>
          </p:nvPr>
        </p:nvSpPr>
        <p:spPr>
          <a:xfrm>
            <a:off x="1219200" y="1752602"/>
            <a:ext cx="9855200" cy="4876798"/>
          </a:xfrm>
        </p:spPr>
        <p:txBody>
          <a:bodyPr/>
          <a:lstStyle/>
          <a:p>
            <a:r>
              <a:rPr lang="en-US" sz="2800" dirty="0">
                <a:latin typeface="+mn-lt"/>
              </a:rPr>
              <a:t>Local Public Agencies must demonstrate sufficient organization stability and capacity to administer the Local Programs and/or Projects.</a:t>
            </a:r>
          </a:p>
          <a:p>
            <a:endParaRPr lang="en-US" sz="2800" dirty="0">
              <a:solidFill>
                <a:srgbClr val="000000"/>
              </a:solidFill>
              <a:latin typeface="+mn-lt"/>
            </a:endParaRPr>
          </a:p>
          <a:p>
            <a:r>
              <a:rPr lang="en-US" sz="2800" dirty="0">
                <a:latin typeface="+mn-lt"/>
              </a:rPr>
              <a:t>This requirement can be met by submitting documents such as organizational charts, resumes, statements of qualifications or other documentation specified in the application. (See salmon colored cells).</a:t>
            </a:r>
            <a:endParaRPr lang="en-US" sz="2800" dirty="0">
              <a:solidFill>
                <a:srgbClr val="000000"/>
              </a:solidFill>
              <a:latin typeface="+mn-lt"/>
            </a:endParaRPr>
          </a:p>
          <a:p>
            <a:pPr marL="3200400" lvl="7" indent="0">
              <a:buNone/>
            </a:pPr>
            <a:endParaRPr lang="en-US" b="1" dirty="0">
              <a:solidFill>
                <a:srgbClr val="000000"/>
              </a:solidFill>
            </a:endParaRPr>
          </a:p>
        </p:txBody>
      </p:sp>
      <p:sp>
        <p:nvSpPr>
          <p:cNvPr id="4" name="Slide Number Placeholder 3"/>
          <p:cNvSpPr>
            <a:spLocks noGrp="1"/>
          </p:cNvSpPr>
          <p:nvPr>
            <p:ph type="sldNum" sz="quarter" idx="4"/>
          </p:nvPr>
        </p:nvSpPr>
        <p:spPr/>
        <p:txBody>
          <a:bodyPr/>
          <a:lstStyle/>
          <a:p>
            <a:fld id="{4371234F-6A54-4831-9A2D-FD5860F3C3E1}" type="slidenum">
              <a:rPr lang="en-US" smtClean="0"/>
              <a:pPr/>
              <a:t>19</a:t>
            </a:fld>
            <a:endParaRPr lang="en-US"/>
          </a:p>
        </p:txBody>
      </p:sp>
    </p:spTree>
    <p:extLst>
      <p:ext uri="{BB962C8B-B14F-4D97-AF65-F5344CB8AC3E}">
        <p14:creationId xmlns:p14="http://schemas.microsoft.com/office/powerpoint/2010/main" val="209404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PRESENTERS</a:t>
            </a:r>
          </a:p>
        </p:txBody>
      </p:sp>
      <p:sp>
        <p:nvSpPr>
          <p:cNvPr id="3" name="Content Placeholder 2"/>
          <p:cNvSpPr>
            <a:spLocks noGrp="1"/>
          </p:cNvSpPr>
          <p:nvPr>
            <p:ph idx="1"/>
          </p:nvPr>
        </p:nvSpPr>
        <p:spPr>
          <a:xfrm>
            <a:off x="-1524000" y="1974857"/>
            <a:ext cx="8445350" cy="1425765"/>
          </a:xfrm>
        </p:spPr>
        <p:txBody>
          <a:bodyPr>
            <a:normAutofit lnSpcReduction="10000"/>
          </a:bodyPr>
          <a:lstStyle/>
          <a:p>
            <a:pPr marL="0" indent="0" algn="ctr">
              <a:buNone/>
            </a:pPr>
            <a:r>
              <a:rPr lang="en-US" sz="2800" dirty="0"/>
              <a:t>Kara Thomson</a:t>
            </a:r>
          </a:p>
          <a:p>
            <a:pPr marL="0" indent="0" algn="ctr">
              <a:buNone/>
            </a:pPr>
            <a:endParaRPr lang="en-US" sz="2800" dirty="0"/>
          </a:p>
          <a:p>
            <a:pPr marL="0" indent="0" algn="ctr">
              <a:buNone/>
            </a:pPr>
            <a:r>
              <a:rPr lang="en-US" sz="2800" dirty="0"/>
              <a:t>Conant Radcliffe</a:t>
            </a:r>
          </a:p>
        </p:txBody>
      </p:sp>
      <p:sp>
        <p:nvSpPr>
          <p:cNvPr id="4" name="Content Placeholder 3"/>
          <p:cNvSpPr>
            <a:spLocks noGrp="1"/>
          </p:cNvSpPr>
          <p:nvPr>
            <p:ph type="body" sz="quarter" idx="10"/>
          </p:nvPr>
        </p:nvSpPr>
        <p:spPr>
          <a:xfrm>
            <a:off x="3810000" y="1952824"/>
            <a:ext cx="9855200" cy="1447798"/>
          </a:xfrm>
        </p:spPr>
        <p:txBody>
          <a:bodyPr>
            <a:normAutofit lnSpcReduction="10000"/>
          </a:bodyPr>
          <a:lstStyle/>
          <a:p>
            <a:pPr marL="0" indent="0" algn="ctr">
              <a:buNone/>
            </a:pPr>
            <a:r>
              <a:rPr lang="en-US" sz="2800" dirty="0"/>
              <a:t>Gail </a:t>
            </a:r>
            <a:r>
              <a:rPr lang="en-US" sz="2800" dirty="0" err="1"/>
              <a:t>Melendres</a:t>
            </a:r>
            <a:endParaRPr lang="en-US" sz="2800" dirty="0"/>
          </a:p>
          <a:p>
            <a:pPr marL="0" indent="0" algn="ctr">
              <a:buNone/>
            </a:pPr>
            <a:endParaRPr lang="en-US" sz="2800" dirty="0"/>
          </a:p>
          <a:p>
            <a:pPr marL="0" indent="0" algn="ctr">
              <a:buNone/>
            </a:pPr>
            <a:r>
              <a:rPr lang="en-US" sz="2800" dirty="0"/>
              <a:t>Brandon </a:t>
            </a:r>
            <a:r>
              <a:rPr lang="en-US" sz="2800" dirty="0" err="1"/>
              <a:t>Bouldin</a:t>
            </a:r>
            <a:endParaRPr lang="en-US" sz="2800" dirty="0"/>
          </a:p>
          <a:p>
            <a:pPr marL="0" indent="0" algn="ctr">
              <a:buNone/>
            </a:pPr>
            <a:endParaRPr lang="en-US" sz="2800" dirty="0"/>
          </a:p>
          <a:p>
            <a:pPr marL="0" indent="0">
              <a:buNone/>
            </a:pPr>
            <a:endParaRPr lang="en-US" sz="2800" dirty="0"/>
          </a:p>
        </p:txBody>
      </p:sp>
      <p:sp>
        <p:nvSpPr>
          <p:cNvPr id="8" name="Text Placeholder 7">
            <a:extLst>
              <a:ext uri="{FF2B5EF4-FFF2-40B4-BE49-F238E27FC236}">
                <a16:creationId xmlns:a16="http://schemas.microsoft.com/office/drawing/2014/main" id="{76953FD2-E6E9-4B08-8593-31C6CA37743C}"/>
              </a:ext>
            </a:extLst>
          </p:cNvPr>
          <p:cNvSpPr>
            <a:spLocks noGrp="1"/>
          </p:cNvSpPr>
          <p:nvPr>
            <p:ph type="body" sz="quarter" idx="11"/>
          </p:nvPr>
        </p:nvSpPr>
        <p:spPr>
          <a:xfrm>
            <a:off x="3352800" y="4191000"/>
            <a:ext cx="5867400" cy="1219200"/>
          </a:xfrm>
        </p:spPr>
        <p:txBody>
          <a:bodyPr>
            <a:normAutofit/>
          </a:bodyPr>
          <a:lstStyle/>
          <a:p>
            <a:r>
              <a:rPr lang="en-US" sz="3200" dirty="0">
                <a:solidFill>
                  <a:srgbClr val="000000"/>
                </a:solidFill>
              </a:rPr>
              <a:t>Specialist: Gabriella Navarro    </a:t>
            </a:r>
          </a:p>
          <a:p>
            <a:r>
              <a:rPr lang="en-US" sz="3200" dirty="0">
                <a:solidFill>
                  <a:srgbClr val="000000"/>
                </a:solidFill>
              </a:rPr>
              <a:t>Program Manager: Mauro Lara</a:t>
            </a:r>
          </a:p>
          <a:p>
            <a:endParaRPr lang="en-US" sz="3200" dirty="0">
              <a:solidFill>
                <a:srgbClr val="000000"/>
              </a:solidFill>
            </a:endParaRPr>
          </a:p>
          <a:p>
            <a:endParaRPr lang="en-US" dirty="0"/>
          </a:p>
        </p:txBody>
      </p:sp>
      <p:sp>
        <p:nvSpPr>
          <p:cNvPr id="5" name="Slide Number Placeholder 4"/>
          <p:cNvSpPr>
            <a:spLocks noGrp="1"/>
          </p:cNvSpPr>
          <p:nvPr>
            <p:ph type="sldNum" sz="quarter" idx="4"/>
          </p:nvPr>
        </p:nvSpPr>
        <p:spPr/>
        <p:txBody>
          <a:bodyPr/>
          <a:lstStyle/>
          <a:p>
            <a:fld id="{4371234F-6A54-4831-9A2D-FD5860F3C3E1}" type="slidenum">
              <a:rPr lang="en-US" smtClean="0"/>
              <a:pPr/>
              <a:t>2</a:t>
            </a:fld>
            <a:endParaRPr lang="en-US"/>
          </a:p>
        </p:txBody>
      </p:sp>
    </p:spTree>
    <p:extLst>
      <p:ext uri="{BB962C8B-B14F-4D97-AF65-F5344CB8AC3E}">
        <p14:creationId xmlns:p14="http://schemas.microsoft.com/office/powerpoint/2010/main" val="1880033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ELIGIBLE APPLICANT EXPERIENCE</a:t>
            </a:r>
          </a:p>
        </p:txBody>
      </p:sp>
      <p:sp>
        <p:nvSpPr>
          <p:cNvPr id="3" name="Content Placeholder 2"/>
          <p:cNvSpPr>
            <a:spLocks noGrp="1"/>
          </p:cNvSpPr>
          <p:nvPr>
            <p:ph idx="1"/>
          </p:nvPr>
        </p:nvSpPr>
        <p:spPr>
          <a:xfrm>
            <a:off x="1219200" y="1752602"/>
            <a:ext cx="9855200" cy="4876798"/>
          </a:xfrm>
        </p:spPr>
        <p:txBody>
          <a:bodyPr/>
          <a:lstStyle/>
          <a:p>
            <a:r>
              <a:rPr lang="en-US" sz="2800" dirty="0">
                <a:latin typeface="+mn-lt"/>
              </a:rPr>
              <a:t>Nonprofit Corporation must submit proof that the exempt purpose for the two years prior to the date of the application include the activity for which is being applied for. </a:t>
            </a:r>
          </a:p>
          <a:p>
            <a:pPr marL="0" indent="0">
              <a:buNone/>
            </a:pPr>
            <a:endParaRPr lang="en-US" sz="2800" dirty="0">
              <a:latin typeface="+mn-lt"/>
            </a:endParaRPr>
          </a:p>
          <a:p>
            <a:r>
              <a:rPr lang="en-US" sz="2800" dirty="0">
                <a:latin typeface="+mn-lt"/>
              </a:rPr>
              <a:t>A Nonprofit Corporation must submit the two most recent years financial statements, one year must be audited. This is needed to demonstrate financial stability.</a:t>
            </a:r>
          </a:p>
          <a:p>
            <a:endParaRPr lang="en-US" sz="2800" dirty="0">
              <a:solidFill>
                <a:srgbClr val="000000"/>
              </a:solidFill>
              <a:latin typeface="+mn-lt"/>
            </a:endParaRPr>
          </a:p>
          <a:p>
            <a:pPr marL="3200400" lvl="7" indent="0">
              <a:buNone/>
            </a:pPr>
            <a:endParaRPr lang="en-US" b="1" dirty="0">
              <a:solidFill>
                <a:srgbClr val="000000"/>
              </a:solidFill>
            </a:endParaRPr>
          </a:p>
        </p:txBody>
      </p:sp>
      <p:sp>
        <p:nvSpPr>
          <p:cNvPr id="4" name="Slide Number Placeholder 3"/>
          <p:cNvSpPr>
            <a:spLocks noGrp="1"/>
          </p:cNvSpPr>
          <p:nvPr>
            <p:ph type="sldNum" sz="quarter" idx="4"/>
          </p:nvPr>
        </p:nvSpPr>
        <p:spPr/>
        <p:txBody>
          <a:bodyPr/>
          <a:lstStyle/>
          <a:p>
            <a:fld id="{4371234F-6A54-4831-9A2D-FD5860F3C3E1}" type="slidenum">
              <a:rPr lang="en-US" smtClean="0"/>
              <a:pPr/>
              <a:t>20</a:t>
            </a:fld>
            <a:endParaRPr lang="en-US"/>
          </a:p>
        </p:txBody>
      </p:sp>
    </p:spTree>
    <p:extLst>
      <p:ext uri="{BB962C8B-B14F-4D97-AF65-F5344CB8AC3E}">
        <p14:creationId xmlns:p14="http://schemas.microsoft.com/office/powerpoint/2010/main" val="2474287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ELIGIBLE APPLICANT EXPERIENCE</a:t>
            </a:r>
          </a:p>
        </p:txBody>
      </p:sp>
      <p:sp>
        <p:nvSpPr>
          <p:cNvPr id="3" name="Content Placeholder 2"/>
          <p:cNvSpPr>
            <a:spLocks noGrp="1"/>
          </p:cNvSpPr>
          <p:nvPr>
            <p:ph idx="1"/>
          </p:nvPr>
        </p:nvSpPr>
        <p:spPr>
          <a:xfrm>
            <a:off x="1219200" y="1752602"/>
            <a:ext cx="9855200" cy="4876798"/>
          </a:xfrm>
        </p:spPr>
        <p:txBody>
          <a:bodyPr/>
          <a:lstStyle/>
          <a:p>
            <a:r>
              <a:rPr lang="en-US" sz="2800" dirty="0">
                <a:latin typeface="+mn-lt"/>
              </a:rPr>
              <a:t>Applicants that were previously awarded </a:t>
            </a:r>
            <a:r>
              <a:rPr lang="en-US" sz="2800" dirty="0" err="1">
                <a:latin typeface="+mn-lt"/>
              </a:rPr>
              <a:t>CalHome</a:t>
            </a:r>
            <a:r>
              <a:rPr lang="en-US" sz="2800" dirty="0">
                <a:latin typeface="+mn-lt"/>
              </a:rPr>
              <a:t> Grants shall submit all outstanding reports from the past two years to the Department by the application date.</a:t>
            </a:r>
          </a:p>
          <a:p>
            <a:r>
              <a:rPr lang="en-US" sz="2800" dirty="0">
                <a:latin typeface="+mn-lt"/>
              </a:rPr>
              <a:t>Failure to submit the reports by the application date will result in the Application being ineligible for a </a:t>
            </a:r>
            <a:r>
              <a:rPr lang="en-US" sz="2800" dirty="0" err="1">
                <a:latin typeface="+mn-lt"/>
              </a:rPr>
              <a:t>CalHome</a:t>
            </a:r>
            <a:r>
              <a:rPr lang="en-US" sz="2800" dirty="0">
                <a:latin typeface="+mn-lt"/>
              </a:rPr>
              <a:t> award under this NOFA.</a:t>
            </a:r>
          </a:p>
          <a:p>
            <a:r>
              <a:rPr lang="en-US" sz="2800" dirty="0">
                <a:latin typeface="+mn-lt"/>
              </a:rPr>
              <a:t>Applicants may email: </a:t>
            </a:r>
            <a:r>
              <a:rPr lang="en-US" sz="2800" dirty="0">
                <a:latin typeface="+mn-lt"/>
                <a:hlinkClick r:id="rId3"/>
              </a:rPr>
              <a:t>CalHomeReports@hcd.ca.gov</a:t>
            </a:r>
            <a:r>
              <a:rPr lang="en-US" sz="2800" dirty="0">
                <a:latin typeface="+mn-lt"/>
              </a:rPr>
              <a:t> to obtain status on previous reports. </a:t>
            </a:r>
          </a:p>
          <a:p>
            <a:pPr marL="0" indent="0">
              <a:buNone/>
            </a:pPr>
            <a:r>
              <a:rPr lang="en-US" sz="2800" dirty="0">
                <a:latin typeface="+mn-lt"/>
              </a:rPr>
              <a:t>	</a:t>
            </a:r>
          </a:p>
          <a:p>
            <a:pPr marL="0" indent="0">
              <a:buNone/>
            </a:pPr>
            <a:endParaRPr lang="en-US" sz="2800" dirty="0">
              <a:latin typeface="+mn-lt"/>
            </a:endParaRPr>
          </a:p>
          <a:p>
            <a:pPr marL="3200400" lvl="7" indent="0">
              <a:buNone/>
            </a:pPr>
            <a:endParaRPr lang="en-US" b="1" dirty="0">
              <a:solidFill>
                <a:srgbClr val="000000"/>
              </a:solidFill>
            </a:endParaRPr>
          </a:p>
        </p:txBody>
      </p:sp>
      <p:sp>
        <p:nvSpPr>
          <p:cNvPr id="4" name="Slide Number Placeholder 3"/>
          <p:cNvSpPr>
            <a:spLocks noGrp="1"/>
          </p:cNvSpPr>
          <p:nvPr>
            <p:ph type="sldNum" sz="quarter" idx="4"/>
          </p:nvPr>
        </p:nvSpPr>
        <p:spPr/>
        <p:txBody>
          <a:bodyPr/>
          <a:lstStyle/>
          <a:p>
            <a:fld id="{4371234F-6A54-4831-9A2D-FD5860F3C3E1}" type="slidenum">
              <a:rPr lang="en-US" smtClean="0"/>
              <a:pPr/>
              <a:t>21</a:t>
            </a:fld>
            <a:endParaRPr lang="en-US"/>
          </a:p>
        </p:txBody>
      </p:sp>
    </p:spTree>
    <p:extLst>
      <p:ext uri="{BB962C8B-B14F-4D97-AF65-F5344CB8AC3E}">
        <p14:creationId xmlns:p14="http://schemas.microsoft.com/office/powerpoint/2010/main" val="15000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ELIGIBLE ACTIVITIES</a:t>
            </a:r>
          </a:p>
        </p:txBody>
      </p:sp>
    </p:spTree>
    <p:extLst>
      <p:ext uri="{BB962C8B-B14F-4D97-AF65-F5344CB8AC3E}">
        <p14:creationId xmlns:p14="http://schemas.microsoft.com/office/powerpoint/2010/main" val="1690114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FTHB MORTGAGE ASSISTANCE</a:t>
            </a:r>
          </a:p>
        </p:txBody>
      </p:sp>
      <p:sp>
        <p:nvSpPr>
          <p:cNvPr id="3" name="Content Placeholder 2"/>
          <p:cNvSpPr>
            <a:spLocks noGrp="1"/>
          </p:cNvSpPr>
          <p:nvPr>
            <p:ph idx="1"/>
          </p:nvPr>
        </p:nvSpPr>
        <p:spPr/>
        <p:txBody>
          <a:bodyPr>
            <a:noAutofit/>
          </a:bodyPr>
          <a:lstStyle/>
          <a:p>
            <a:r>
              <a:rPr lang="en-US" sz="2800" dirty="0"/>
              <a:t>Gap financing for households with income levels at or below 80 percent of Area Median Income (AMI).</a:t>
            </a:r>
          </a:p>
          <a:p>
            <a:endParaRPr lang="en-US" sz="2800" dirty="0"/>
          </a:p>
          <a:p>
            <a:pPr marL="0" indent="0">
              <a:buNone/>
            </a:pPr>
            <a:endParaRPr lang="en-US" sz="2800" dirty="0"/>
          </a:p>
          <a:p>
            <a:r>
              <a:rPr lang="en-US" sz="2800" dirty="0"/>
              <a:t>Homebuyer Education will be reimbursed in the form of a Grant from HCD to the Awardee in the amount not to exceed $250 per assisted unit. </a:t>
            </a:r>
          </a:p>
        </p:txBody>
      </p:sp>
      <p:sp>
        <p:nvSpPr>
          <p:cNvPr id="4" name="Slide Number Placeholder 3"/>
          <p:cNvSpPr>
            <a:spLocks noGrp="1"/>
          </p:cNvSpPr>
          <p:nvPr>
            <p:ph type="sldNum" sz="quarter" idx="4"/>
          </p:nvPr>
        </p:nvSpPr>
        <p:spPr/>
        <p:txBody>
          <a:bodyPr/>
          <a:lstStyle/>
          <a:p>
            <a:fld id="{4371234F-6A54-4831-9A2D-FD5860F3C3E1}" type="slidenum">
              <a:rPr lang="en-US" smtClean="0"/>
              <a:pPr/>
              <a:t>23</a:t>
            </a:fld>
            <a:endParaRPr lang="en-US"/>
          </a:p>
        </p:txBody>
      </p:sp>
    </p:spTree>
    <p:extLst>
      <p:ext uri="{BB962C8B-B14F-4D97-AF65-F5344CB8AC3E}">
        <p14:creationId xmlns:p14="http://schemas.microsoft.com/office/powerpoint/2010/main" val="3328941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OWNER OCCUPIED REHABILITATION</a:t>
            </a:r>
          </a:p>
        </p:txBody>
      </p:sp>
      <p:sp>
        <p:nvSpPr>
          <p:cNvPr id="3" name="Content Placeholder 2"/>
          <p:cNvSpPr>
            <a:spLocks noGrp="1"/>
          </p:cNvSpPr>
          <p:nvPr>
            <p:ph idx="1"/>
          </p:nvPr>
        </p:nvSpPr>
        <p:spPr/>
        <p:txBody>
          <a:bodyPr>
            <a:normAutofit/>
          </a:bodyPr>
          <a:lstStyle/>
          <a:p>
            <a:r>
              <a:rPr lang="en-US" sz="2800" dirty="0"/>
              <a:t>Includes repair, full reconstruction, or the addition of an Accessory Dwelling Unit or Junior Accessory Dwelling Unit (ADU or JADU). </a:t>
            </a:r>
          </a:p>
          <a:p>
            <a:endParaRPr lang="en-US" sz="2800" dirty="0"/>
          </a:p>
          <a:p>
            <a:r>
              <a:rPr lang="en-US" sz="2800" dirty="0"/>
              <a:t>Gap loans to households at or below 80 percent AMI.</a:t>
            </a:r>
          </a:p>
          <a:p>
            <a:endParaRPr lang="en-US" sz="2800" dirty="0"/>
          </a:p>
          <a:p>
            <a:r>
              <a:rPr lang="en-US" sz="2800" dirty="0"/>
              <a:t>Manufactured Housing is also eligible, including replacement of a manufactured home, located in a </a:t>
            </a:r>
            <a:r>
              <a:rPr lang="en-US" sz="2800" dirty="0" err="1"/>
              <a:t>Mobilehome</a:t>
            </a:r>
            <a:r>
              <a:rPr lang="en-US" sz="2800" dirty="0"/>
              <a:t> park or elsewhere. </a:t>
            </a:r>
          </a:p>
          <a:p>
            <a:endParaRPr lang="en-US"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24</a:t>
            </a:fld>
            <a:endParaRPr lang="en-US"/>
          </a:p>
        </p:txBody>
      </p:sp>
    </p:spTree>
    <p:extLst>
      <p:ext uri="{BB962C8B-B14F-4D97-AF65-F5344CB8AC3E}">
        <p14:creationId xmlns:p14="http://schemas.microsoft.com/office/powerpoint/2010/main" val="2187823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OWNER OCCUPIED REHABILITATION</a:t>
            </a:r>
          </a:p>
        </p:txBody>
      </p:sp>
      <p:sp>
        <p:nvSpPr>
          <p:cNvPr id="3" name="Content Placeholder 2"/>
          <p:cNvSpPr>
            <a:spLocks noGrp="1"/>
          </p:cNvSpPr>
          <p:nvPr>
            <p:ph idx="1"/>
          </p:nvPr>
        </p:nvSpPr>
        <p:spPr/>
        <p:txBody>
          <a:bodyPr>
            <a:normAutofit/>
          </a:bodyPr>
          <a:lstStyle/>
          <a:p>
            <a:endParaRPr lang="en-US" sz="2800" dirty="0"/>
          </a:p>
          <a:p>
            <a:r>
              <a:rPr lang="en-US" sz="2800" dirty="0"/>
              <a:t>All  assisted units shall have After-Rehabilitation Values (Guidelines Section 7716, </a:t>
            </a:r>
            <a:r>
              <a:rPr lang="en-US" sz="2800" dirty="0" err="1"/>
              <a:t>subd</a:t>
            </a:r>
            <a:r>
              <a:rPr lang="en-US" sz="2800" dirty="0"/>
              <a:t>. (f)) at or below the current local median sales price of a single-family home (Guidelines Section 7734, </a:t>
            </a:r>
            <a:r>
              <a:rPr lang="en-US" sz="2800" dirty="0" err="1"/>
              <a:t>subd</a:t>
            </a:r>
            <a:r>
              <a:rPr lang="en-US" sz="2800" dirty="0"/>
              <a:t>. (a)). </a:t>
            </a:r>
          </a:p>
          <a:p>
            <a:r>
              <a:rPr lang="en-US" sz="2800" dirty="0"/>
              <a:t>Recipients may use the most recent median sales price, by county, posted at the California Association of Realtors website at </a:t>
            </a:r>
            <a:r>
              <a:rPr lang="en-US" sz="2800" u="sng" dirty="0">
                <a:solidFill>
                  <a:schemeClr val="tx1"/>
                </a:solidFill>
                <a:hlinkClick r:id="rId3"/>
              </a:rPr>
              <a:t>https://www.car.org/en/marketdata/data/countysalesactivity.</a:t>
            </a:r>
            <a:r>
              <a:rPr lang="en-US" sz="2800" dirty="0">
                <a:solidFill>
                  <a:schemeClr val="tx1"/>
                </a:solidFill>
              </a:rPr>
              <a:t> </a:t>
            </a:r>
            <a:endParaRPr lang="en-US" sz="2800" dirty="0"/>
          </a:p>
          <a:p>
            <a:endParaRPr lang="en-US" sz="2800"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25</a:t>
            </a:fld>
            <a:endParaRPr lang="en-US"/>
          </a:p>
        </p:txBody>
      </p:sp>
    </p:spTree>
    <p:extLst>
      <p:ext uri="{BB962C8B-B14F-4D97-AF65-F5344CB8AC3E}">
        <p14:creationId xmlns:p14="http://schemas.microsoft.com/office/powerpoint/2010/main" val="1254424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6"/>
                </a:solidFill>
              </a:rPr>
              <a:t>TECHNICAL ASSISTANCE FOR SHARED HOUSING PROGRAM</a:t>
            </a:r>
          </a:p>
        </p:txBody>
      </p:sp>
      <p:sp>
        <p:nvSpPr>
          <p:cNvPr id="3" name="Content Placeholder 2"/>
          <p:cNvSpPr>
            <a:spLocks noGrp="1"/>
          </p:cNvSpPr>
          <p:nvPr>
            <p:ph idx="1"/>
          </p:nvPr>
        </p:nvSpPr>
        <p:spPr/>
        <p:txBody>
          <a:bodyPr>
            <a:normAutofit/>
          </a:bodyPr>
          <a:lstStyle/>
          <a:p>
            <a:endParaRPr lang="en-US" dirty="0"/>
          </a:p>
          <a:p>
            <a:endParaRPr lang="en-US" dirty="0"/>
          </a:p>
          <a:p>
            <a:r>
              <a:rPr lang="en-US" sz="2800" dirty="0"/>
              <a:t>Operators of Shared Housing Programs will directly provide match services to “seekers” with “providers”, where the providers are homeowners who occupy their homes as their principal place of residence</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26</a:t>
            </a:fld>
            <a:endParaRPr lang="en-US"/>
          </a:p>
        </p:txBody>
      </p:sp>
    </p:spTree>
    <p:extLst>
      <p:ext uri="{BB962C8B-B14F-4D97-AF65-F5344CB8AC3E}">
        <p14:creationId xmlns:p14="http://schemas.microsoft.com/office/powerpoint/2010/main" val="963588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6"/>
                </a:solidFill>
              </a:rPr>
              <a:t>TECHNICAL ASSISTANCE FOR SELF-HELP HOUSING PROJECTS</a:t>
            </a:r>
          </a:p>
        </p:txBody>
      </p:sp>
      <p:sp>
        <p:nvSpPr>
          <p:cNvPr id="3" name="Content Placeholder 2"/>
          <p:cNvSpPr>
            <a:spLocks noGrp="1"/>
          </p:cNvSpPr>
          <p:nvPr>
            <p:ph idx="1"/>
          </p:nvPr>
        </p:nvSpPr>
        <p:spPr/>
        <p:txBody>
          <a:bodyPr>
            <a:normAutofit/>
          </a:bodyPr>
          <a:lstStyle/>
          <a:p>
            <a:r>
              <a:rPr lang="en-US" sz="2800" dirty="0"/>
              <a:t>Commencing with Guidelines Section 7736, in which the Applicant organization will be directly providing the services required in Section 7738 (next slide will list these services).</a:t>
            </a:r>
          </a:p>
          <a:p>
            <a:endParaRPr lang="en-US" sz="2800" dirty="0"/>
          </a:p>
          <a:p>
            <a:r>
              <a:rPr lang="en-US" sz="2800" dirty="0"/>
              <a:t>Activity can be combined on the application with Homeownership Project Development Loan. </a:t>
            </a:r>
          </a:p>
        </p:txBody>
      </p:sp>
      <p:sp>
        <p:nvSpPr>
          <p:cNvPr id="4" name="Slide Number Placeholder 3"/>
          <p:cNvSpPr>
            <a:spLocks noGrp="1"/>
          </p:cNvSpPr>
          <p:nvPr>
            <p:ph type="sldNum" sz="quarter" idx="4"/>
          </p:nvPr>
        </p:nvSpPr>
        <p:spPr/>
        <p:txBody>
          <a:bodyPr/>
          <a:lstStyle/>
          <a:p>
            <a:fld id="{4371234F-6A54-4831-9A2D-FD5860F3C3E1}" type="slidenum">
              <a:rPr lang="en-US" smtClean="0"/>
              <a:pPr/>
              <a:t>27</a:t>
            </a:fld>
            <a:endParaRPr lang="en-US"/>
          </a:p>
        </p:txBody>
      </p:sp>
    </p:spTree>
    <p:extLst>
      <p:ext uri="{BB962C8B-B14F-4D97-AF65-F5344CB8AC3E}">
        <p14:creationId xmlns:p14="http://schemas.microsoft.com/office/powerpoint/2010/main" val="2637140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6"/>
                </a:solidFill>
              </a:rPr>
              <a:t>TECHNICAL ASSISTANCE FOR SELF-HELP HOUSING PROJECTS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4148993"/>
              </p:ext>
            </p:extLst>
          </p:nvPr>
        </p:nvGraphicFramePr>
        <p:xfrm>
          <a:off x="1219200" y="1752600"/>
          <a:ext cx="9855200" cy="4724400"/>
        </p:xfrm>
        <a:graphic>
          <a:graphicData uri="http://schemas.openxmlformats.org/drawingml/2006/table">
            <a:tbl>
              <a:tblPr firstRow="1" bandRow="1">
                <a:tableStyleId>{638B1855-1B75-4FBE-930C-398BA8C253C6}</a:tableStyleId>
              </a:tblPr>
              <a:tblGrid>
                <a:gridCol w="9855200">
                  <a:extLst>
                    <a:ext uri="{9D8B030D-6E8A-4147-A177-3AD203B41FA5}">
                      <a16:colId xmlns:a16="http://schemas.microsoft.com/office/drawing/2014/main" val="4278691131"/>
                    </a:ext>
                  </a:extLst>
                </a:gridCol>
              </a:tblGrid>
              <a:tr h="370840">
                <a:tc>
                  <a:txBody>
                    <a:bodyPr/>
                    <a:lstStyle/>
                    <a:p>
                      <a:pPr algn="ctr"/>
                      <a:r>
                        <a:rPr lang="en-US" sz="2000" dirty="0"/>
                        <a:t>Section</a:t>
                      </a:r>
                      <a:r>
                        <a:rPr lang="en-US" sz="2000" baseline="0" dirty="0"/>
                        <a:t> 7738 Administration Requirements</a:t>
                      </a:r>
                      <a:endParaRPr lang="en-US" sz="2000" dirty="0"/>
                    </a:p>
                  </a:txBody>
                  <a:tcPr/>
                </a:tc>
                <a:extLst>
                  <a:ext uri="{0D108BD9-81ED-4DB2-BD59-A6C34878D82A}">
                    <a16:rowId xmlns:a16="http://schemas.microsoft.com/office/drawing/2014/main" val="686622306"/>
                  </a:ext>
                </a:extLst>
              </a:tr>
              <a:tr h="370840">
                <a:tc>
                  <a:txBody>
                    <a:bodyPr/>
                    <a:lstStyle/>
                    <a:p>
                      <a:r>
                        <a:rPr lang="en-US" b="1" dirty="0"/>
                        <a:t>Program Marketing</a:t>
                      </a:r>
                    </a:p>
                  </a:txBody>
                  <a:tcPr/>
                </a:tc>
                <a:extLst>
                  <a:ext uri="{0D108BD9-81ED-4DB2-BD59-A6C34878D82A}">
                    <a16:rowId xmlns:a16="http://schemas.microsoft.com/office/drawing/2014/main" val="1616157439"/>
                  </a:ext>
                </a:extLst>
              </a:tr>
              <a:tr h="370840">
                <a:tc>
                  <a:txBody>
                    <a:bodyPr/>
                    <a:lstStyle/>
                    <a:p>
                      <a:r>
                        <a:rPr lang="en-US" b="1" dirty="0"/>
                        <a:t>Recruitment of Homebuyers and selection</a:t>
                      </a:r>
                      <a:r>
                        <a:rPr lang="en-US" b="1" baseline="0" dirty="0"/>
                        <a:t> criteria</a:t>
                      </a:r>
                      <a:endParaRPr lang="en-US" b="1" dirty="0"/>
                    </a:p>
                  </a:txBody>
                  <a:tcPr/>
                </a:tc>
                <a:extLst>
                  <a:ext uri="{0D108BD9-81ED-4DB2-BD59-A6C34878D82A}">
                    <a16:rowId xmlns:a16="http://schemas.microsoft.com/office/drawing/2014/main" val="3793680119"/>
                  </a:ext>
                </a:extLst>
              </a:tr>
              <a:tr h="370840">
                <a:tc>
                  <a:txBody>
                    <a:bodyPr/>
                    <a:lstStyle/>
                    <a:p>
                      <a:r>
                        <a:rPr lang="en-US" b="1" dirty="0"/>
                        <a:t>Income limits for participation and income determination procedures</a:t>
                      </a:r>
                    </a:p>
                  </a:txBody>
                  <a:tcPr/>
                </a:tc>
                <a:extLst>
                  <a:ext uri="{0D108BD9-81ED-4DB2-BD59-A6C34878D82A}">
                    <a16:rowId xmlns:a16="http://schemas.microsoft.com/office/drawing/2014/main" val="50846127"/>
                  </a:ext>
                </a:extLst>
              </a:tr>
              <a:tr h="370840">
                <a:tc>
                  <a:txBody>
                    <a:bodyPr/>
                    <a:lstStyle/>
                    <a:p>
                      <a:r>
                        <a:rPr lang="en-US" b="1" dirty="0"/>
                        <a:t>Criteria</a:t>
                      </a:r>
                      <a:r>
                        <a:rPr lang="en-US" b="1" baseline="0" dirty="0"/>
                        <a:t> for Homebuyer participation in the program including: Residency requirements, Credit Requirements and a process of providing reasonable accommodations to persons with a disability</a:t>
                      </a:r>
                      <a:endParaRPr lang="en-US" b="1" dirty="0"/>
                    </a:p>
                  </a:txBody>
                  <a:tcPr/>
                </a:tc>
                <a:extLst>
                  <a:ext uri="{0D108BD9-81ED-4DB2-BD59-A6C34878D82A}">
                    <a16:rowId xmlns:a16="http://schemas.microsoft.com/office/drawing/2014/main" val="1115515750"/>
                  </a:ext>
                </a:extLst>
              </a:tr>
              <a:tr h="370840">
                <a:tc>
                  <a:txBody>
                    <a:bodyPr/>
                    <a:lstStyle/>
                    <a:p>
                      <a:r>
                        <a:rPr lang="en-US" b="1" dirty="0"/>
                        <a:t>List of activities</a:t>
                      </a:r>
                      <a:r>
                        <a:rPr lang="en-US" b="1" baseline="0" dirty="0"/>
                        <a:t> to be performed by self-help participants</a:t>
                      </a:r>
                      <a:endParaRPr lang="en-US" b="1" dirty="0"/>
                    </a:p>
                  </a:txBody>
                  <a:tcPr/>
                </a:tc>
                <a:extLst>
                  <a:ext uri="{0D108BD9-81ED-4DB2-BD59-A6C34878D82A}">
                    <a16:rowId xmlns:a16="http://schemas.microsoft.com/office/drawing/2014/main" val="1264729978"/>
                  </a:ext>
                </a:extLst>
              </a:tr>
              <a:tr h="370840">
                <a:tc>
                  <a:txBody>
                    <a:bodyPr/>
                    <a:lstStyle/>
                    <a:p>
                      <a:r>
                        <a:rPr lang="en-US" b="1" dirty="0"/>
                        <a:t>Construction</a:t>
                      </a:r>
                      <a:r>
                        <a:rPr lang="en-US" b="1" baseline="0" dirty="0"/>
                        <a:t> training plan</a:t>
                      </a:r>
                      <a:endParaRPr lang="en-US" b="1" dirty="0"/>
                    </a:p>
                  </a:txBody>
                  <a:tcPr/>
                </a:tc>
                <a:extLst>
                  <a:ext uri="{0D108BD9-81ED-4DB2-BD59-A6C34878D82A}">
                    <a16:rowId xmlns:a16="http://schemas.microsoft.com/office/drawing/2014/main" val="21260609"/>
                  </a:ext>
                </a:extLst>
              </a:tr>
              <a:tr h="370840">
                <a:tc>
                  <a:txBody>
                    <a:bodyPr/>
                    <a:lstStyle/>
                    <a:p>
                      <a:r>
                        <a:rPr lang="en-US" b="1" dirty="0"/>
                        <a:t>Homeownership</a:t>
                      </a:r>
                      <a:r>
                        <a:rPr lang="en-US" b="1" baseline="0" dirty="0"/>
                        <a:t> training plan</a:t>
                      </a:r>
                      <a:endParaRPr lang="en-US" b="1" dirty="0"/>
                    </a:p>
                  </a:txBody>
                  <a:tcPr/>
                </a:tc>
                <a:extLst>
                  <a:ext uri="{0D108BD9-81ED-4DB2-BD59-A6C34878D82A}">
                    <a16:rowId xmlns:a16="http://schemas.microsoft.com/office/drawing/2014/main" val="3584696401"/>
                  </a:ext>
                </a:extLst>
              </a:tr>
              <a:tr h="370840">
                <a:tc>
                  <a:txBody>
                    <a:bodyPr/>
                    <a:lstStyle/>
                    <a:p>
                      <a:r>
                        <a:rPr lang="en-US" b="1" dirty="0"/>
                        <a:t>NOTE:</a:t>
                      </a:r>
                      <a:r>
                        <a:rPr lang="en-US" b="1" baseline="0" dirty="0"/>
                        <a:t> A home assisted with Self-Help TA shall not be sold at a price that exceeds its appraised value. The Awardee may request an advance of up to 25 percent of the total Grant amount, the Awardee must submit a certification that they do no have the available funds to initiate the project.</a:t>
                      </a:r>
                      <a:endParaRPr lang="en-US" b="1" dirty="0"/>
                    </a:p>
                  </a:txBody>
                  <a:tcPr/>
                </a:tc>
                <a:extLst>
                  <a:ext uri="{0D108BD9-81ED-4DB2-BD59-A6C34878D82A}">
                    <a16:rowId xmlns:a16="http://schemas.microsoft.com/office/drawing/2014/main" val="247993601"/>
                  </a:ext>
                </a:extLst>
              </a:tr>
            </a:tbl>
          </a:graphicData>
        </a:graphic>
      </p:graphicFrame>
      <p:sp>
        <p:nvSpPr>
          <p:cNvPr id="3" name="Slide Number Placeholder 2"/>
          <p:cNvSpPr>
            <a:spLocks noGrp="1"/>
          </p:cNvSpPr>
          <p:nvPr>
            <p:ph type="sldNum" sz="quarter" idx="4"/>
          </p:nvPr>
        </p:nvSpPr>
        <p:spPr/>
        <p:txBody>
          <a:bodyPr/>
          <a:lstStyle/>
          <a:p>
            <a:fld id="{4371234F-6A54-4831-9A2D-FD5860F3C3E1}" type="slidenum">
              <a:rPr lang="en-US" smtClean="0"/>
              <a:pPr/>
              <a:t>28</a:t>
            </a:fld>
            <a:endParaRPr lang="en-US"/>
          </a:p>
        </p:txBody>
      </p:sp>
    </p:spTree>
    <p:extLst>
      <p:ext uri="{BB962C8B-B14F-4D97-AF65-F5344CB8AC3E}">
        <p14:creationId xmlns:p14="http://schemas.microsoft.com/office/powerpoint/2010/main" val="277347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457200"/>
            <a:ext cx="9474200" cy="1066800"/>
          </a:xfrm>
        </p:spPr>
        <p:txBody>
          <a:bodyPr>
            <a:normAutofit/>
          </a:bodyPr>
          <a:lstStyle/>
          <a:p>
            <a:pPr algn="ctr"/>
            <a:r>
              <a:rPr lang="en-US" dirty="0">
                <a:solidFill>
                  <a:schemeClr val="accent6"/>
                </a:solidFill>
              </a:rPr>
              <a:t>ADU/JADU PROGRAM</a:t>
            </a:r>
          </a:p>
        </p:txBody>
      </p:sp>
      <p:sp>
        <p:nvSpPr>
          <p:cNvPr id="3" name="Content Placeholder 2"/>
          <p:cNvSpPr>
            <a:spLocks noGrp="1"/>
          </p:cNvSpPr>
          <p:nvPr>
            <p:ph idx="1"/>
          </p:nvPr>
        </p:nvSpPr>
        <p:spPr/>
        <p:txBody>
          <a:bodyPr>
            <a:normAutofit/>
          </a:bodyPr>
          <a:lstStyle/>
          <a:p>
            <a:r>
              <a:rPr lang="en-US" sz="2800" dirty="0"/>
              <a:t>Loans for ADU/JADU construction, reconstruction, repair, or Rehabilitation.</a:t>
            </a:r>
          </a:p>
          <a:p>
            <a:pPr marL="0" indent="0">
              <a:buNone/>
            </a:pPr>
            <a:endParaRPr lang="en-US" sz="2800" dirty="0"/>
          </a:p>
          <a:p>
            <a:r>
              <a:rPr lang="en-US" sz="2800" dirty="0"/>
              <a:t>Households at or below 80 percent of AMI.</a:t>
            </a:r>
          </a:p>
          <a:p>
            <a:pPr marL="0" indent="0">
              <a:buNone/>
            </a:pPr>
            <a:endParaRPr lang="en-US" sz="2800" dirty="0"/>
          </a:p>
          <a:p>
            <a:r>
              <a:rPr lang="en-US" sz="2800" dirty="0" err="1"/>
              <a:t>CalHome</a:t>
            </a:r>
            <a:r>
              <a:rPr lang="en-US" sz="2800" dirty="0"/>
              <a:t> funds, for the purposes of this activity, can only be used as gap financing. </a:t>
            </a:r>
          </a:p>
          <a:p>
            <a:endParaRPr lang="en-US" sz="2800"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29</a:t>
            </a:fld>
            <a:endParaRPr lang="en-US"/>
          </a:p>
        </p:txBody>
      </p:sp>
    </p:spTree>
    <p:extLst>
      <p:ext uri="{BB962C8B-B14F-4D97-AF65-F5344CB8AC3E}">
        <p14:creationId xmlns:p14="http://schemas.microsoft.com/office/powerpoint/2010/main" val="126617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6"/>
                </a:solidFill>
              </a:rPr>
              <a:t>AGENDA</a:t>
            </a:r>
          </a:p>
        </p:txBody>
      </p:sp>
      <p:sp>
        <p:nvSpPr>
          <p:cNvPr id="3" name="Content Placeholder 2"/>
          <p:cNvSpPr>
            <a:spLocks noGrp="1"/>
          </p:cNvSpPr>
          <p:nvPr>
            <p:ph idx="1"/>
          </p:nvPr>
        </p:nvSpPr>
        <p:spPr/>
        <p:txBody>
          <a:bodyPr>
            <a:normAutofit lnSpcReduction="10000"/>
          </a:bodyPr>
          <a:lstStyle/>
          <a:p>
            <a:r>
              <a:rPr lang="en-US" sz="2800" dirty="0"/>
              <a:t>What’s New and Reminders</a:t>
            </a:r>
          </a:p>
          <a:p>
            <a:r>
              <a:rPr lang="en-US" sz="2800" dirty="0"/>
              <a:t>Program Overview</a:t>
            </a:r>
          </a:p>
          <a:p>
            <a:r>
              <a:rPr lang="en-US" sz="2800" dirty="0"/>
              <a:t>Eligible Applicants</a:t>
            </a:r>
          </a:p>
          <a:p>
            <a:r>
              <a:rPr lang="en-US" sz="2800" dirty="0"/>
              <a:t>Eligible Activities</a:t>
            </a:r>
          </a:p>
          <a:p>
            <a:r>
              <a:rPr lang="en-US" sz="2800" dirty="0"/>
              <a:t>Threshold Review</a:t>
            </a:r>
          </a:p>
          <a:p>
            <a:r>
              <a:rPr lang="en-US" sz="2800" dirty="0"/>
              <a:t>Rating</a:t>
            </a:r>
          </a:p>
          <a:p>
            <a:r>
              <a:rPr lang="en-US" sz="2800" dirty="0"/>
              <a:t>Application and Portal Submission</a:t>
            </a:r>
          </a:p>
          <a:p>
            <a:r>
              <a:rPr lang="en-US" sz="2800" dirty="0"/>
              <a:t>Resolution</a:t>
            </a:r>
          </a:p>
          <a:p>
            <a:r>
              <a:rPr lang="en-US" sz="2800" dirty="0"/>
              <a:t>Questions</a:t>
            </a:r>
          </a:p>
        </p:txBody>
      </p:sp>
      <p:sp>
        <p:nvSpPr>
          <p:cNvPr id="4" name="Slide Number Placeholder 3"/>
          <p:cNvSpPr>
            <a:spLocks noGrp="1"/>
          </p:cNvSpPr>
          <p:nvPr>
            <p:ph type="sldNum" sz="quarter" idx="4"/>
          </p:nvPr>
        </p:nvSpPr>
        <p:spPr/>
        <p:txBody>
          <a:bodyPr/>
          <a:lstStyle/>
          <a:p>
            <a:fld id="{4371234F-6A54-4831-9A2D-FD5860F3C3E1}" type="slidenum">
              <a:rPr lang="en-US" smtClean="0"/>
              <a:pPr/>
              <a:t>3</a:t>
            </a:fld>
            <a:endParaRPr lang="en-US"/>
          </a:p>
        </p:txBody>
      </p:sp>
    </p:spTree>
    <p:extLst>
      <p:ext uri="{BB962C8B-B14F-4D97-AF65-F5344CB8AC3E}">
        <p14:creationId xmlns:p14="http://schemas.microsoft.com/office/powerpoint/2010/main" val="445383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457200"/>
            <a:ext cx="9474200" cy="1066800"/>
          </a:xfrm>
        </p:spPr>
        <p:txBody>
          <a:bodyPr>
            <a:normAutofit fontScale="90000"/>
          </a:bodyPr>
          <a:lstStyle/>
          <a:p>
            <a:pPr algn="ctr"/>
            <a:r>
              <a:rPr lang="en-US" dirty="0">
                <a:solidFill>
                  <a:schemeClr val="accent6"/>
                </a:solidFill>
              </a:rPr>
              <a:t>HOMEOWNERHIP PROJECT DEVELOPMENT LOANS</a:t>
            </a:r>
          </a:p>
        </p:txBody>
      </p:sp>
      <p:sp>
        <p:nvSpPr>
          <p:cNvPr id="3" name="Content Placeholder 2"/>
          <p:cNvSpPr>
            <a:spLocks noGrp="1"/>
          </p:cNvSpPr>
          <p:nvPr>
            <p:ph idx="1"/>
          </p:nvPr>
        </p:nvSpPr>
        <p:spPr/>
        <p:txBody>
          <a:bodyPr>
            <a:normAutofit fontScale="92500" lnSpcReduction="20000"/>
          </a:bodyPr>
          <a:lstStyle/>
          <a:p>
            <a:pPr lvl="0" hangingPunct="0"/>
            <a:r>
              <a:rPr lang="en-US" sz="3000" dirty="0"/>
              <a:t>Loans to the Applicants to be used for land acquisition, Predevelopment Costs, and on-site improvements, including costs related to ADUs and JADUs (unit construction is not an eligible expense). </a:t>
            </a:r>
          </a:p>
          <a:p>
            <a:pPr hangingPunct="0"/>
            <a:r>
              <a:rPr lang="en-US" sz="3000" dirty="0"/>
              <a:t> Projects are ineligible to receive </a:t>
            </a:r>
            <a:r>
              <a:rPr lang="en-US" sz="3000" dirty="0" err="1"/>
              <a:t>CalHome</a:t>
            </a:r>
            <a:r>
              <a:rPr lang="en-US" sz="3000" dirty="0"/>
              <a:t> funds if construction work has begun or will begin prior to the date HCD executes the Standard Agreement with the Recipient and all conditions have been satisfied.</a:t>
            </a:r>
          </a:p>
          <a:p>
            <a:pPr hangingPunct="0"/>
            <a:r>
              <a:rPr lang="en-US" sz="3000" dirty="0"/>
              <a:t>Construction work includes grading, site preparation (with the exception of demolition or clearing properties), or site improvements intended for public dedication (Guideline Section 7718, </a:t>
            </a:r>
            <a:r>
              <a:rPr lang="en-US" sz="3000" dirty="0" err="1"/>
              <a:t>subd</a:t>
            </a:r>
            <a:r>
              <a:rPr lang="en-US" sz="3000" dirty="0"/>
              <a:t>. (c)).</a:t>
            </a:r>
          </a:p>
          <a:p>
            <a:endParaRPr lang="en-US"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30</a:t>
            </a:fld>
            <a:endParaRPr lang="en-US"/>
          </a:p>
        </p:txBody>
      </p:sp>
    </p:spTree>
    <p:extLst>
      <p:ext uri="{BB962C8B-B14F-4D97-AF65-F5344CB8AC3E}">
        <p14:creationId xmlns:p14="http://schemas.microsoft.com/office/powerpoint/2010/main" val="625555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10439400" cy="1066800"/>
          </a:xfrm>
        </p:spPr>
        <p:txBody>
          <a:bodyPr>
            <a:noAutofit/>
          </a:bodyPr>
          <a:lstStyle/>
          <a:p>
            <a:pPr algn="ctr"/>
            <a:r>
              <a:rPr lang="en-US" dirty="0">
                <a:solidFill>
                  <a:schemeClr val="accent6"/>
                </a:solidFill>
              </a:rPr>
              <a:t>HOMEOWNERHIP PROJECT DEVELOPMENT LOANS</a:t>
            </a:r>
          </a:p>
        </p:txBody>
      </p:sp>
      <p:sp>
        <p:nvSpPr>
          <p:cNvPr id="3" name="Content Placeholder 2"/>
          <p:cNvSpPr>
            <a:spLocks noGrp="1"/>
          </p:cNvSpPr>
          <p:nvPr>
            <p:ph idx="1"/>
          </p:nvPr>
        </p:nvSpPr>
        <p:spPr/>
        <p:txBody>
          <a:bodyPr>
            <a:normAutofit/>
          </a:bodyPr>
          <a:lstStyle/>
          <a:p>
            <a:pPr lvl="0"/>
            <a:r>
              <a:rPr lang="en-US" sz="2800" dirty="0"/>
              <a:t>Recipients shall comply with the Site Control requirements listed in Guidelines Section 7748.</a:t>
            </a:r>
          </a:p>
          <a:p>
            <a:pPr marL="0" indent="0">
              <a:buNone/>
            </a:pP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4105811422"/>
              </p:ext>
            </p:extLst>
          </p:nvPr>
        </p:nvGraphicFramePr>
        <p:xfrm>
          <a:off x="1676400" y="2667001"/>
          <a:ext cx="8128000" cy="4161231"/>
        </p:xfrm>
        <a:graphic>
          <a:graphicData uri="http://schemas.openxmlformats.org/drawingml/2006/table">
            <a:tbl>
              <a:tblPr firstRow="1" bandRow="1">
                <a:tableStyleId>{638B1855-1B75-4FBE-930C-398BA8C253C6}</a:tableStyleId>
              </a:tblPr>
              <a:tblGrid>
                <a:gridCol w="8128000">
                  <a:extLst>
                    <a:ext uri="{9D8B030D-6E8A-4147-A177-3AD203B41FA5}">
                      <a16:colId xmlns:a16="http://schemas.microsoft.com/office/drawing/2014/main" val="682997689"/>
                    </a:ext>
                  </a:extLst>
                </a:gridCol>
              </a:tblGrid>
              <a:tr h="438221">
                <a:tc>
                  <a:txBody>
                    <a:bodyPr/>
                    <a:lstStyle/>
                    <a:p>
                      <a:pPr algn="ctr"/>
                      <a:r>
                        <a:rPr lang="en-US" b="1" dirty="0"/>
                        <a:t>Section</a:t>
                      </a:r>
                      <a:r>
                        <a:rPr lang="en-US" b="1" baseline="0" dirty="0"/>
                        <a:t> 7748 Site Control</a:t>
                      </a:r>
                      <a:endParaRPr lang="en-US" b="1" dirty="0"/>
                    </a:p>
                  </a:txBody>
                  <a:tcPr/>
                </a:tc>
                <a:extLst>
                  <a:ext uri="{0D108BD9-81ED-4DB2-BD59-A6C34878D82A}">
                    <a16:rowId xmlns:a16="http://schemas.microsoft.com/office/drawing/2014/main" val="2602598692"/>
                  </a:ext>
                </a:extLst>
              </a:tr>
              <a:tr h="507609">
                <a:tc>
                  <a:txBody>
                    <a:bodyPr/>
                    <a:lstStyle/>
                    <a:p>
                      <a:r>
                        <a:rPr lang="en-US" dirty="0"/>
                        <a:t>Fee simple title</a:t>
                      </a:r>
                    </a:p>
                  </a:txBody>
                  <a:tcPr/>
                </a:tc>
                <a:extLst>
                  <a:ext uri="{0D108BD9-81ED-4DB2-BD59-A6C34878D82A}">
                    <a16:rowId xmlns:a16="http://schemas.microsoft.com/office/drawing/2014/main" val="2882304668"/>
                  </a:ext>
                </a:extLst>
              </a:tr>
              <a:tr h="604495">
                <a:tc>
                  <a:txBody>
                    <a:bodyPr/>
                    <a:lstStyle/>
                    <a:p>
                      <a:r>
                        <a:rPr lang="en-US" dirty="0"/>
                        <a:t>An enforceable option to purchase, which shall extend, or may be extended, for a minimum of 120 days beyond the deadline for application submittal; </a:t>
                      </a:r>
                    </a:p>
                  </a:txBody>
                  <a:tcPr/>
                </a:tc>
                <a:extLst>
                  <a:ext uri="{0D108BD9-81ED-4DB2-BD59-A6C34878D82A}">
                    <a16:rowId xmlns:a16="http://schemas.microsoft.com/office/drawing/2014/main" val="4221489465"/>
                  </a:ext>
                </a:extLst>
              </a:tr>
              <a:tr h="507609">
                <a:tc>
                  <a:txBody>
                    <a:bodyPr/>
                    <a:lstStyle/>
                    <a:p>
                      <a:r>
                        <a:rPr lang="en-US" dirty="0"/>
                        <a:t>A disposition and development agreement with a public agency; </a:t>
                      </a:r>
                    </a:p>
                  </a:txBody>
                  <a:tcPr/>
                </a:tc>
                <a:extLst>
                  <a:ext uri="{0D108BD9-81ED-4DB2-BD59-A6C34878D82A}">
                    <a16:rowId xmlns:a16="http://schemas.microsoft.com/office/drawing/2014/main" val="3220257359"/>
                  </a:ext>
                </a:extLst>
              </a:tr>
              <a:tr h="604495">
                <a:tc>
                  <a:txBody>
                    <a:bodyPr/>
                    <a:lstStyle/>
                    <a:p>
                      <a:r>
                        <a:rPr lang="en-US" dirty="0"/>
                        <a:t>A sales contract, or other enforceable agreement for the acquisition of the property; </a:t>
                      </a:r>
                    </a:p>
                  </a:txBody>
                  <a:tcPr/>
                </a:tc>
                <a:extLst>
                  <a:ext uri="{0D108BD9-81ED-4DB2-BD59-A6C34878D82A}">
                    <a16:rowId xmlns:a16="http://schemas.microsoft.com/office/drawing/2014/main" val="1903955055"/>
                  </a:ext>
                </a:extLst>
              </a:tr>
              <a:tr h="787552">
                <a:tc>
                  <a:txBody>
                    <a:bodyPr/>
                    <a:lstStyle/>
                    <a:p>
                      <a:r>
                        <a:rPr lang="en-US" dirty="0"/>
                        <a:t>A leasehold interest, or an enforceable option to lease.</a:t>
                      </a:r>
                    </a:p>
                  </a:txBody>
                  <a:tcPr/>
                </a:tc>
                <a:extLst>
                  <a:ext uri="{0D108BD9-81ED-4DB2-BD59-A6C34878D82A}">
                    <a16:rowId xmlns:a16="http://schemas.microsoft.com/office/drawing/2014/main" val="3751112752"/>
                  </a:ext>
                </a:extLst>
              </a:tr>
              <a:tr h="604495">
                <a:tc>
                  <a:txBody>
                    <a:bodyPr/>
                    <a:lstStyle/>
                    <a:p>
                      <a:r>
                        <a:rPr lang="en-US" dirty="0"/>
                        <a:t>Other forms of Site Control that give the Department equivalent assurance that the project will be able to proceed without inordinate delay.</a:t>
                      </a:r>
                    </a:p>
                  </a:txBody>
                  <a:tcPr/>
                </a:tc>
                <a:extLst>
                  <a:ext uri="{0D108BD9-81ED-4DB2-BD59-A6C34878D82A}">
                    <a16:rowId xmlns:a16="http://schemas.microsoft.com/office/drawing/2014/main" val="3738705037"/>
                  </a:ext>
                </a:extLst>
              </a:tr>
            </a:tbl>
          </a:graphicData>
        </a:graphic>
      </p:graphicFrame>
      <p:sp>
        <p:nvSpPr>
          <p:cNvPr id="4" name="Slide Number Placeholder 3"/>
          <p:cNvSpPr>
            <a:spLocks noGrp="1"/>
          </p:cNvSpPr>
          <p:nvPr>
            <p:ph type="sldNum" sz="quarter" idx="4"/>
          </p:nvPr>
        </p:nvSpPr>
        <p:spPr/>
        <p:txBody>
          <a:bodyPr/>
          <a:lstStyle/>
          <a:p>
            <a:fld id="{4371234F-6A54-4831-9A2D-FD5860F3C3E1}" type="slidenum">
              <a:rPr lang="en-US" smtClean="0"/>
              <a:pPr/>
              <a:t>31</a:t>
            </a:fld>
            <a:endParaRPr lang="en-US"/>
          </a:p>
        </p:txBody>
      </p:sp>
    </p:spTree>
    <p:extLst>
      <p:ext uri="{BB962C8B-B14F-4D97-AF65-F5344CB8AC3E}">
        <p14:creationId xmlns:p14="http://schemas.microsoft.com/office/powerpoint/2010/main" val="319216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381000"/>
            <a:ext cx="9474200" cy="1143000"/>
          </a:xfrm>
        </p:spPr>
        <p:txBody>
          <a:bodyPr>
            <a:normAutofit/>
          </a:bodyPr>
          <a:lstStyle/>
          <a:p>
            <a:pPr algn="ctr"/>
            <a:r>
              <a:rPr lang="en-US" dirty="0">
                <a:solidFill>
                  <a:schemeClr val="accent6"/>
                </a:solidFill>
              </a:rPr>
              <a:t>ACTIVITY DELIVERY FEES</a:t>
            </a:r>
          </a:p>
        </p:txBody>
      </p:sp>
      <p:sp>
        <p:nvSpPr>
          <p:cNvPr id="3" name="Content Placeholder 2"/>
          <p:cNvSpPr>
            <a:spLocks noGrp="1"/>
          </p:cNvSpPr>
          <p:nvPr>
            <p:ph idx="1"/>
          </p:nvPr>
        </p:nvSpPr>
        <p:spPr/>
        <p:txBody>
          <a:bodyPr>
            <a:normAutofit fontScale="92500" lnSpcReduction="10000"/>
          </a:bodyPr>
          <a:lstStyle/>
          <a:p>
            <a:r>
              <a:rPr lang="en-US" sz="2800" dirty="0"/>
              <a:t>Up to twenty percent  of the loan amount may be provided as a grant to the Recipient for the Owner-Occupied Rehabilitation and ADU/JADU Programs. </a:t>
            </a:r>
          </a:p>
          <a:p>
            <a:pPr lvl="2"/>
            <a:r>
              <a:rPr lang="en-US" sz="2800" dirty="0"/>
              <a:t>Up to ten percent of the total award may be provided within 90 days after the execution of the Standard Agreement for program development expenses.</a:t>
            </a:r>
          </a:p>
          <a:p>
            <a:r>
              <a:rPr lang="en-US" sz="2800" dirty="0"/>
              <a:t>Up to ten percent  for the loan amount may be provided for the First Time Homebuyer Mortgage Assistance Program.</a:t>
            </a:r>
          </a:p>
          <a:p>
            <a:pPr lvl="2"/>
            <a:r>
              <a:rPr lang="en-US" sz="2800" dirty="0"/>
              <a:t>Up to five percent of the total award may be provided within 90 days after the execution of the Standard Agreement for program development expenses</a:t>
            </a:r>
            <a:r>
              <a:rPr lang="en-US" sz="2000" dirty="0"/>
              <a:t>.</a:t>
            </a:r>
          </a:p>
          <a:p>
            <a:pPr lvl="2"/>
            <a:endParaRPr lang="en-US" sz="2000"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32</a:t>
            </a:fld>
            <a:endParaRPr lang="en-US"/>
          </a:p>
        </p:txBody>
      </p:sp>
    </p:spTree>
    <p:extLst>
      <p:ext uri="{BB962C8B-B14F-4D97-AF65-F5344CB8AC3E}">
        <p14:creationId xmlns:p14="http://schemas.microsoft.com/office/powerpoint/2010/main" val="3714147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381000"/>
            <a:ext cx="9474200" cy="1143000"/>
          </a:xfrm>
        </p:spPr>
        <p:txBody>
          <a:bodyPr>
            <a:normAutofit/>
          </a:bodyPr>
          <a:lstStyle/>
          <a:p>
            <a:pPr algn="ctr"/>
            <a:r>
              <a:rPr lang="en-US" dirty="0">
                <a:solidFill>
                  <a:schemeClr val="accent6"/>
                </a:solidFill>
              </a:rPr>
              <a:t>HOMEBUYER EDUCATION</a:t>
            </a:r>
          </a:p>
        </p:txBody>
      </p:sp>
      <p:sp>
        <p:nvSpPr>
          <p:cNvPr id="3" name="Content Placeholder 2"/>
          <p:cNvSpPr>
            <a:spLocks noGrp="1"/>
          </p:cNvSpPr>
          <p:nvPr>
            <p:ph idx="1"/>
          </p:nvPr>
        </p:nvSpPr>
        <p:spPr/>
        <p:txBody>
          <a:bodyPr>
            <a:normAutofit/>
          </a:bodyPr>
          <a:lstStyle/>
          <a:p>
            <a:r>
              <a:rPr lang="en-US" sz="2800" dirty="0"/>
              <a:t>Homebuyer education will be reimbursed in the form of a grant from HCD to the Awardee in an amount not to exceed $250 per assisted unit. </a:t>
            </a:r>
          </a:p>
          <a:p>
            <a:endParaRPr lang="en-US" sz="2800" dirty="0"/>
          </a:p>
          <a:p>
            <a:r>
              <a:rPr lang="en-US" sz="2800" dirty="0"/>
              <a:t>This grant will be included in the ADF maximum cap</a:t>
            </a:r>
            <a:r>
              <a:rPr lang="en-US" dirty="0"/>
              <a:t>.</a:t>
            </a:r>
          </a:p>
          <a:p>
            <a:endParaRPr lang="en-US" sz="2800"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33</a:t>
            </a:fld>
            <a:endParaRPr lang="en-US"/>
          </a:p>
        </p:txBody>
      </p:sp>
    </p:spTree>
    <p:extLst>
      <p:ext uri="{BB962C8B-B14F-4D97-AF65-F5344CB8AC3E}">
        <p14:creationId xmlns:p14="http://schemas.microsoft.com/office/powerpoint/2010/main" val="4007409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THRESHOLD REVIEW</a:t>
            </a:r>
          </a:p>
        </p:txBody>
      </p:sp>
    </p:spTree>
    <p:extLst>
      <p:ext uri="{BB962C8B-B14F-4D97-AF65-F5344CB8AC3E}">
        <p14:creationId xmlns:p14="http://schemas.microsoft.com/office/powerpoint/2010/main" val="2968460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THRESHOLD</a:t>
            </a:r>
          </a:p>
        </p:txBody>
      </p:sp>
      <p:sp>
        <p:nvSpPr>
          <p:cNvPr id="3" name="Content Placeholder 2"/>
          <p:cNvSpPr>
            <a:spLocks noGrp="1"/>
          </p:cNvSpPr>
          <p:nvPr>
            <p:ph idx="1"/>
          </p:nvPr>
        </p:nvSpPr>
        <p:spPr/>
        <p:txBody>
          <a:bodyPr/>
          <a:lstStyle/>
          <a:p>
            <a:pPr marL="0" indent="0">
              <a:buNone/>
            </a:pPr>
            <a:r>
              <a:rPr lang="en-US" b="1" dirty="0"/>
              <a:t> </a:t>
            </a:r>
            <a:endParaRPr lang="en-US" dirty="0"/>
          </a:p>
          <a:p>
            <a:r>
              <a:rPr lang="en-US" sz="2800" dirty="0"/>
              <a:t>Applications will not be considered for funding if it is not received by October 29, 2020 by 11:59 p.m., and demonstrates compliance with all </a:t>
            </a:r>
            <a:r>
              <a:rPr lang="en-US" sz="2800" dirty="0" err="1"/>
              <a:t>CalHome</a:t>
            </a:r>
            <a:r>
              <a:rPr lang="en-US" sz="2800" dirty="0"/>
              <a:t> Program statutes and guidelines.</a:t>
            </a:r>
          </a:p>
          <a:p>
            <a:pPr marL="0" indent="0">
              <a:buNone/>
            </a:pPr>
            <a:endParaRPr lang="en-US" sz="2800" dirty="0"/>
          </a:p>
          <a:p>
            <a:r>
              <a:rPr lang="en-US" sz="2800" dirty="0"/>
              <a:t>Applicants cannot apply to fund both a program and a project. However, an applicant can apply for two programs on one application.</a:t>
            </a:r>
          </a:p>
          <a:p>
            <a:endParaRPr lang="en-US" dirty="0"/>
          </a:p>
          <a:p>
            <a:endParaRPr lang="en-US"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35</a:t>
            </a:fld>
            <a:endParaRPr lang="en-US"/>
          </a:p>
        </p:txBody>
      </p:sp>
    </p:spTree>
    <p:extLst>
      <p:ext uri="{BB962C8B-B14F-4D97-AF65-F5344CB8AC3E}">
        <p14:creationId xmlns:p14="http://schemas.microsoft.com/office/powerpoint/2010/main" val="3571763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THRESHOLD</a:t>
            </a:r>
          </a:p>
        </p:txBody>
      </p:sp>
      <p:sp>
        <p:nvSpPr>
          <p:cNvPr id="3" name="Content Placeholder 2"/>
          <p:cNvSpPr>
            <a:spLocks noGrp="1"/>
          </p:cNvSpPr>
          <p:nvPr>
            <p:ph idx="1"/>
          </p:nvPr>
        </p:nvSpPr>
        <p:spPr>
          <a:xfrm>
            <a:off x="1219200" y="1524000"/>
            <a:ext cx="9855200" cy="5334000"/>
          </a:xfrm>
        </p:spPr>
        <p:txBody>
          <a:bodyPr>
            <a:normAutofit/>
          </a:bodyPr>
          <a:lstStyle/>
          <a:p>
            <a:r>
              <a:rPr lang="en-US" sz="2800" dirty="0"/>
              <a:t>Applicant meets geographic restrictions.</a:t>
            </a:r>
          </a:p>
          <a:p>
            <a:r>
              <a:rPr lang="en-US" sz="2800" dirty="0"/>
              <a:t>Applicant type is eligible.</a:t>
            </a:r>
          </a:p>
          <a:p>
            <a:r>
              <a:rPr lang="en-US" sz="2800" dirty="0"/>
              <a:t>Activity is eligible and proposed use of funds is eligible.</a:t>
            </a:r>
          </a:p>
          <a:p>
            <a:r>
              <a:rPr lang="en-US" sz="2800" dirty="0"/>
              <a:t>Applicant meets the eligibility requirement for the activity(</a:t>
            </a:r>
            <a:r>
              <a:rPr lang="en-US" sz="2800" dirty="0" err="1"/>
              <a:t>ies</a:t>
            </a:r>
            <a:r>
              <a:rPr lang="en-US" sz="2800" dirty="0"/>
              <a:t>) they are applying for.</a:t>
            </a:r>
          </a:p>
          <a:p>
            <a:r>
              <a:rPr lang="en-US" sz="2800" dirty="0"/>
              <a:t>Application was received by application due date.</a:t>
            </a:r>
          </a:p>
          <a:p>
            <a:r>
              <a:rPr lang="en-US" sz="2800" dirty="0"/>
              <a:t>Application is complete, not altered, and signed by the authorized party.</a:t>
            </a:r>
          </a:p>
          <a:p>
            <a:r>
              <a:rPr lang="en-US" sz="2800" dirty="0"/>
              <a:t>Applicant has no pending lawsuits that would impede on the implementation of the program.</a:t>
            </a:r>
          </a:p>
        </p:txBody>
      </p:sp>
      <p:sp>
        <p:nvSpPr>
          <p:cNvPr id="4" name="Slide Number Placeholder 3"/>
          <p:cNvSpPr>
            <a:spLocks noGrp="1"/>
          </p:cNvSpPr>
          <p:nvPr>
            <p:ph type="sldNum" sz="quarter" idx="4"/>
          </p:nvPr>
        </p:nvSpPr>
        <p:spPr/>
        <p:txBody>
          <a:bodyPr/>
          <a:lstStyle/>
          <a:p>
            <a:fld id="{4371234F-6A54-4831-9A2D-FD5860F3C3E1}" type="slidenum">
              <a:rPr lang="en-US" smtClean="0"/>
              <a:pPr/>
              <a:t>36</a:t>
            </a:fld>
            <a:endParaRPr lang="en-US"/>
          </a:p>
        </p:txBody>
      </p:sp>
    </p:spTree>
    <p:extLst>
      <p:ext uri="{BB962C8B-B14F-4D97-AF65-F5344CB8AC3E}">
        <p14:creationId xmlns:p14="http://schemas.microsoft.com/office/powerpoint/2010/main" val="3049319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THRESHOLD</a:t>
            </a:r>
          </a:p>
        </p:txBody>
      </p:sp>
      <p:sp>
        <p:nvSpPr>
          <p:cNvPr id="3" name="Content Placeholder 2"/>
          <p:cNvSpPr>
            <a:spLocks noGrp="1"/>
          </p:cNvSpPr>
          <p:nvPr>
            <p:ph idx="1"/>
          </p:nvPr>
        </p:nvSpPr>
        <p:spPr>
          <a:xfrm>
            <a:off x="1219200" y="1752602"/>
            <a:ext cx="9855200" cy="4876798"/>
          </a:xfrm>
        </p:spPr>
        <p:txBody>
          <a:bodyPr/>
          <a:lstStyle/>
          <a:p>
            <a:r>
              <a:rPr lang="en-US" sz="2800" dirty="0">
                <a:latin typeface="+mn-lt"/>
              </a:rPr>
              <a:t>All applicants shall submit all outstanding reports from previous </a:t>
            </a:r>
            <a:r>
              <a:rPr lang="en-US" sz="2800" dirty="0" err="1">
                <a:latin typeface="+mn-lt"/>
              </a:rPr>
              <a:t>CalHome</a:t>
            </a:r>
            <a:r>
              <a:rPr lang="en-US" sz="2800" dirty="0">
                <a:latin typeface="+mn-lt"/>
              </a:rPr>
              <a:t> Awards to the Department by the application due date. </a:t>
            </a:r>
          </a:p>
          <a:p>
            <a:r>
              <a:rPr lang="en-US" sz="2800" dirty="0">
                <a:latin typeface="+mn-lt"/>
              </a:rPr>
              <a:t>Failure to submit the reports by the application date will result in the applicant being </a:t>
            </a:r>
            <a:r>
              <a:rPr lang="en-US" sz="2800" b="1" dirty="0">
                <a:latin typeface="+mn-lt"/>
              </a:rPr>
              <a:t>ineligible</a:t>
            </a:r>
            <a:r>
              <a:rPr lang="en-US" sz="2800" dirty="0">
                <a:latin typeface="+mn-lt"/>
              </a:rPr>
              <a:t> for a </a:t>
            </a:r>
            <a:r>
              <a:rPr lang="en-US" sz="2800" dirty="0" err="1">
                <a:latin typeface="+mn-lt"/>
              </a:rPr>
              <a:t>CalHome</a:t>
            </a:r>
            <a:r>
              <a:rPr lang="en-US" sz="2800" dirty="0">
                <a:latin typeface="+mn-lt"/>
              </a:rPr>
              <a:t> award under this Supplement.</a:t>
            </a:r>
          </a:p>
          <a:p>
            <a:r>
              <a:rPr lang="en-US" sz="2800" dirty="0">
                <a:latin typeface="+mn-lt"/>
              </a:rPr>
              <a:t>Email </a:t>
            </a:r>
            <a:r>
              <a:rPr lang="en-US" sz="2800" dirty="0">
                <a:latin typeface="+mn-lt"/>
                <a:hlinkClick r:id="rId3"/>
              </a:rPr>
              <a:t>CalHomeReports@hcd.ca.gov</a:t>
            </a:r>
            <a:r>
              <a:rPr lang="en-US" sz="2800" dirty="0">
                <a:latin typeface="+mn-lt"/>
              </a:rPr>
              <a:t> to confirm if there are any outstanding reports. We recommend saving the response and uploading with the application under “other”.</a:t>
            </a:r>
          </a:p>
          <a:p>
            <a:endParaRPr lang="en-US" sz="2800" dirty="0">
              <a:solidFill>
                <a:srgbClr val="000000"/>
              </a:solidFill>
              <a:latin typeface="+mn-lt"/>
            </a:endParaRPr>
          </a:p>
          <a:p>
            <a:pPr marL="3200400" lvl="7" indent="0">
              <a:buNone/>
            </a:pPr>
            <a:endParaRPr lang="en-US" b="1" dirty="0">
              <a:solidFill>
                <a:srgbClr val="000000"/>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1234F-6A54-4831-9A2D-FD5860F3C3E1}" type="slidenum">
              <a:rPr kumimoji="0" lang="en-US" sz="12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4079264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RATING</a:t>
            </a:r>
          </a:p>
        </p:txBody>
      </p:sp>
    </p:spTree>
    <p:extLst>
      <p:ext uri="{BB962C8B-B14F-4D97-AF65-F5344CB8AC3E}">
        <p14:creationId xmlns:p14="http://schemas.microsoft.com/office/powerpoint/2010/main" val="4004603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381000"/>
            <a:ext cx="9474200" cy="1143000"/>
          </a:xfrm>
        </p:spPr>
        <p:txBody>
          <a:bodyPr>
            <a:normAutofit/>
          </a:bodyPr>
          <a:lstStyle/>
          <a:p>
            <a:pPr algn="ctr"/>
            <a:r>
              <a:rPr lang="en-US" dirty="0">
                <a:solidFill>
                  <a:schemeClr val="accent6"/>
                </a:solidFill>
              </a:rPr>
              <a:t>RATING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1697573"/>
              </p:ext>
            </p:extLst>
          </p:nvPr>
        </p:nvGraphicFramePr>
        <p:xfrm>
          <a:off x="1219200" y="1752600"/>
          <a:ext cx="9855200" cy="3845560"/>
        </p:xfrm>
        <a:graphic>
          <a:graphicData uri="http://schemas.openxmlformats.org/drawingml/2006/table">
            <a:tbl>
              <a:tblPr firstRow="1" bandRow="1">
                <a:tableStyleId>{08FB837D-C827-4EFA-A057-4D05807E0F7C}</a:tableStyleId>
              </a:tblPr>
              <a:tblGrid>
                <a:gridCol w="4927600">
                  <a:extLst>
                    <a:ext uri="{9D8B030D-6E8A-4147-A177-3AD203B41FA5}">
                      <a16:colId xmlns:a16="http://schemas.microsoft.com/office/drawing/2014/main" val="2220140662"/>
                    </a:ext>
                  </a:extLst>
                </a:gridCol>
                <a:gridCol w="4927600">
                  <a:extLst>
                    <a:ext uri="{9D8B030D-6E8A-4147-A177-3AD203B41FA5}">
                      <a16:colId xmlns:a16="http://schemas.microsoft.com/office/drawing/2014/main" val="1888914859"/>
                    </a:ext>
                  </a:extLst>
                </a:gridCol>
              </a:tblGrid>
              <a:tr h="370840">
                <a:tc>
                  <a:txBody>
                    <a:bodyPr/>
                    <a:lstStyle/>
                    <a:p>
                      <a:pPr algn="ctr"/>
                      <a:r>
                        <a:rPr lang="en-US" dirty="0"/>
                        <a:t>Evaluation</a:t>
                      </a:r>
                      <a:r>
                        <a:rPr lang="en-US" baseline="0" dirty="0"/>
                        <a:t> Criteria</a:t>
                      </a:r>
                      <a:endParaRPr lang="en-US" dirty="0"/>
                    </a:p>
                  </a:txBody>
                  <a:tcPr/>
                </a:tc>
                <a:tc>
                  <a:txBody>
                    <a:bodyPr/>
                    <a:lstStyle/>
                    <a:p>
                      <a:pPr algn="ctr"/>
                      <a:r>
                        <a:rPr lang="en-US" dirty="0"/>
                        <a:t>Maximum Points</a:t>
                      </a:r>
                    </a:p>
                  </a:txBody>
                  <a:tcPr/>
                </a:tc>
                <a:extLst>
                  <a:ext uri="{0D108BD9-81ED-4DB2-BD59-A6C34878D82A}">
                    <a16:rowId xmlns:a16="http://schemas.microsoft.com/office/drawing/2014/main" val="2530078851"/>
                  </a:ext>
                </a:extLst>
              </a:tr>
              <a:tr h="370840">
                <a:tc>
                  <a:txBody>
                    <a:bodyPr/>
                    <a:lstStyle/>
                    <a:p>
                      <a:r>
                        <a:rPr lang="en-US" sz="2400" b="1" dirty="0">
                          <a:solidFill>
                            <a:srgbClr val="000000"/>
                          </a:solidFill>
                        </a:rPr>
                        <a:t>Capability</a:t>
                      </a:r>
                    </a:p>
                  </a:txBody>
                  <a:tcPr/>
                </a:tc>
                <a:tc>
                  <a:txBody>
                    <a:bodyPr/>
                    <a:lstStyle/>
                    <a:p>
                      <a:r>
                        <a:rPr lang="en-US" sz="2400" b="1" dirty="0">
                          <a:solidFill>
                            <a:srgbClr val="000000"/>
                          </a:solidFill>
                        </a:rPr>
                        <a:t>40</a:t>
                      </a:r>
                    </a:p>
                  </a:txBody>
                  <a:tcPr/>
                </a:tc>
                <a:extLst>
                  <a:ext uri="{0D108BD9-81ED-4DB2-BD59-A6C34878D82A}">
                    <a16:rowId xmlns:a16="http://schemas.microsoft.com/office/drawing/2014/main" val="143576762"/>
                  </a:ext>
                </a:extLst>
              </a:tr>
              <a:tr h="370840">
                <a:tc>
                  <a:txBody>
                    <a:bodyPr/>
                    <a:lstStyle/>
                    <a:p>
                      <a:r>
                        <a:rPr lang="en-US" sz="2400" b="1" dirty="0">
                          <a:solidFill>
                            <a:srgbClr val="000000"/>
                          </a:solidFill>
                        </a:rPr>
                        <a:t>Community Need</a:t>
                      </a:r>
                    </a:p>
                  </a:txBody>
                  <a:tcPr/>
                </a:tc>
                <a:tc>
                  <a:txBody>
                    <a:bodyPr/>
                    <a:lstStyle/>
                    <a:p>
                      <a:r>
                        <a:rPr lang="en-US" sz="2400" b="1" dirty="0">
                          <a:solidFill>
                            <a:srgbClr val="000000"/>
                          </a:solidFill>
                        </a:rPr>
                        <a:t>15</a:t>
                      </a:r>
                    </a:p>
                  </a:txBody>
                  <a:tcPr/>
                </a:tc>
                <a:extLst>
                  <a:ext uri="{0D108BD9-81ED-4DB2-BD59-A6C34878D82A}">
                    <a16:rowId xmlns:a16="http://schemas.microsoft.com/office/drawing/2014/main" val="2216608786"/>
                  </a:ext>
                </a:extLst>
              </a:tr>
              <a:tr h="370840">
                <a:tc>
                  <a:txBody>
                    <a:bodyPr/>
                    <a:lstStyle/>
                    <a:p>
                      <a:r>
                        <a:rPr lang="en-US" sz="2400" b="1" dirty="0">
                          <a:solidFill>
                            <a:srgbClr val="000000"/>
                          </a:solidFill>
                        </a:rPr>
                        <a:t>Feasibility</a:t>
                      </a:r>
                    </a:p>
                  </a:txBody>
                  <a:tcPr/>
                </a:tc>
                <a:tc>
                  <a:txBody>
                    <a:bodyPr/>
                    <a:lstStyle/>
                    <a:p>
                      <a:r>
                        <a:rPr lang="en-US" sz="2400" b="1" dirty="0">
                          <a:solidFill>
                            <a:srgbClr val="000000"/>
                          </a:solidFill>
                        </a:rPr>
                        <a:t>25</a:t>
                      </a:r>
                    </a:p>
                  </a:txBody>
                  <a:tcPr/>
                </a:tc>
                <a:extLst>
                  <a:ext uri="{0D108BD9-81ED-4DB2-BD59-A6C34878D82A}">
                    <a16:rowId xmlns:a16="http://schemas.microsoft.com/office/drawing/2014/main" val="2934058245"/>
                  </a:ext>
                </a:extLst>
              </a:tr>
              <a:tr h="421640">
                <a:tc>
                  <a:txBody>
                    <a:bodyPr/>
                    <a:lstStyle/>
                    <a:p>
                      <a:r>
                        <a:rPr lang="en-US" sz="2400" b="1" dirty="0">
                          <a:solidFill>
                            <a:srgbClr val="000000"/>
                          </a:solidFill>
                        </a:rPr>
                        <a:t>Community Revitalization</a:t>
                      </a:r>
                    </a:p>
                  </a:txBody>
                  <a:tcPr/>
                </a:tc>
                <a:tc>
                  <a:txBody>
                    <a:bodyPr/>
                    <a:lstStyle/>
                    <a:p>
                      <a:r>
                        <a:rPr lang="en-US" sz="2400" b="1" dirty="0">
                          <a:solidFill>
                            <a:srgbClr val="000000"/>
                          </a:solidFill>
                        </a:rPr>
                        <a:t>10</a:t>
                      </a:r>
                    </a:p>
                  </a:txBody>
                  <a:tcPr/>
                </a:tc>
                <a:extLst>
                  <a:ext uri="{0D108BD9-81ED-4DB2-BD59-A6C34878D82A}">
                    <a16:rowId xmlns:a16="http://schemas.microsoft.com/office/drawing/2014/main" val="3645623461"/>
                  </a:ext>
                </a:extLst>
              </a:tr>
              <a:tr h="0">
                <a:tc>
                  <a:txBody>
                    <a:bodyPr/>
                    <a:lstStyle/>
                    <a:p>
                      <a:r>
                        <a:rPr lang="en-US" sz="2400" b="1" dirty="0">
                          <a:solidFill>
                            <a:srgbClr val="000000"/>
                          </a:solidFill>
                        </a:rPr>
                        <a:t>Volunteer Labor, Self-Help Labor or Youth Construction Skill</a:t>
                      </a:r>
                      <a:r>
                        <a:rPr lang="en-US" sz="2400" b="1" baseline="0" dirty="0">
                          <a:solidFill>
                            <a:srgbClr val="000000"/>
                          </a:solidFill>
                        </a:rPr>
                        <a:t> Training  Program</a:t>
                      </a:r>
                      <a:endParaRPr lang="en-US" sz="2400" b="1" dirty="0">
                        <a:solidFill>
                          <a:srgbClr val="000000"/>
                        </a:solidFill>
                      </a:endParaRPr>
                    </a:p>
                  </a:txBody>
                  <a:tcPr/>
                </a:tc>
                <a:tc>
                  <a:txBody>
                    <a:bodyPr/>
                    <a:lstStyle/>
                    <a:p>
                      <a:r>
                        <a:rPr lang="en-US" sz="2400" b="1" dirty="0">
                          <a:solidFill>
                            <a:srgbClr val="000000"/>
                          </a:solidFill>
                        </a:rPr>
                        <a:t>10</a:t>
                      </a:r>
                    </a:p>
                  </a:txBody>
                  <a:tcPr/>
                </a:tc>
                <a:extLst>
                  <a:ext uri="{0D108BD9-81ED-4DB2-BD59-A6C34878D82A}">
                    <a16:rowId xmlns:a16="http://schemas.microsoft.com/office/drawing/2014/main" val="523230943"/>
                  </a:ext>
                </a:extLst>
              </a:tr>
              <a:tr h="370840">
                <a:tc>
                  <a:txBody>
                    <a:bodyPr/>
                    <a:lstStyle/>
                    <a:p>
                      <a:r>
                        <a:rPr lang="en-US" sz="2400" b="1" dirty="0">
                          <a:solidFill>
                            <a:srgbClr val="000000"/>
                          </a:solidFill>
                        </a:rPr>
                        <a:t>Total</a:t>
                      </a:r>
                    </a:p>
                  </a:txBody>
                  <a:tcPr/>
                </a:tc>
                <a:tc>
                  <a:txBody>
                    <a:bodyPr/>
                    <a:lstStyle/>
                    <a:p>
                      <a:r>
                        <a:rPr lang="en-US" sz="2400" b="1" dirty="0">
                          <a:solidFill>
                            <a:srgbClr val="000000"/>
                          </a:solidFill>
                        </a:rPr>
                        <a:t>100</a:t>
                      </a:r>
                    </a:p>
                  </a:txBody>
                  <a:tcPr/>
                </a:tc>
                <a:extLst>
                  <a:ext uri="{0D108BD9-81ED-4DB2-BD59-A6C34878D82A}">
                    <a16:rowId xmlns:a16="http://schemas.microsoft.com/office/drawing/2014/main" val="1614588201"/>
                  </a:ext>
                </a:extLst>
              </a:tr>
            </a:tbl>
          </a:graphicData>
        </a:graphic>
      </p:graphicFrame>
      <p:sp>
        <p:nvSpPr>
          <p:cNvPr id="3" name="Slide Number Placeholder 2"/>
          <p:cNvSpPr>
            <a:spLocks noGrp="1"/>
          </p:cNvSpPr>
          <p:nvPr>
            <p:ph type="sldNum" sz="quarter" idx="4"/>
          </p:nvPr>
        </p:nvSpPr>
        <p:spPr/>
        <p:txBody>
          <a:bodyPr/>
          <a:lstStyle/>
          <a:p>
            <a:fld id="{4371234F-6A54-4831-9A2D-FD5860F3C3E1}" type="slidenum">
              <a:rPr lang="en-US" smtClean="0"/>
              <a:pPr/>
              <a:t>39</a:t>
            </a:fld>
            <a:endParaRPr lang="en-US"/>
          </a:p>
        </p:txBody>
      </p:sp>
    </p:spTree>
    <p:extLst>
      <p:ext uri="{BB962C8B-B14F-4D97-AF65-F5344CB8AC3E}">
        <p14:creationId xmlns:p14="http://schemas.microsoft.com/office/powerpoint/2010/main" val="219067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solidFill>
              </a:rPr>
              <a:t>What’s New ?</a:t>
            </a:r>
          </a:p>
        </p:txBody>
      </p:sp>
      <p:graphicFrame>
        <p:nvGraphicFramePr>
          <p:cNvPr id="3" name="Table 2"/>
          <p:cNvGraphicFramePr>
            <a:graphicFrameLocks noGrp="1"/>
          </p:cNvGraphicFramePr>
          <p:nvPr>
            <p:extLst>
              <p:ext uri="{D42A27DB-BD31-4B8C-83A1-F6EECF244321}">
                <p14:modId xmlns:p14="http://schemas.microsoft.com/office/powerpoint/2010/main" val="1275004029"/>
              </p:ext>
            </p:extLst>
          </p:nvPr>
        </p:nvGraphicFramePr>
        <p:xfrm>
          <a:off x="2032000" y="1371598"/>
          <a:ext cx="8128000" cy="5105401"/>
        </p:xfrm>
        <a:graphic>
          <a:graphicData uri="http://schemas.openxmlformats.org/drawingml/2006/table">
            <a:tbl>
              <a:tblPr firstRow="1" bandRow="1">
                <a:tableStyleId>{912C8C85-51F0-491E-9774-3900AFEF0FD7}</a:tableStyleId>
              </a:tblPr>
              <a:tblGrid>
                <a:gridCol w="8128000">
                  <a:extLst>
                    <a:ext uri="{9D8B030D-6E8A-4147-A177-3AD203B41FA5}">
                      <a16:colId xmlns:a16="http://schemas.microsoft.com/office/drawing/2014/main" val="2968054896"/>
                    </a:ext>
                  </a:extLst>
                </a:gridCol>
              </a:tblGrid>
              <a:tr h="632962">
                <a:tc>
                  <a:txBody>
                    <a:bodyPr/>
                    <a:lstStyle/>
                    <a:p>
                      <a:pPr algn="ctr"/>
                      <a:r>
                        <a:rPr lang="en-US" sz="2800" dirty="0">
                          <a:solidFill>
                            <a:schemeClr val="bg1"/>
                          </a:solidFill>
                        </a:rPr>
                        <a:t>New in 2020 NOFA</a:t>
                      </a:r>
                    </a:p>
                  </a:txBody>
                  <a:tcPr/>
                </a:tc>
                <a:extLst>
                  <a:ext uri="{0D108BD9-81ED-4DB2-BD59-A6C34878D82A}">
                    <a16:rowId xmlns:a16="http://schemas.microsoft.com/office/drawing/2014/main" val="2904174319"/>
                  </a:ext>
                </a:extLst>
              </a:tr>
              <a:tr h="632962">
                <a:tc>
                  <a:txBody>
                    <a:bodyPr/>
                    <a:lstStyle/>
                    <a:p>
                      <a:r>
                        <a:rPr lang="en-US" sz="2800" dirty="0">
                          <a:solidFill>
                            <a:schemeClr val="accent6"/>
                          </a:solidFill>
                        </a:rPr>
                        <a:t>Geographic</a:t>
                      </a:r>
                      <a:r>
                        <a:rPr lang="en-US" sz="2800" baseline="0" dirty="0">
                          <a:solidFill>
                            <a:schemeClr val="accent6"/>
                          </a:solidFill>
                        </a:rPr>
                        <a:t> set asides defined in the NOFA.</a:t>
                      </a:r>
                      <a:endParaRPr lang="en-US" sz="2800" dirty="0">
                        <a:solidFill>
                          <a:schemeClr val="accent6"/>
                        </a:solidFill>
                      </a:endParaRPr>
                    </a:p>
                  </a:txBody>
                  <a:tcPr/>
                </a:tc>
                <a:extLst>
                  <a:ext uri="{0D108BD9-81ED-4DB2-BD59-A6C34878D82A}">
                    <a16:rowId xmlns:a16="http://schemas.microsoft.com/office/drawing/2014/main" val="848159253"/>
                  </a:ext>
                </a:extLst>
              </a:tr>
              <a:tr h="955788">
                <a:tc>
                  <a:txBody>
                    <a:bodyPr/>
                    <a:lstStyle/>
                    <a:p>
                      <a:r>
                        <a:rPr lang="en-US" sz="2800" dirty="0">
                          <a:solidFill>
                            <a:schemeClr val="accent6"/>
                          </a:solidFill>
                        </a:rPr>
                        <a:t>Applicant’s can only apply for one county per application.</a:t>
                      </a:r>
                    </a:p>
                  </a:txBody>
                  <a:tcPr/>
                </a:tc>
                <a:extLst>
                  <a:ext uri="{0D108BD9-81ED-4DB2-BD59-A6C34878D82A}">
                    <a16:rowId xmlns:a16="http://schemas.microsoft.com/office/drawing/2014/main" val="811642701"/>
                  </a:ext>
                </a:extLst>
              </a:tr>
              <a:tr h="2250727">
                <a:tc>
                  <a:txBody>
                    <a:bodyPr/>
                    <a:lstStyle/>
                    <a:p>
                      <a:r>
                        <a:rPr lang="en-US" sz="2800" b="0" i="0" kern="1200" dirty="0">
                          <a:solidFill>
                            <a:schemeClr val="accent6"/>
                          </a:solidFill>
                          <a:effectLst/>
                          <a:latin typeface="+mn-lt"/>
                          <a:ea typeface="+mn-ea"/>
                          <a:cs typeface="+mn-cs"/>
                        </a:rPr>
                        <a:t>Define eligible applicant’s to include the duly constituted governing body of an Indian reservation or </a:t>
                      </a:r>
                      <a:r>
                        <a:rPr lang="en-US" sz="2800" b="0" i="0" kern="1200" dirty="0" err="1">
                          <a:solidFill>
                            <a:schemeClr val="accent6"/>
                          </a:solidFill>
                          <a:effectLst/>
                          <a:latin typeface="+mn-lt"/>
                          <a:ea typeface="+mn-ea"/>
                          <a:cs typeface="+mn-cs"/>
                        </a:rPr>
                        <a:t>rancheria</a:t>
                      </a:r>
                      <a:r>
                        <a:rPr lang="en-US" sz="2800" b="0" i="0" kern="1200" dirty="0">
                          <a:solidFill>
                            <a:schemeClr val="accent6"/>
                          </a:solidFill>
                          <a:effectLst/>
                          <a:latin typeface="+mn-lt"/>
                          <a:ea typeface="+mn-ea"/>
                          <a:cs typeface="+mn-cs"/>
                        </a:rPr>
                        <a:t> or a tribally designated housing entity, for purposes of the </a:t>
                      </a:r>
                      <a:r>
                        <a:rPr lang="en-US" sz="2800" b="0" i="0" kern="1200" dirty="0" err="1">
                          <a:solidFill>
                            <a:schemeClr val="accent6"/>
                          </a:solidFill>
                          <a:effectLst/>
                          <a:latin typeface="+mn-lt"/>
                          <a:ea typeface="+mn-ea"/>
                          <a:cs typeface="+mn-cs"/>
                        </a:rPr>
                        <a:t>CalHome</a:t>
                      </a:r>
                      <a:r>
                        <a:rPr lang="en-US" sz="2800" b="0" i="0" kern="1200" dirty="0">
                          <a:solidFill>
                            <a:schemeClr val="accent6"/>
                          </a:solidFill>
                          <a:effectLst/>
                          <a:latin typeface="+mn-lt"/>
                          <a:ea typeface="+mn-ea"/>
                          <a:cs typeface="+mn-cs"/>
                        </a:rPr>
                        <a:t> Program.</a:t>
                      </a:r>
                      <a:endParaRPr lang="en-US" sz="2800" dirty="0">
                        <a:solidFill>
                          <a:schemeClr val="accent6"/>
                        </a:solidFill>
                      </a:endParaRPr>
                    </a:p>
                  </a:txBody>
                  <a:tcPr/>
                </a:tc>
                <a:extLst>
                  <a:ext uri="{0D108BD9-81ED-4DB2-BD59-A6C34878D82A}">
                    <a16:rowId xmlns:a16="http://schemas.microsoft.com/office/drawing/2014/main" val="556188955"/>
                  </a:ext>
                </a:extLst>
              </a:tr>
              <a:tr h="632962">
                <a:tc>
                  <a:txBody>
                    <a:bodyPr/>
                    <a:lstStyle/>
                    <a:p>
                      <a:r>
                        <a:rPr lang="en-US" sz="2800" dirty="0">
                          <a:solidFill>
                            <a:schemeClr val="accent6"/>
                          </a:solidFill>
                        </a:rPr>
                        <a:t>Electronic</a:t>
                      </a:r>
                      <a:r>
                        <a:rPr lang="en-US" sz="2800" baseline="0" dirty="0">
                          <a:solidFill>
                            <a:schemeClr val="accent6"/>
                          </a:solidFill>
                        </a:rPr>
                        <a:t> submission of Application.</a:t>
                      </a:r>
                      <a:endParaRPr lang="en-US" sz="2800" dirty="0">
                        <a:solidFill>
                          <a:schemeClr val="accent6"/>
                        </a:solidFill>
                      </a:endParaRPr>
                    </a:p>
                  </a:txBody>
                  <a:tcPr/>
                </a:tc>
                <a:extLst>
                  <a:ext uri="{0D108BD9-81ED-4DB2-BD59-A6C34878D82A}">
                    <a16:rowId xmlns:a16="http://schemas.microsoft.com/office/drawing/2014/main" val="2826321794"/>
                  </a:ext>
                </a:extLst>
              </a:tr>
            </a:tbl>
          </a:graphicData>
        </a:graphic>
      </p:graphicFrame>
      <p:sp>
        <p:nvSpPr>
          <p:cNvPr id="4" name="Slide Number Placeholder 3"/>
          <p:cNvSpPr>
            <a:spLocks noGrp="1"/>
          </p:cNvSpPr>
          <p:nvPr>
            <p:ph type="sldNum" sz="quarter" idx="12"/>
          </p:nvPr>
        </p:nvSpPr>
        <p:spPr/>
        <p:txBody>
          <a:bodyPr/>
          <a:lstStyle/>
          <a:p>
            <a:fld id="{4371234F-6A54-4831-9A2D-FD5860F3C3E1}" type="slidenum">
              <a:rPr lang="en-US" smtClean="0"/>
              <a:pPr/>
              <a:t>4</a:t>
            </a:fld>
            <a:endParaRPr lang="en-US"/>
          </a:p>
        </p:txBody>
      </p:sp>
    </p:spTree>
    <p:extLst>
      <p:ext uri="{BB962C8B-B14F-4D97-AF65-F5344CB8AC3E}">
        <p14:creationId xmlns:p14="http://schemas.microsoft.com/office/powerpoint/2010/main" val="1680615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381000"/>
            <a:ext cx="9474200" cy="1143000"/>
          </a:xfrm>
        </p:spPr>
        <p:txBody>
          <a:bodyPr>
            <a:normAutofit/>
          </a:bodyPr>
          <a:lstStyle/>
          <a:p>
            <a:pPr algn="ctr"/>
            <a:r>
              <a:rPr lang="en-US" dirty="0">
                <a:solidFill>
                  <a:schemeClr val="accent6"/>
                </a:solidFill>
              </a:rPr>
              <a:t>RATING</a:t>
            </a:r>
          </a:p>
        </p:txBody>
      </p:sp>
      <p:sp>
        <p:nvSpPr>
          <p:cNvPr id="3" name="Content Placeholder 2"/>
          <p:cNvSpPr>
            <a:spLocks noGrp="1"/>
          </p:cNvSpPr>
          <p:nvPr>
            <p:ph idx="1"/>
          </p:nvPr>
        </p:nvSpPr>
        <p:spPr/>
        <p:txBody>
          <a:bodyPr>
            <a:normAutofit/>
          </a:bodyPr>
          <a:lstStyle/>
          <a:p>
            <a:r>
              <a:rPr lang="en-US" sz="2800" dirty="0"/>
              <a:t>Applicants may apply to fund up to two out of four programs in a single application. Applicants may choose to apply to fund a Homeownership Project Development with or without a Self-Help Housing Project. </a:t>
            </a:r>
          </a:p>
          <a:p>
            <a:r>
              <a:rPr lang="en-US" sz="2800" dirty="0"/>
              <a:t>Applicants cannot apply to fund both a program and a project.</a:t>
            </a:r>
          </a:p>
          <a:p>
            <a:r>
              <a:rPr lang="en-US" sz="2800" dirty="0"/>
              <a:t>An Applicant applying to fund two out of four programs will therefore have two separate scores. The scores will be averaged into one score.</a:t>
            </a:r>
          </a:p>
        </p:txBody>
      </p:sp>
      <p:sp>
        <p:nvSpPr>
          <p:cNvPr id="4" name="Slide Number Placeholder 3"/>
          <p:cNvSpPr>
            <a:spLocks noGrp="1"/>
          </p:cNvSpPr>
          <p:nvPr>
            <p:ph type="sldNum" sz="quarter" idx="4"/>
          </p:nvPr>
        </p:nvSpPr>
        <p:spPr/>
        <p:txBody>
          <a:bodyPr/>
          <a:lstStyle/>
          <a:p>
            <a:fld id="{4371234F-6A54-4831-9A2D-FD5860F3C3E1}" type="slidenum">
              <a:rPr lang="en-US" smtClean="0"/>
              <a:pPr/>
              <a:t>40</a:t>
            </a:fld>
            <a:endParaRPr lang="en-US"/>
          </a:p>
        </p:txBody>
      </p:sp>
    </p:spTree>
    <p:extLst>
      <p:ext uri="{BB962C8B-B14F-4D97-AF65-F5344CB8AC3E}">
        <p14:creationId xmlns:p14="http://schemas.microsoft.com/office/powerpoint/2010/main" val="2360915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381000"/>
            <a:ext cx="9474200" cy="1143000"/>
          </a:xfrm>
        </p:spPr>
        <p:txBody>
          <a:bodyPr>
            <a:normAutofit/>
          </a:bodyPr>
          <a:lstStyle/>
          <a:p>
            <a:pPr algn="ctr"/>
            <a:r>
              <a:rPr lang="en-US" dirty="0">
                <a:solidFill>
                  <a:schemeClr val="accent6"/>
                </a:solidFill>
              </a:rPr>
              <a:t>RATING</a:t>
            </a:r>
          </a:p>
        </p:txBody>
      </p:sp>
      <p:sp>
        <p:nvSpPr>
          <p:cNvPr id="3" name="Content Placeholder 2"/>
          <p:cNvSpPr>
            <a:spLocks noGrp="1"/>
          </p:cNvSpPr>
          <p:nvPr>
            <p:ph idx="1"/>
          </p:nvPr>
        </p:nvSpPr>
        <p:spPr>
          <a:xfrm>
            <a:off x="1219200" y="1447800"/>
            <a:ext cx="10744200" cy="5257800"/>
          </a:xfrm>
        </p:spPr>
        <p:txBody>
          <a:bodyPr>
            <a:normAutofit fontScale="92500"/>
          </a:bodyPr>
          <a:lstStyle/>
          <a:p>
            <a:pPr marL="0" indent="0">
              <a:buNone/>
            </a:pPr>
            <a:endParaRPr lang="en-US" sz="3300" dirty="0"/>
          </a:p>
          <a:p>
            <a:r>
              <a:rPr lang="en-US" sz="3000" dirty="0"/>
              <a:t>Failure to have expended at least 95 percent of the most recently awarded grant by the 36th month of the prior </a:t>
            </a:r>
            <a:r>
              <a:rPr lang="en-US" sz="3000" dirty="0" err="1"/>
              <a:t>CalHome</a:t>
            </a:r>
            <a:r>
              <a:rPr lang="en-US" sz="3000" dirty="0"/>
              <a:t> contract will result in a 5-point penalty deduction from the score of the application.</a:t>
            </a:r>
          </a:p>
          <a:p>
            <a:pPr marL="0" indent="0">
              <a:buNone/>
            </a:pPr>
            <a:r>
              <a:rPr lang="en-US" sz="3000" dirty="0"/>
              <a:t>  </a:t>
            </a:r>
          </a:p>
          <a:p>
            <a:r>
              <a:rPr lang="en-US" sz="3000" dirty="0"/>
              <a:t>If an Applicant has been penalized in a prior round and is now in compliance, the penalty will not be deducted in the current round.</a:t>
            </a:r>
          </a:p>
          <a:p>
            <a:pPr marL="0" indent="0">
              <a:buNone/>
            </a:pPr>
            <a:endParaRPr lang="en-US" sz="3000" dirty="0"/>
          </a:p>
          <a:p>
            <a:r>
              <a:rPr lang="en-US" sz="3000" dirty="0"/>
              <a:t>An Applicant with any project currently in HCD’s compliance resolution unit shall not be eligible to apply.</a:t>
            </a:r>
          </a:p>
        </p:txBody>
      </p:sp>
      <p:sp>
        <p:nvSpPr>
          <p:cNvPr id="4" name="Slide Number Placeholder 3"/>
          <p:cNvSpPr>
            <a:spLocks noGrp="1"/>
          </p:cNvSpPr>
          <p:nvPr>
            <p:ph type="sldNum" sz="quarter" idx="4"/>
          </p:nvPr>
        </p:nvSpPr>
        <p:spPr/>
        <p:txBody>
          <a:bodyPr/>
          <a:lstStyle/>
          <a:p>
            <a:fld id="{4371234F-6A54-4831-9A2D-FD5860F3C3E1}" type="slidenum">
              <a:rPr lang="en-US" smtClean="0"/>
              <a:pPr/>
              <a:t>41</a:t>
            </a:fld>
            <a:endParaRPr lang="en-US" dirty="0"/>
          </a:p>
        </p:txBody>
      </p:sp>
    </p:spTree>
    <p:extLst>
      <p:ext uri="{BB962C8B-B14F-4D97-AF65-F5344CB8AC3E}">
        <p14:creationId xmlns:p14="http://schemas.microsoft.com/office/powerpoint/2010/main" val="1395048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381000"/>
            <a:ext cx="9474200" cy="1143000"/>
          </a:xfrm>
        </p:spPr>
        <p:txBody>
          <a:bodyPr>
            <a:normAutofit/>
          </a:bodyPr>
          <a:lstStyle/>
          <a:p>
            <a:pPr algn="ctr"/>
            <a:r>
              <a:rPr lang="en-US" dirty="0">
                <a:solidFill>
                  <a:schemeClr val="accent6"/>
                </a:solidFill>
              </a:rPr>
              <a:t>RATING</a:t>
            </a:r>
          </a:p>
        </p:txBody>
      </p:sp>
      <p:sp>
        <p:nvSpPr>
          <p:cNvPr id="3" name="Content Placeholder 2"/>
          <p:cNvSpPr>
            <a:spLocks noGrp="1"/>
          </p:cNvSpPr>
          <p:nvPr>
            <p:ph idx="1"/>
          </p:nvPr>
        </p:nvSpPr>
        <p:spPr>
          <a:xfrm>
            <a:off x="1219200" y="1447800"/>
            <a:ext cx="10744200" cy="5257800"/>
          </a:xfrm>
        </p:spPr>
        <p:txBody>
          <a:bodyPr>
            <a:normAutofit/>
          </a:bodyPr>
          <a:lstStyle/>
          <a:p>
            <a:pPr marL="0" indent="0">
              <a:buNone/>
            </a:pPr>
            <a:endParaRPr lang="en-US" sz="3300" dirty="0"/>
          </a:p>
          <a:p>
            <a:r>
              <a:rPr lang="en-US" sz="2800" dirty="0"/>
              <a:t>If an applicant is using an Admin </a:t>
            </a:r>
            <a:r>
              <a:rPr lang="en-US" sz="2800" dirty="0" err="1"/>
              <a:t>Subcontrator</a:t>
            </a:r>
            <a:r>
              <a:rPr lang="en-US" sz="2800" dirty="0"/>
              <a:t> to meet the Capability points and experience, a copy of the agreement must be submitted with the application, in order for the application to be complete.</a:t>
            </a:r>
          </a:p>
          <a:p>
            <a:endParaRPr lang="en-US" sz="2800" dirty="0"/>
          </a:p>
          <a:p>
            <a:r>
              <a:rPr lang="en-US" sz="2800" dirty="0"/>
              <a:t>For MA, PDL, and SHTA the feasibility section requests that the applicant provide documentation confirming the number of home sales in the county assisted. If this documentation is not provided, points cannot be awarded for this section.</a:t>
            </a:r>
          </a:p>
        </p:txBody>
      </p:sp>
      <p:sp>
        <p:nvSpPr>
          <p:cNvPr id="4" name="Slide Number Placeholder 3"/>
          <p:cNvSpPr>
            <a:spLocks noGrp="1"/>
          </p:cNvSpPr>
          <p:nvPr>
            <p:ph type="sldNum" sz="quarter" idx="4"/>
          </p:nvPr>
        </p:nvSpPr>
        <p:spPr/>
        <p:txBody>
          <a:bodyPr/>
          <a:lstStyle/>
          <a:p>
            <a:fld id="{4371234F-6A54-4831-9A2D-FD5860F3C3E1}" type="slidenum">
              <a:rPr lang="en-US" smtClean="0"/>
              <a:pPr/>
              <a:t>42</a:t>
            </a:fld>
            <a:endParaRPr lang="en-US"/>
          </a:p>
        </p:txBody>
      </p:sp>
    </p:spTree>
    <p:extLst>
      <p:ext uri="{BB962C8B-B14F-4D97-AF65-F5344CB8AC3E}">
        <p14:creationId xmlns:p14="http://schemas.microsoft.com/office/powerpoint/2010/main" val="2779214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accent6"/>
                </a:solidFill>
              </a:rPr>
              <a:t>APPLICATION</a:t>
            </a:r>
          </a:p>
        </p:txBody>
      </p:sp>
    </p:spTree>
    <p:extLst>
      <p:ext uri="{BB962C8B-B14F-4D97-AF65-F5344CB8AC3E}">
        <p14:creationId xmlns:p14="http://schemas.microsoft.com/office/powerpoint/2010/main" val="2028424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APPLICATION-Portal</a:t>
            </a:r>
          </a:p>
        </p:txBody>
      </p:sp>
      <p:sp>
        <p:nvSpPr>
          <p:cNvPr id="3" name="Content Placeholder 2"/>
          <p:cNvSpPr>
            <a:spLocks noGrp="1"/>
          </p:cNvSpPr>
          <p:nvPr>
            <p:ph idx="1"/>
          </p:nvPr>
        </p:nvSpPr>
        <p:spPr>
          <a:xfrm>
            <a:off x="4724400" y="2819400"/>
            <a:ext cx="3200400" cy="1706565"/>
          </a:xfrm>
        </p:spPr>
        <p:txBody>
          <a:bodyPr>
            <a:normAutofit/>
          </a:bodyPr>
          <a:lstStyle/>
          <a:p>
            <a:pPr marL="0" indent="0">
              <a:buNone/>
            </a:pPr>
            <a:r>
              <a:rPr lang="en-US" sz="2800" dirty="0"/>
              <a:t>Screen shot of the Application Portal</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0118" y="2057400"/>
            <a:ext cx="10748963" cy="4343400"/>
          </a:xfrm>
          <a:prstGeom prst="rect">
            <a:avLst/>
          </a:prstGeom>
        </p:spPr>
      </p:pic>
      <p:sp>
        <p:nvSpPr>
          <p:cNvPr id="7" name="Rectangular Callout 6">
            <a:extLst>
              <a:ext uri="{C183D7F6-B498-43B3-948B-1728B52AA6E4}">
                <adec:decorative xmlns:adec="http://schemas.microsoft.com/office/drawing/2017/decorative" val="1"/>
              </a:ext>
            </a:extLst>
          </p:cNvPr>
          <p:cNvSpPr/>
          <p:nvPr/>
        </p:nvSpPr>
        <p:spPr>
          <a:xfrm>
            <a:off x="6321551" y="2667000"/>
            <a:ext cx="2743201" cy="1143000"/>
          </a:xfrm>
          <a:prstGeom prst="wedgeRectCallout">
            <a:avLst>
              <a:gd name="adj1" fmla="val -138403"/>
              <a:gd name="adj2" fmla="val 46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Click on the Apply Online- </a:t>
            </a:r>
            <a:r>
              <a:rPr lang="en-US" dirty="0" err="1">
                <a:solidFill>
                  <a:srgbClr val="000000"/>
                </a:solidFill>
              </a:rPr>
              <a:t>CalHome</a:t>
            </a:r>
            <a:r>
              <a:rPr lang="en-US" dirty="0">
                <a:solidFill>
                  <a:srgbClr val="000000"/>
                </a:solidFill>
              </a:rPr>
              <a:t> Application to Access the Application Portal</a:t>
            </a:r>
          </a:p>
        </p:txBody>
      </p:sp>
      <p:sp>
        <p:nvSpPr>
          <p:cNvPr id="6" name="Slide Number Placeholder 5"/>
          <p:cNvSpPr>
            <a:spLocks noGrp="1"/>
          </p:cNvSpPr>
          <p:nvPr>
            <p:ph type="sldNum" sz="quarter" idx="4"/>
          </p:nvPr>
        </p:nvSpPr>
        <p:spPr/>
        <p:txBody>
          <a:bodyPr/>
          <a:lstStyle/>
          <a:p>
            <a:fld id="{4371234F-6A54-4831-9A2D-FD5860F3C3E1}" type="slidenum">
              <a:rPr lang="en-US" smtClean="0"/>
              <a:pPr/>
              <a:t>44</a:t>
            </a:fld>
            <a:endParaRPr lang="en-US"/>
          </a:p>
        </p:txBody>
      </p:sp>
    </p:spTree>
    <p:extLst>
      <p:ext uri="{BB962C8B-B14F-4D97-AF65-F5344CB8AC3E}">
        <p14:creationId xmlns:p14="http://schemas.microsoft.com/office/powerpoint/2010/main" val="92975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APPLICATION-Portal Landing Page</a:t>
            </a:r>
          </a:p>
        </p:txBody>
      </p:sp>
      <p:sp>
        <p:nvSpPr>
          <p:cNvPr id="3" name="Content Placeholder 2"/>
          <p:cNvSpPr>
            <a:spLocks noGrp="1"/>
          </p:cNvSpPr>
          <p:nvPr>
            <p:ph idx="1"/>
          </p:nvPr>
        </p:nvSpPr>
        <p:spPr>
          <a:xfrm>
            <a:off x="4724400" y="2819400"/>
            <a:ext cx="3200400" cy="1706565"/>
          </a:xfrm>
        </p:spPr>
        <p:txBody>
          <a:bodyPr>
            <a:normAutofit lnSpcReduction="10000"/>
          </a:bodyPr>
          <a:lstStyle/>
          <a:p>
            <a:pPr marL="0" indent="0">
              <a:buNone/>
            </a:pPr>
            <a:r>
              <a:rPr lang="en-US" sz="2800" dirty="0"/>
              <a:t>Screen shot of the Application Portal landing page- select </a:t>
            </a:r>
            <a:r>
              <a:rPr lang="en-US" sz="2800" dirty="0" err="1"/>
              <a:t>CalHome</a:t>
            </a:r>
            <a:r>
              <a:rPr lang="en-US" sz="2800" dirty="0"/>
              <a:t> 2020</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09850" y="2181225"/>
            <a:ext cx="7429500" cy="3686175"/>
          </a:xfrm>
          <a:prstGeom prst="rect">
            <a:avLst/>
          </a:prstGeom>
        </p:spPr>
      </p:pic>
      <p:sp>
        <p:nvSpPr>
          <p:cNvPr id="6" name="Slide Number Placeholder 5"/>
          <p:cNvSpPr>
            <a:spLocks noGrp="1"/>
          </p:cNvSpPr>
          <p:nvPr>
            <p:ph type="sldNum" sz="quarter" idx="4"/>
          </p:nvPr>
        </p:nvSpPr>
        <p:spPr/>
        <p:txBody>
          <a:bodyPr/>
          <a:lstStyle/>
          <a:p>
            <a:fld id="{4371234F-6A54-4831-9A2D-FD5860F3C3E1}" type="slidenum">
              <a:rPr lang="en-US" smtClean="0"/>
              <a:pPr/>
              <a:t>45</a:t>
            </a:fld>
            <a:endParaRPr lang="en-US"/>
          </a:p>
        </p:txBody>
      </p:sp>
    </p:spTree>
    <p:extLst>
      <p:ext uri="{BB962C8B-B14F-4D97-AF65-F5344CB8AC3E}">
        <p14:creationId xmlns:p14="http://schemas.microsoft.com/office/powerpoint/2010/main" val="3667504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 Key Information</a:t>
            </a:r>
          </a:p>
        </p:txBody>
      </p:sp>
      <p:sp>
        <p:nvSpPr>
          <p:cNvPr id="3" name="Content Placeholder 2"/>
          <p:cNvSpPr>
            <a:spLocks noGrp="1"/>
          </p:cNvSpPr>
          <p:nvPr>
            <p:ph idx="1"/>
          </p:nvPr>
        </p:nvSpPr>
        <p:spPr/>
        <p:txBody>
          <a:bodyPr>
            <a:normAutofit/>
          </a:bodyPr>
          <a:lstStyle/>
          <a:p>
            <a:r>
              <a:rPr lang="en-US" sz="2800" dirty="0"/>
              <a:t>If the area is marked with an asterisk it is required. Please be aware of specific upload formats. </a:t>
            </a:r>
          </a:p>
          <a:p>
            <a:pPr marL="0" indent="0">
              <a:buNone/>
            </a:pPr>
            <a:endParaRPr lang="en-US" sz="2800" dirty="0"/>
          </a:p>
          <a:p>
            <a:r>
              <a:rPr lang="en-US" sz="2800" dirty="0"/>
              <a:t>The Excel Application must be submitted in XLS or XLSX format on the portal not XLM (this means the document must be saved removing MACROS).</a:t>
            </a:r>
          </a:p>
          <a:p>
            <a:pPr marL="0" indent="0">
              <a:buNone/>
            </a:pPr>
            <a:endParaRPr lang="en-US" sz="2800" dirty="0"/>
          </a:p>
          <a:p>
            <a:r>
              <a:rPr lang="en-US" sz="2800" dirty="0"/>
              <a:t>Once the application is submitted a confirmation receipt will be sent. Save the confirmation.  </a:t>
            </a:r>
          </a:p>
        </p:txBody>
      </p:sp>
      <p:sp>
        <p:nvSpPr>
          <p:cNvPr id="6" name="Slide Number Placeholder 5"/>
          <p:cNvSpPr>
            <a:spLocks noGrp="1"/>
          </p:cNvSpPr>
          <p:nvPr>
            <p:ph type="sldNum" sz="quarter" idx="4"/>
          </p:nvPr>
        </p:nvSpPr>
        <p:spPr/>
        <p:txBody>
          <a:bodyPr/>
          <a:lstStyle/>
          <a:p>
            <a:fld id="{4371234F-6A54-4831-9A2D-FD5860F3C3E1}" type="slidenum">
              <a:rPr lang="en-US" smtClean="0"/>
              <a:pPr/>
              <a:t>46</a:t>
            </a:fld>
            <a:endParaRPr lang="en-US"/>
          </a:p>
        </p:txBody>
      </p:sp>
    </p:spTree>
    <p:extLst>
      <p:ext uri="{BB962C8B-B14F-4D97-AF65-F5344CB8AC3E}">
        <p14:creationId xmlns:p14="http://schemas.microsoft.com/office/powerpoint/2010/main" val="2773426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6"/>
                </a:solidFill>
              </a:rPr>
              <a:t>APPLICATION-Portal Required Documents</a:t>
            </a:r>
          </a:p>
        </p:txBody>
      </p:sp>
      <p:sp>
        <p:nvSpPr>
          <p:cNvPr id="3" name="Content Placeholder 2"/>
          <p:cNvSpPr>
            <a:spLocks noGrp="1"/>
          </p:cNvSpPr>
          <p:nvPr>
            <p:ph idx="1"/>
          </p:nvPr>
        </p:nvSpPr>
        <p:spPr>
          <a:xfrm>
            <a:off x="4648200" y="2971800"/>
            <a:ext cx="3048000" cy="609600"/>
          </a:xfrm>
        </p:spPr>
        <p:txBody>
          <a:bodyPr>
            <a:normAutofit/>
          </a:bodyPr>
          <a:lstStyle/>
          <a:p>
            <a:pPr marL="0" indent="0">
              <a:buNone/>
            </a:pPr>
            <a:r>
              <a:rPr lang="en-US" sz="1600" dirty="0"/>
              <a:t>Screen shot of the Application Portal required document page.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09800" y="2795587"/>
            <a:ext cx="8782050" cy="1571625"/>
          </a:xfrm>
          <a:prstGeom prst="rect">
            <a:avLst/>
          </a:prstGeom>
        </p:spPr>
      </p:pic>
      <p:sp>
        <p:nvSpPr>
          <p:cNvPr id="6" name="Slide Number Placeholder 5"/>
          <p:cNvSpPr>
            <a:spLocks noGrp="1"/>
          </p:cNvSpPr>
          <p:nvPr>
            <p:ph type="sldNum" sz="quarter" idx="4"/>
          </p:nvPr>
        </p:nvSpPr>
        <p:spPr/>
        <p:txBody>
          <a:bodyPr/>
          <a:lstStyle/>
          <a:p>
            <a:fld id="{4371234F-6A54-4831-9A2D-FD5860F3C3E1}" type="slidenum">
              <a:rPr lang="en-US" smtClean="0"/>
              <a:pPr/>
              <a:t>47</a:t>
            </a:fld>
            <a:endParaRPr lang="en-US"/>
          </a:p>
        </p:txBody>
      </p:sp>
    </p:spTree>
    <p:extLst>
      <p:ext uri="{BB962C8B-B14F-4D97-AF65-F5344CB8AC3E}">
        <p14:creationId xmlns:p14="http://schemas.microsoft.com/office/powerpoint/2010/main" val="817959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EXCEL APPLICATION</a:t>
            </a:r>
          </a:p>
        </p:txBody>
      </p:sp>
      <p:sp>
        <p:nvSpPr>
          <p:cNvPr id="3" name="Content Placeholder 2"/>
          <p:cNvSpPr>
            <a:spLocks noGrp="1"/>
          </p:cNvSpPr>
          <p:nvPr>
            <p:ph idx="1"/>
          </p:nvPr>
        </p:nvSpPr>
        <p:spPr>
          <a:xfrm>
            <a:off x="4572000" y="2286000"/>
            <a:ext cx="3886200" cy="1371598"/>
          </a:xfrm>
        </p:spPr>
        <p:txBody>
          <a:bodyPr>
            <a:normAutofit fontScale="92500"/>
          </a:bodyPr>
          <a:lstStyle/>
          <a:p>
            <a:r>
              <a:rPr lang="en-US" sz="2800" dirty="0"/>
              <a:t>Screen shot of the first page of the </a:t>
            </a:r>
            <a:r>
              <a:rPr lang="en-US" sz="2800" dirty="0" err="1"/>
              <a:t>CalHome</a:t>
            </a:r>
            <a:r>
              <a:rPr lang="en-US" sz="2800" dirty="0"/>
              <a:t> excel application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76600" y="1524000"/>
            <a:ext cx="6096000" cy="5197478"/>
          </a:xfrm>
          <a:prstGeom prst="rect">
            <a:avLst/>
          </a:prstGeom>
        </p:spPr>
      </p:pic>
      <p:sp>
        <p:nvSpPr>
          <p:cNvPr id="6" name="Slide Number Placeholder 5"/>
          <p:cNvSpPr>
            <a:spLocks noGrp="1"/>
          </p:cNvSpPr>
          <p:nvPr>
            <p:ph type="sldNum" sz="quarter" idx="4"/>
          </p:nvPr>
        </p:nvSpPr>
        <p:spPr/>
        <p:txBody>
          <a:bodyPr/>
          <a:lstStyle/>
          <a:p>
            <a:fld id="{4371234F-6A54-4831-9A2D-FD5860F3C3E1}" type="slidenum">
              <a:rPr lang="en-US" smtClean="0"/>
              <a:pPr/>
              <a:t>48</a:t>
            </a:fld>
            <a:endParaRPr lang="en-US"/>
          </a:p>
        </p:txBody>
      </p:sp>
    </p:spTree>
    <p:extLst>
      <p:ext uri="{BB962C8B-B14F-4D97-AF65-F5344CB8AC3E}">
        <p14:creationId xmlns:p14="http://schemas.microsoft.com/office/powerpoint/2010/main" val="2956704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APPLICATION-Activity and Projects</a:t>
            </a:r>
          </a:p>
        </p:txBody>
      </p:sp>
      <p:sp>
        <p:nvSpPr>
          <p:cNvPr id="3" name="Content Placeholder 2"/>
          <p:cNvSpPr>
            <a:spLocks noGrp="1"/>
          </p:cNvSpPr>
          <p:nvPr>
            <p:ph idx="1"/>
          </p:nvPr>
        </p:nvSpPr>
        <p:spPr/>
        <p:txBody>
          <a:bodyPr/>
          <a:lstStyle/>
          <a:p>
            <a:r>
              <a:rPr lang="en-US" dirty="0"/>
              <a:t>Screen shot of the Eligible Activity tab</a:t>
            </a:r>
          </a:p>
        </p:txBody>
      </p:sp>
      <p:pic>
        <p:nvPicPr>
          <p:cNvPr id="7" name="Content Placeholder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0166" y="1752602"/>
            <a:ext cx="10617200" cy="3657600"/>
          </a:xfrm>
          <a:prstGeom prst="rect">
            <a:avLst/>
          </a:prstGeom>
        </p:spPr>
      </p:pic>
      <p:sp>
        <p:nvSpPr>
          <p:cNvPr id="6" name="Slide Number Placeholder 5"/>
          <p:cNvSpPr>
            <a:spLocks noGrp="1"/>
          </p:cNvSpPr>
          <p:nvPr>
            <p:ph type="sldNum" sz="quarter" idx="4"/>
          </p:nvPr>
        </p:nvSpPr>
        <p:spPr/>
        <p:txBody>
          <a:bodyPr/>
          <a:lstStyle/>
          <a:p>
            <a:fld id="{4371234F-6A54-4831-9A2D-FD5860F3C3E1}" type="slidenum">
              <a:rPr lang="en-US" smtClean="0"/>
              <a:pPr/>
              <a:t>49</a:t>
            </a:fld>
            <a:endParaRPr lang="en-US"/>
          </a:p>
        </p:txBody>
      </p:sp>
    </p:spTree>
    <p:extLst>
      <p:ext uri="{BB962C8B-B14F-4D97-AF65-F5344CB8AC3E}">
        <p14:creationId xmlns:p14="http://schemas.microsoft.com/office/powerpoint/2010/main" val="369971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REMINDERS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9276097"/>
              </p:ext>
            </p:extLst>
          </p:nvPr>
        </p:nvGraphicFramePr>
        <p:xfrm>
          <a:off x="1447800" y="1981200"/>
          <a:ext cx="9855200" cy="2590800"/>
        </p:xfrm>
        <a:graphic>
          <a:graphicData uri="http://schemas.openxmlformats.org/drawingml/2006/table">
            <a:tbl>
              <a:tblPr firstRow="1" bandRow="1">
                <a:tableStyleId>{912C8C85-51F0-491E-9774-3900AFEF0FD7}</a:tableStyleId>
              </a:tblPr>
              <a:tblGrid>
                <a:gridCol w="9855200">
                  <a:extLst>
                    <a:ext uri="{9D8B030D-6E8A-4147-A177-3AD203B41FA5}">
                      <a16:colId xmlns:a16="http://schemas.microsoft.com/office/drawing/2014/main" val="149454"/>
                    </a:ext>
                  </a:extLst>
                </a:gridCol>
              </a:tblGrid>
              <a:tr h="370840">
                <a:tc>
                  <a:txBody>
                    <a:bodyPr/>
                    <a:lstStyle/>
                    <a:p>
                      <a:pPr algn="ctr"/>
                      <a:r>
                        <a:rPr lang="en-US" sz="2800" dirty="0"/>
                        <a:t>IMPORTANT</a:t>
                      </a:r>
                      <a:r>
                        <a:rPr lang="en-US" sz="2800" baseline="0" dirty="0"/>
                        <a:t> REMINDERS</a:t>
                      </a:r>
                      <a:endParaRPr lang="en-US" sz="2800" dirty="0"/>
                    </a:p>
                  </a:txBody>
                  <a:tcPr/>
                </a:tc>
                <a:extLst>
                  <a:ext uri="{0D108BD9-81ED-4DB2-BD59-A6C34878D82A}">
                    <a16:rowId xmlns:a16="http://schemas.microsoft.com/office/drawing/2014/main" val="1867566948"/>
                  </a:ext>
                </a:extLst>
              </a:tr>
              <a:tr h="370840">
                <a:tc>
                  <a:txBody>
                    <a:bodyPr/>
                    <a:lstStyle/>
                    <a:p>
                      <a:r>
                        <a:rPr lang="en-US" sz="2800" dirty="0">
                          <a:solidFill>
                            <a:schemeClr val="accent6"/>
                          </a:solidFill>
                        </a:rPr>
                        <a:t>Application Deadline: </a:t>
                      </a:r>
                      <a:r>
                        <a:rPr lang="en-US" sz="2800" b="1" dirty="0">
                          <a:solidFill>
                            <a:schemeClr val="accent6"/>
                          </a:solidFill>
                        </a:rPr>
                        <a:t>October 29, 2020 by 11:59 p.m.</a:t>
                      </a:r>
                    </a:p>
                  </a:txBody>
                  <a:tcPr/>
                </a:tc>
                <a:extLst>
                  <a:ext uri="{0D108BD9-81ED-4DB2-BD59-A6C34878D82A}">
                    <a16:rowId xmlns:a16="http://schemas.microsoft.com/office/drawing/2014/main" val="2828168115"/>
                  </a:ext>
                </a:extLst>
              </a:tr>
              <a:tr h="370840">
                <a:tc>
                  <a:txBody>
                    <a:bodyPr/>
                    <a:lstStyle/>
                    <a:p>
                      <a:r>
                        <a:rPr lang="en-US" sz="2800" dirty="0">
                          <a:solidFill>
                            <a:schemeClr val="accent6"/>
                          </a:solidFill>
                        </a:rPr>
                        <a:t>Selection of Activity type will open other worksheet</a:t>
                      </a:r>
                      <a:r>
                        <a:rPr lang="en-US" sz="2800" baseline="0" dirty="0">
                          <a:solidFill>
                            <a:schemeClr val="accent6"/>
                          </a:solidFill>
                        </a:rPr>
                        <a:t> tabs</a:t>
                      </a:r>
                      <a:endParaRPr lang="en-US" sz="2800" dirty="0">
                        <a:solidFill>
                          <a:schemeClr val="accent6"/>
                        </a:solidFill>
                      </a:endParaRPr>
                    </a:p>
                  </a:txBody>
                  <a:tcPr/>
                </a:tc>
                <a:extLst>
                  <a:ext uri="{0D108BD9-81ED-4DB2-BD59-A6C34878D82A}">
                    <a16:rowId xmlns:a16="http://schemas.microsoft.com/office/drawing/2014/main" val="2518827716"/>
                  </a:ext>
                </a:extLst>
              </a:tr>
              <a:tr h="370840">
                <a:tc>
                  <a:txBody>
                    <a:bodyPr/>
                    <a:lstStyle/>
                    <a:p>
                      <a:r>
                        <a:rPr lang="en-US" sz="2800" dirty="0">
                          <a:solidFill>
                            <a:schemeClr val="accent6"/>
                          </a:solidFill>
                        </a:rPr>
                        <a:t>Applications</a:t>
                      </a:r>
                      <a:r>
                        <a:rPr lang="en-US" sz="2800" baseline="0" dirty="0">
                          <a:solidFill>
                            <a:schemeClr val="accent6"/>
                          </a:solidFill>
                        </a:rPr>
                        <a:t> must be complete</a:t>
                      </a:r>
                      <a:endParaRPr lang="en-US" sz="2800" dirty="0">
                        <a:solidFill>
                          <a:schemeClr val="accent6"/>
                        </a:solidFill>
                      </a:endParaRPr>
                    </a:p>
                  </a:txBody>
                  <a:tcPr/>
                </a:tc>
                <a:extLst>
                  <a:ext uri="{0D108BD9-81ED-4DB2-BD59-A6C34878D82A}">
                    <a16:rowId xmlns:a16="http://schemas.microsoft.com/office/drawing/2014/main" val="4256102464"/>
                  </a:ext>
                </a:extLst>
              </a:tr>
              <a:tr h="370840">
                <a:tc>
                  <a:txBody>
                    <a:bodyPr/>
                    <a:lstStyle/>
                    <a:p>
                      <a:r>
                        <a:rPr lang="en-US" sz="2800" dirty="0">
                          <a:solidFill>
                            <a:schemeClr val="accent6"/>
                          </a:solidFill>
                        </a:rPr>
                        <a:t>Send Questions to:</a:t>
                      </a:r>
                      <a:r>
                        <a:rPr lang="en-US" sz="2800" baseline="0" dirty="0">
                          <a:solidFill>
                            <a:schemeClr val="accent6"/>
                          </a:solidFill>
                        </a:rPr>
                        <a:t> CalHome@hcd.ca.gov</a:t>
                      </a:r>
                      <a:endParaRPr lang="en-US" sz="2800" dirty="0">
                        <a:solidFill>
                          <a:schemeClr val="accent6"/>
                        </a:solidFill>
                      </a:endParaRPr>
                    </a:p>
                  </a:txBody>
                  <a:tcPr/>
                </a:tc>
                <a:extLst>
                  <a:ext uri="{0D108BD9-81ED-4DB2-BD59-A6C34878D82A}">
                    <a16:rowId xmlns:a16="http://schemas.microsoft.com/office/drawing/2014/main" val="2622129219"/>
                  </a:ext>
                </a:extLst>
              </a:tr>
            </a:tbl>
          </a:graphicData>
        </a:graphic>
      </p:graphicFrame>
      <p:sp>
        <p:nvSpPr>
          <p:cNvPr id="3" name="Slide Number Placeholder 2"/>
          <p:cNvSpPr>
            <a:spLocks noGrp="1"/>
          </p:cNvSpPr>
          <p:nvPr>
            <p:ph type="sldNum" sz="quarter" idx="4"/>
          </p:nvPr>
        </p:nvSpPr>
        <p:spPr/>
        <p:txBody>
          <a:bodyPr/>
          <a:lstStyle/>
          <a:p>
            <a:fld id="{4371234F-6A54-4831-9A2D-FD5860F3C3E1}" type="slidenum">
              <a:rPr lang="en-US" smtClean="0"/>
              <a:pPr/>
              <a:t>5</a:t>
            </a:fld>
            <a:endParaRPr lang="en-US"/>
          </a:p>
        </p:txBody>
      </p:sp>
    </p:spTree>
    <p:extLst>
      <p:ext uri="{BB962C8B-B14F-4D97-AF65-F5344CB8AC3E}">
        <p14:creationId xmlns:p14="http://schemas.microsoft.com/office/powerpoint/2010/main" val="2546113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a:t>
            </a:r>
          </a:p>
        </p:txBody>
      </p:sp>
      <p:sp>
        <p:nvSpPr>
          <p:cNvPr id="3" name="Content Placeholder 2"/>
          <p:cNvSpPr>
            <a:spLocks noGrp="1"/>
          </p:cNvSpPr>
          <p:nvPr>
            <p:ph idx="1"/>
          </p:nvPr>
        </p:nvSpPr>
        <p:spPr/>
        <p:txBody>
          <a:bodyPr/>
          <a:lstStyle/>
          <a:p>
            <a:r>
              <a:rPr lang="en-US" dirty="0"/>
              <a:t>Screen shot of application support tab</a:t>
            </a:r>
          </a:p>
        </p:txBody>
      </p:sp>
      <p:pic>
        <p:nvPicPr>
          <p:cNvPr id="6" name="Content Placeholder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37593" y="1524000"/>
            <a:ext cx="9296400" cy="5181600"/>
          </a:xfrm>
          <a:prstGeom prst="rect">
            <a:avLst/>
          </a:prstGeom>
        </p:spPr>
      </p:pic>
      <p:sp>
        <p:nvSpPr>
          <p:cNvPr id="5" name="Slide Number Placeholder 4"/>
          <p:cNvSpPr>
            <a:spLocks noGrp="1"/>
          </p:cNvSpPr>
          <p:nvPr>
            <p:ph type="sldNum" sz="quarter" idx="4"/>
          </p:nvPr>
        </p:nvSpPr>
        <p:spPr/>
        <p:txBody>
          <a:bodyPr/>
          <a:lstStyle/>
          <a:p>
            <a:fld id="{4371234F-6A54-4831-9A2D-FD5860F3C3E1}" type="slidenum">
              <a:rPr lang="en-US" smtClean="0"/>
              <a:pPr/>
              <a:t>50</a:t>
            </a:fld>
            <a:endParaRPr lang="en-US"/>
          </a:p>
        </p:txBody>
      </p:sp>
    </p:spTree>
    <p:extLst>
      <p:ext uri="{BB962C8B-B14F-4D97-AF65-F5344CB8AC3E}">
        <p14:creationId xmlns:p14="http://schemas.microsoft.com/office/powerpoint/2010/main" val="2816563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6"/>
                </a:solidFill>
              </a:rPr>
              <a:t>APPLICATION- Applicant Certification and Legal Disclosure</a:t>
            </a:r>
          </a:p>
        </p:txBody>
      </p:sp>
      <p:sp>
        <p:nvSpPr>
          <p:cNvPr id="3" name="Content Placeholder 2"/>
          <p:cNvSpPr>
            <a:spLocks noGrp="1"/>
          </p:cNvSpPr>
          <p:nvPr>
            <p:ph idx="1"/>
          </p:nvPr>
        </p:nvSpPr>
        <p:spPr/>
        <p:txBody>
          <a:bodyPr>
            <a:normAutofit/>
          </a:bodyPr>
          <a:lstStyle/>
          <a:p>
            <a:pPr algn="ctr"/>
            <a:r>
              <a:rPr lang="en-US" sz="1200" dirty="0"/>
              <a:t>Picture of the Applicant Certification and Legal Disclosure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59200" y="1404382"/>
            <a:ext cx="6400800" cy="5280310"/>
          </a:xfrm>
          <a:prstGeom prst="rect">
            <a:avLst/>
          </a:prstGeom>
        </p:spPr>
      </p:pic>
      <p:sp>
        <p:nvSpPr>
          <p:cNvPr id="5" name="Slide Number Placeholder 4"/>
          <p:cNvSpPr>
            <a:spLocks noGrp="1"/>
          </p:cNvSpPr>
          <p:nvPr>
            <p:ph type="sldNum" sz="quarter" idx="4"/>
          </p:nvPr>
        </p:nvSpPr>
        <p:spPr/>
        <p:txBody>
          <a:bodyPr/>
          <a:lstStyle/>
          <a:p>
            <a:fld id="{4371234F-6A54-4831-9A2D-FD5860F3C3E1}" type="slidenum">
              <a:rPr lang="en-US" smtClean="0"/>
              <a:pPr/>
              <a:t>51</a:t>
            </a:fld>
            <a:endParaRPr lang="en-US"/>
          </a:p>
        </p:txBody>
      </p:sp>
    </p:spTree>
    <p:extLst>
      <p:ext uri="{BB962C8B-B14F-4D97-AF65-F5344CB8AC3E}">
        <p14:creationId xmlns:p14="http://schemas.microsoft.com/office/powerpoint/2010/main" val="259020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 Tips</a:t>
            </a:r>
          </a:p>
        </p:txBody>
      </p:sp>
      <p:sp>
        <p:nvSpPr>
          <p:cNvPr id="3" name="Content Placeholder 2"/>
          <p:cNvSpPr>
            <a:spLocks noGrp="1"/>
          </p:cNvSpPr>
          <p:nvPr>
            <p:ph idx="1"/>
          </p:nvPr>
        </p:nvSpPr>
        <p:spPr/>
        <p:txBody>
          <a:bodyPr>
            <a:normAutofit/>
          </a:bodyPr>
          <a:lstStyle/>
          <a:p>
            <a:r>
              <a:rPr lang="en-US" sz="2800" dirty="0"/>
              <a:t>The applicant will need to have the appropriate party wet sign the Applicant Certification and Legal Disclosure, then print/scan into PDF format and upload into the portal.</a:t>
            </a:r>
          </a:p>
          <a:p>
            <a:endParaRPr lang="en-US" sz="2800" dirty="0"/>
          </a:p>
          <a:p>
            <a:endParaRPr lang="en-US" sz="1100" dirty="0"/>
          </a:p>
          <a:p>
            <a:r>
              <a:rPr lang="en-US" sz="1100" dirty="0">
                <a:solidFill>
                  <a:schemeClr val="bg1"/>
                </a:solidFill>
              </a:rPr>
              <a:t>Screen shot of Certification and Legal Disclosure</a:t>
            </a:r>
          </a:p>
          <a:p>
            <a:r>
              <a:rPr lang="en-US" sz="1100" dirty="0"/>
              <a:t>Screen shot of application certification and legal disclosure on the application portal</a:t>
            </a:r>
          </a:p>
          <a:p>
            <a:endParaRPr lang="en-US" sz="28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36650" y="3812385"/>
            <a:ext cx="10020300" cy="923925"/>
          </a:xfrm>
          <a:prstGeom prst="rect">
            <a:avLst/>
          </a:prstGeom>
        </p:spPr>
      </p:pic>
      <p:sp>
        <p:nvSpPr>
          <p:cNvPr id="7" name="Rectangle 6">
            <a:extLst>
              <a:ext uri="{C183D7F6-B498-43B3-948B-1728B52AA6E4}">
                <adec:decorative xmlns:adec="http://schemas.microsoft.com/office/drawing/2017/decorative" val="1"/>
              </a:ext>
            </a:extLst>
          </p:cNvPr>
          <p:cNvSpPr/>
          <p:nvPr/>
        </p:nvSpPr>
        <p:spPr>
          <a:xfrm>
            <a:off x="762000" y="3581400"/>
            <a:ext cx="10591800" cy="18518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4371234F-6A54-4831-9A2D-FD5860F3C3E1}" type="slidenum">
              <a:rPr lang="en-US" smtClean="0"/>
              <a:pPr/>
              <a:t>52</a:t>
            </a:fld>
            <a:endParaRPr lang="en-US"/>
          </a:p>
        </p:txBody>
      </p:sp>
    </p:spTree>
    <p:extLst>
      <p:ext uri="{BB962C8B-B14F-4D97-AF65-F5344CB8AC3E}">
        <p14:creationId xmlns:p14="http://schemas.microsoft.com/office/powerpoint/2010/main" val="835947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 Feasibility </a:t>
            </a:r>
          </a:p>
        </p:txBody>
      </p:sp>
      <p:sp>
        <p:nvSpPr>
          <p:cNvPr id="3" name="Content Placeholder 2"/>
          <p:cNvSpPr>
            <a:spLocks noGrp="1"/>
          </p:cNvSpPr>
          <p:nvPr>
            <p:ph idx="1"/>
          </p:nvPr>
        </p:nvSpPr>
        <p:spPr/>
        <p:txBody>
          <a:bodyPr>
            <a:normAutofit/>
          </a:bodyPr>
          <a:lstStyle/>
          <a:p>
            <a:r>
              <a:rPr lang="en-US" sz="2800" dirty="0"/>
              <a:t>If an applicant is applying for Mortgage Assistance, Self-Help Technical Assistance or a Project Development Loan the Feasibility points are dependent on the previous year home sales.</a:t>
            </a:r>
          </a:p>
          <a:p>
            <a:r>
              <a:rPr lang="en-US" sz="2800" dirty="0"/>
              <a:t>The applicant is requested to submit evidence of previous year home sales, this is for the immediate twelve months preceding the application date. Feasibility points will not be awarded without the provided documentation requested in the application.</a:t>
            </a:r>
          </a:p>
        </p:txBody>
      </p:sp>
      <p:sp>
        <p:nvSpPr>
          <p:cNvPr id="6" name="Slide Number Placeholder 5"/>
          <p:cNvSpPr>
            <a:spLocks noGrp="1"/>
          </p:cNvSpPr>
          <p:nvPr>
            <p:ph type="sldNum" sz="quarter" idx="4"/>
          </p:nvPr>
        </p:nvSpPr>
        <p:spPr/>
        <p:txBody>
          <a:bodyPr/>
          <a:lstStyle/>
          <a:p>
            <a:fld id="{4371234F-6A54-4831-9A2D-FD5860F3C3E1}" type="slidenum">
              <a:rPr lang="en-US" smtClean="0"/>
              <a:pPr/>
              <a:t>53</a:t>
            </a:fld>
            <a:endParaRPr lang="en-US"/>
          </a:p>
        </p:txBody>
      </p:sp>
    </p:spTree>
    <p:extLst>
      <p:ext uri="{BB962C8B-B14F-4D97-AF65-F5344CB8AC3E}">
        <p14:creationId xmlns:p14="http://schemas.microsoft.com/office/powerpoint/2010/main" val="657560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 Home Sales Ratio</a:t>
            </a:r>
          </a:p>
        </p:txBody>
      </p:sp>
      <p:sp>
        <p:nvSpPr>
          <p:cNvPr id="3" name="Content Placeholder 2"/>
          <p:cNvSpPr>
            <a:spLocks noGrp="1"/>
          </p:cNvSpPr>
          <p:nvPr>
            <p:ph idx="1"/>
          </p:nvPr>
        </p:nvSpPr>
        <p:spPr/>
        <p:txBody>
          <a:bodyPr>
            <a:normAutofit/>
          </a:bodyPr>
          <a:lstStyle/>
          <a:p>
            <a:r>
              <a:rPr lang="en-US" sz="2800" dirty="0"/>
              <a:t>Screen shot of the application where home sales and the proposed number of loans are entered.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5462" y="1600200"/>
            <a:ext cx="11963400" cy="4373563"/>
          </a:xfrm>
          <a:prstGeom prst="rect">
            <a:avLst/>
          </a:prstGeom>
        </p:spPr>
      </p:pic>
      <p:sp>
        <p:nvSpPr>
          <p:cNvPr id="6" name="Slide Number Placeholder 5"/>
          <p:cNvSpPr>
            <a:spLocks noGrp="1"/>
          </p:cNvSpPr>
          <p:nvPr>
            <p:ph type="sldNum" sz="quarter" idx="4"/>
          </p:nvPr>
        </p:nvSpPr>
        <p:spPr/>
        <p:txBody>
          <a:bodyPr/>
          <a:lstStyle/>
          <a:p>
            <a:fld id="{4371234F-6A54-4831-9A2D-FD5860F3C3E1}" type="slidenum">
              <a:rPr lang="en-US" smtClean="0"/>
              <a:pPr/>
              <a:t>54</a:t>
            </a:fld>
            <a:endParaRPr lang="en-US"/>
          </a:p>
        </p:txBody>
      </p:sp>
    </p:spTree>
    <p:extLst>
      <p:ext uri="{BB962C8B-B14F-4D97-AF65-F5344CB8AC3E}">
        <p14:creationId xmlns:p14="http://schemas.microsoft.com/office/powerpoint/2010/main" val="3632026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 Score Matrix</a:t>
            </a:r>
          </a:p>
        </p:txBody>
      </p:sp>
      <p:sp>
        <p:nvSpPr>
          <p:cNvPr id="3" name="Content Placeholder 2"/>
          <p:cNvSpPr>
            <a:spLocks noGrp="1"/>
          </p:cNvSpPr>
          <p:nvPr>
            <p:ph idx="1"/>
          </p:nvPr>
        </p:nvSpPr>
        <p:spPr/>
        <p:txBody>
          <a:bodyPr/>
          <a:lstStyle/>
          <a:p>
            <a:r>
              <a:rPr lang="en-US" dirty="0"/>
              <a:t>Screen shot of score matrix</a:t>
            </a:r>
          </a:p>
        </p:txBody>
      </p:sp>
      <p:pic>
        <p:nvPicPr>
          <p:cNvPr id="6" name="Content Placeholder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 y="1828800"/>
            <a:ext cx="10464800" cy="3886200"/>
          </a:xfrm>
          <a:prstGeom prst="rect">
            <a:avLst/>
          </a:prstGeom>
        </p:spPr>
      </p:pic>
      <p:sp>
        <p:nvSpPr>
          <p:cNvPr id="5" name="Slide Number Placeholder 4"/>
          <p:cNvSpPr>
            <a:spLocks noGrp="1"/>
          </p:cNvSpPr>
          <p:nvPr>
            <p:ph type="sldNum" sz="quarter" idx="4"/>
          </p:nvPr>
        </p:nvSpPr>
        <p:spPr/>
        <p:txBody>
          <a:bodyPr/>
          <a:lstStyle/>
          <a:p>
            <a:fld id="{4371234F-6A54-4831-9A2D-FD5860F3C3E1}" type="slidenum">
              <a:rPr lang="en-US" smtClean="0"/>
              <a:pPr/>
              <a:t>55</a:t>
            </a:fld>
            <a:endParaRPr lang="en-US"/>
          </a:p>
        </p:txBody>
      </p:sp>
    </p:spTree>
    <p:extLst>
      <p:ext uri="{BB962C8B-B14F-4D97-AF65-F5344CB8AC3E}">
        <p14:creationId xmlns:p14="http://schemas.microsoft.com/office/powerpoint/2010/main" val="2962042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 Tip</a:t>
            </a:r>
          </a:p>
        </p:txBody>
      </p:sp>
      <p:sp>
        <p:nvSpPr>
          <p:cNvPr id="3" name="Content Placeholder 2"/>
          <p:cNvSpPr>
            <a:spLocks noGrp="1"/>
          </p:cNvSpPr>
          <p:nvPr>
            <p:ph idx="1"/>
          </p:nvPr>
        </p:nvSpPr>
        <p:spPr/>
        <p:txBody>
          <a:bodyPr/>
          <a:lstStyle/>
          <a:p>
            <a:r>
              <a:rPr lang="en-US" dirty="0"/>
              <a:t>Screen shot of small sample of the excel application </a:t>
            </a:r>
          </a:p>
        </p:txBody>
      </p:sp>
      <p:pic>
        <p:nvPicPr>
          <p:cNvPr id="6" name="Content Placeholder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5800" y="1752602"/>
            <a:ext cx="11201400" cy="3733800"/>
          </a:xfrm>
          <a:prstGeom prst="rect">
            <a:avLst/>
          </a:prstGeom>
        </p:spPr>
      </p:pic>
      <p:sp>
        <p:nvSpPr>
          <p:cNvPr id="5" name="Slide Number Placeholder 4"/>
          <p:cNvSpPr>
            <a:spLocks noGrp="1"/>
          </p:cNvSpPr>
          <p:nvPr>
            <p:ph type="sldNum" sz="quarter" idx="4"/>
          </p:nvPr>
        </p:nvSpPr>
        <p:spPr/>
        <p:txBody>
          <a:bodyPr/>
          <a:lstStyle/>
          <a:p>
            <a:fld id="{4371234F-6A54-4831-9A2D-FD5860F3C3E1}" type="slidenum">
              <a:rPr lang="en-US" smtClean="0"/>
              <a:pPr/>
              <a:t>56</a:t>
            </a:fld>
            <a:endParaRPr lang="en-US"/>
          </a:p>
        </p:txBody>
      </p:sp>
    </p:spTree>
    <p:extLst>
      <p:ext uri="{BB962C8B-B14F-4D97-AF65-F5344CB8AC3E}">
        <p14:creationId xmlns:p14="http://schemas.microsoft.com/office/powerpoint/2010/main" val="2584133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 Experience Tip</a:t>
            </a:r>
          </a:p>
        </p:txBody>
      </p:sp>
      <p:sp>
        <p:nvSpPr>
          <p:cNvPr id="3" name="Content Placeholder 2"/>
          <p:cNvSpPr>
            <a:spLocks noGrp="1"/>
          </p:cNvSpPr>
          <p:nvPr>
            <p:ph idx="1"/>
          </p:nvPr>
        </p:nvSpPr>
        <p:spPr>
          <a:xfrm>
            <a:off x="1395216" y="2895600"/>
            <a:ext cx="9855200" cy="4373563"/>
          </a:xfrm>
        </p:spPr>
        <p:txBody>
          <a:bodyPr/>
          <a:lstStyle/>
          <a:p>
            <a:r>
              <a:rPr lang="en-US" dirty="0"/>
              <a:t>Screen shot of experience chart in the excel application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600" y="2203453"/>
            <a:ext cx="11858625" cy="3467100"/>
          </a:xfrm>
          <a:prstGeom prst="rect">
            <a:avLst/>
          </a:prstGeom>
        </p:spPr>
      </p:pic>
      <p:sp>
        <p:nvSpPr>
          <p:cNvPr id="5" name="Slide Number Placeholder 4"/>
          <p:cNvSpPr>
            <a:spLocks noGrp="1"/>
          </p:cNvSpPr>
          <p:nvPr>
            <p:ph type="sldNum" sz="quarter" idx="4"/>
          </p:nvPr>
        </p:nvSpPr>
        <p:spPr/>
        <p:txBody>
          <a:bodyPr/>
          <a:lstStyle/>
          <a:p>
            <a:fld id="{4371234F-6A54-4831-9A2D-FD5860F3C3E1}" type="slidenum">
              <a:rPr lang="en-US" smtClean="0"/>
              <a:pPr/>
              <a:t>57</a:t>
            </a:fld>
            <a:endParaRPr lang="en-US"/>
          </a:p>
        </p:txBody>
      </p:sp>
    </p:spTree>
    <p:extLst>
      <p:ext uri="{BB962C8B-B14F-4D97-AF65-F5344CB8AC3E}">
        <p14:creationId xmlns:p14="http://schemas.microsoft.com/office/powerpoint/2010/main" val="2755913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6"/>
                </a:solidFill>
              </a:rPr>
              <a:t>APPLICATION-Community Revitalization</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04800" y="1981200"/>
            <a:ext cx="11658600" cy="3962400"/>
          </a:xfrm>
          <a:prstGeom prst="rect">
            <a:avLst/>
          </a:prstGeom>
        </p:spPr>
      </p:pic>
      <p:sp>
        <p:nvSpPr>
          <p:cNvPr id="5" name="Slide Number Placeholder 4"/>
          <p:cNvSpPr>
            <a:spLocks noGrp="1"/>
          </p:cNvSpPr>
          <p:nvPr>
            <p:ph type="sldNum" sz="quarter" idx="4"/>
          </p:nvPr>
        </p:nvSpPr>
        <p:spPr/>
        <p:txBody>
          <a:bodyPr/>
          <a:lstStyle/>
          <a:p>
            <a:fld id="{4371234F-6A54-4831-9A2D-FD5860F3C3E1}" type="slidenum">
              <a:rPr lang="en-US" smtClean="0"/>
              <a:pPr/>
              <a:t>58</a:t>
            </a:fld>
            <a:endParaRPr lang="en-US"/>
          </a:p>
        </p:txBody>
      </p:sp>
    </p:spTree>
    <p:extLst>
      <p:ext uri="{BB962C8B-B14F-4D97-AF65-F5344CB8AC3E}">
        <p14:creationId xmlns:p14="http://schemas.microsoft.com/office/powerpoint/2010/main" val="1527508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 Volunteer Labor</a:t>
            </a:r>
          </a:p>
        </p:txBody>
      </p:sp>
      <p:sp>
        <p:nvSpPr>
          <p:cNvPr id="3" name="Content Placeholder 2"/>
          <p:cNvSpPr>
            <a:spLocks noGrp="1"/>
          </p:cNvSpPr>
          <p:nvPr>
            <p:ph idx="1"/>
          </p:nvPr>
        </p:nvSpPr>
        <p:spPr/>
        <p:txBody>
          <a:bodyPr/>
          <a:lstStyle/>
          <a:p>
            <a:r>
              <a:rPr lang="en-US" dirty="0"/>
              <a:t>Screen shot of volunteer labor</a:t>
            </a:r>
          </a:p>
        </p:txBody>
      </p:sp>
      <p:pic>
        <p:nvPicPr>
          <p:cNvPr id="6" name="Content Placeholder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1600200"/>
            <a:ext cx="10388600" cy="4298953"/>
          </a:xfrm>
          <a:prstGeom prst="rect">
            <a:avLst/>
          </a:prstGeom>
        </p:spPr>
      </p:pic>
      <p:sp>
        <p:nvSpPr>
          <p:cNvPr id="5" name="Slide Number Placeholder 4"/>
          <p:cNvSpPr>
            <a:spLocks noGrp="1"/>
          </p:cNvSpPr>
          <p:nvPr>
            <p:ph type="sldNum" sz="quarter" idx="4"/>
          </p:nvPr>
        </p:nvSpPr>
        <p:spPr/>
        <p:txBody>
          <a:bodyPr/>
          <a:lstStyle/>
          <a:p>
            <a:fld id="{4371234F-6A54-4831-9A2D-FD5860F3C3E1}" type="slidenum">
              <a:rPr lang="en-US" smtClean="0"/>
              <a:pPr/>
              <a:t>59</a:t>
            </a:fld>
            <a:endParaRPr lang="en-US"/>
          </a:p>
        </p:txBody>
      </p:sp>
    </p:spTree>
    <p:extLst>
      <p:ext uri="{BB962C8B-B14F-4D97-AF65-F5344CB8AC3E}">
        <p14:creationId xmlns:p14="http://schemas.microsoft.com/office/powerpoint/2010/main" val="143329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PROGRAM OVERVIEW</a:t>
            </a:r>
          </a:p>
        </p:txBody>
      </p:sp>
    </p:spTree>
    <p:extLst>
      <p:ext uri="{BB962C8B-B14F-4D97-AF65-F5344CB8AC3E}">
        <p14:creationId xmlns:p14="http://schemas.microsoft.com/office/powerpoint/2010/main" val="2366127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 Performance Penalty</a:t>
            </a:r>
          </a:p>
        </p:txBody>
      </p:sp>
      <p:sp>
        <p:nvSpPr>
          <p:cNvPr id="3" name="Content Placeholder 2"/>
          <p:cNvSpPr>
            <a:spLocks noGrp="1"/>
          </p:cNvSpPr>
          <p:nvPr>
            <p:ph idx="1"/>
          </p:nvPr>
        </p:nvSpPr>
        <p:spPr>
          <a:xfrm>
            <a:off x="1219200" y="1752602"/>
            <a:ext cx="9855200" cy="4968876"/>
          </a:xfrm>
        </p:spPr>
        <p:txBody>
          <a:bodyPr>
            <a:normAutofit fontScale="92500" lnSpcReduction="10000"/>
          </a:bodyPr>
          <a:lstStyle/>
          <a:p>
            <a:r>
              <a:rPr lang="en-US" sz="2800" dirty="0"/>
              <a:t>Applicants that have previously received a </a:t>
            </a:r>
            <a:r>
              <a:rPr lang="en-US" sz="2800" dirty="0" err="1"/>
              <a:t>CalHome</a:t>
            </a:r>
            <a:r>
              <a:rPr lang="en-US" sz="2800" dirty="0"/>
              <a:t> Grant will be reviewed for performance under Guidelines Section 7755, </a:t>
            </a:r>
            <a:r>
              <a:rPr lang="en-US" sz="2800" dirty="0" err="1"/>
              <a:t>subd</a:t>
            </a:r>
            <a:r>
              <a:rPr lang="en-US" sz="2800" dirty="0"/>
              <a:t>. (c)). Failure to have expended at least 95 percent of the most recently awarded Grant by the 36th month of the prior </a:t>
            </a:r>
            <a:r>
              <a:rPr lang="en-US" sz="2800" dirty="0" err="1"/>
              <a:t>CalHome</a:t>
            </a:r>
            <a:r>
              <a:rPr lang="en-US" sz="2800" dirty="0"/>
              <a:t> contract (with the exception of funds awarded under the April 11, 2018 </a:t>
            </a:r>
            <a:r>
              <a:rPr lang="en-US" sz="2800" dirty="0" err="1"/>
              <a:t>CalHome</a:t>
            </a:r>
            <a:r>
              <a:rPr lang="en-US" sz="2800" dirty="0"/>
              <a:t> Disaster NOFA and May 3, 2019 </a:t>
            </a:r>
            <a:r>
              <a:rPr lang="en-US" sz="2800" dirty="0" err="1"/>
              <a:t>CalHome</a:t>
            </a:r>
            <a:r>
              <a:rPr lang="en-US" sz="2800" dirty="0"/>
              <a:t> Disaster NOFA) may result in a five point penalty deduction from the score of the application (Guidelines Section 7759, </a:t>
            </a:r>
            <a:r>
              <a:rPr lang="en-US" sz="2800" dirty="0" err="1"/>
              <a:t>subd</a:t>
            </a:r>
            <a:r>
              <a:rPr lang="en-US" sz="2800" dirty="0"/>
              <a:t>. (a)(1)(B)).An Applicant with any project currently in the Department’s compliance resolution unit shall not be eligible to apply (Guidelines Section 7717, </a:t>
            </a:r>
            <a:r>
              <a:rPr lang="en-US" sz="2800" dirty="0" err="1"/>
              <a:t>subd</a:t>
            </a:r>
            <a:r>
              <a:rPr lang="en-US" sz="2800" dirty="0"/>
              <a:t>. (b)(1)).</a:t>
            </a:r>
          </a:p>
          <a:p>
            <a:endParaRPr lang="en-US" sz="1400" dirty="0"/>
          </a:p>
          <a:p>
            <a:endParaRPr lang="en-US" sz="1400" dirty="0"/>
          </a:p>
          <a:p>
            <a:r>
              <a:rPr lang="en-US" sz="1400" dirty="0"/>
              <a:t>Screen shot of performance penalty </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1001" y="5867400"/>
            <a:ext cx="11801354" cy="990600"/>
          </a:xfrm>
          <a:prstGeom prst="rect">
            <a:avLst/>
          </a:prstGeom>
        </p:spPr>
      </p:pic>
      <p:sp>
        <p:nvSpPr>
          <p:cNvPr id="5" name="Slide Number Placeholder 4"/>
          <p:cNvSpPr>
            <a:spLocks noGrp="1"/>
          </p:cNvSpPr>
          <p:nvPr>
            <p:ph type="sldNum" sz="quarter" idx="4"/>
          </p:nvPr>
        </p:nvSpPr>
        <p:spPr/>
        <p:txBody>
          <a:bodyPr/>
          <a:lstStyle/>
          <a:p>
            <a:fld id="{4371234F-6A54-4831-9A2D-FD5860F3C3E1}" type="slidenum">
              <a:rPr lang="en-US" smtClean="0"/>
              <a:pPr/>
              <a:t>60</a:t>
            </a:fld>
            <a:endParaRPr lang="en-US"/>
          </a:p>
        </p:txBody>
      </p:sp>
    </p:spTree>
    <p:extLst>
      <p:ext uri="{BB962C8B-B14F-4D97-AF65-F5344CB8AC3E}">
        <p14:creationId xmlns:p14="http://schemas.microsoft.com/office/powerpoint/2010/main" val="2100570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RESOLUTION</a:t>
            </a:r>
          </a:p>
        </p:txBody>
      </p:sp>
      <p:sp>
        <p:nvSpPr>
          <p:cNvPr id="3" name="Content Placeholder 2"/>
          <p:cNvSpPr>
            <a:spLocks noGrp="1"/>
          </p:cNvSpPr>
          <p:nvPr>
            <p:ph idx="1"/>
          </p:nvPr>
        </p:nvSpPr>
        <p:spPr/>
        <p:txBody>
          <a:bodyPr/>
          <a:lstStyle/>
          <a:p>
            <a:r>
              <a:rPr lang="en-US" dirty="0"/>
              <a:t>Screen shot of the sample resolution</a:t>
            </a:r>
          </a:p>
        </p:txBody>
      </p:sp>
      <p:pic>
        <p:nvPicPr>
          <p:cNvPr id="7" name="Content Placeholder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19200" y="1676400"/>
            <a:ext cx="8229600" cy="4769968"/>
          </a:xfrm>
          <a:prstGeom prst="rect">
            <a:avLst/>
          </a:prstGeom>
        </p:spPr>
      </p:pic>
      <p:sp>
        <p:nvSpPr>
          <p:cNvPr id="5" name="Slide Number Placeholder 4"/>
          <p:cNvSpPr>
            <a:spLocks noGrp="1"/>
          </p:cNvSpPr>
          <p:nvPr>
            <p:ph type="sldNum" sz="quarter" idx="4"/>
          </p:nvPr>
        </p:nvSpPr>
        <p:spPr/>
        <p:txBody>
          <a:bodyPr/>
          <a:lstStyle/>
          <a:p>
            <a:fld id="{4371234F-6A54-4831-9A2D-FD5860F3C3E1}" type="slidenum">
              <a:rPr lang="en-US" smtClean="0"/>
              <a:pPr/>
              <a:t>61</a:t>
            </a:fld>
            <a:endParaRPr lang="en-US"/>
          </a:p>
        </p:txBody>
      </p:sp>
    </p:spTree>
    <p:extLst>
      <p:ext uri="{BB962C8B-B14F-4D97-AF65-F5344CB8AC3E}">
        <p14:creationId xmlns:p14="http://schemas.microsoft.com/office/powerpoint/2010/main" val="32414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accent6"/>
                </a:solidFill>
              </a:rPr>
              <a:t>QUESTIONS</a:t>
            </a:r>
          </a:p>
        </p:txBody>
      </p:sp>
    </p:spTree>
    <p:extLst>
      <p:ext uri="{BB962C8B-B14F-4D97-AF65-F5344CB8AC3E}">
        <p14:creationId xmlns:p14="http://schemas.microsoft.com/office/powerpoint/2010/main" val="800716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97A07"/>
                </a:solidFill>
              </a:rPr>
              <a:t>Stay in the know: Sign up for HCD email at</a:t>
            </a:r>
            <a:r>
              <a:rPr lang="en-US" dirty="0"/>
              <a:t> </a:t>
            </a:r>
            <a:r>
              <a:rPr lang="en-US" dirty="0">
                <a:hlinkClick r:id="rId3"/>
              </a:rPr>
              <a:t>www.hcd.ca.gov</a:t>
            </a:r>
            <a:r>
              <a:rPr lang="en-US" dirty="0"/>
              <a:t> </a:t>
            </a:r>
            <a:r>
              <a:rPr lang="en-US" dirty="0">
                <a:solidFill>
                  <a:srgbClr val="0000FF"/>
                </a:solidFill>
              </a:rPr>
              <a:t>		</a:t>
            </a:r>
            <a:endParaRPr lang="en-US" dirty="0"/>
          </a:p>
        </p:txBody>
      </p:sp>
      <p:pic>
        <p:nvPicPr>
          <p:cNvPr id="7" name="Picture 6" descr="Department of Housing and Community Development website"/>
          <p:cNvPicPr>
            <a:picLocks noChangeAspect="1"/>
          </p:cNvPicPr>
          <p:nvPr/>
        </p:nvPicPr>
        <p:blipFill rotWithShape="1">
          <a:blip r:embed="rId4">
            <a:extLst>
              <a:ext uri="{28A0092B-C50C-407E-A947-70E740481C1C}">
                <a14:useLocalDpi xmlns:a14="http://schemas.microsoft.com/office/drawing/2010/main" val="0"/>
              </a:ext>
            </a:extLst>
          </a:blip>
          <a:srcRect t="10870" b="12828"/>
          <a:stretch/>
        </p:blipFill>
        <p:spPr>
          <a:xfrm>
            <a:off x="140843" y="1540525"/>
            <a:ext cx="11910314" cy="4997210"/>
          </a:xfrm>
          <a:prstGeom prst="rect">
            <a:avLst/>
          </a:prstGeom>
        </p:spPr>
      </p:pic>
      <p:sp>
        <p:nvSpPr>
          <p:cNvPr id="3" name="Slide Number Placeholder 2"/>
          <p:cNvSpPr>
            <a:spLocks noGrp="1"/>
          </p:cNvSpPr>
          <p:nvPr>
            <p:ph type="sldNum" sz="quarter" idx="12"/>
          </p:nvPr>
        </p:nvSpPr>
        <p:spPr/>
        <p:txBody>
          <a:bodyPr/>
          <a:lstStyle/>
          <a:p>
            <a:fld id="{4371234F-6A54-4831-9A2D-FD5860F3C3E1}" type="slidenum">
              <a:rPr lang="en-US" smtClean="0"/>
              <a:pPr/>
              <a:t>63</a:t>
            </a:fld>
            <a:endParaRPr lang="en-US"/>
          </a:p>
        </p:txBody>
      </p:sp>
    </p:spTree>
    <p:extLst>
      <p:ext uri="{BB962C8B-B14F-4D97-AF65-F5344CB8AC3E}">
        <p14:creationId xmlns:p14="http://schemas.microsoft.com/office/powerpoint/2010/main" val="25762085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rgbClr val="C97A07"/>
                </a:solidFill>
              </a:rPr>
              <a:t>Follow HCD on social media</a:t>
            </a:r>
          </a:p>
        </p:txBody>
      </p:sp>
      <p:pic>
        <p:nvPicPr>
          <p:cNvPr id="5" name="Picture 4" descr="Facebook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6987" y="1974124"/>
            <a:ext cx="1124013" cy="1124013"/>
          </a:xfrm>
          <a:prstGeom prst="rect">
            <a:avLst/>
          </a:prstGeom>
          <a:noFill/>
        </p:spPr>
      </p:pic>
      <p:sp>
        <p:nvSpPr>
          <p:cNvPr id="3" name="Content Placeholder 2"/>
          <p:cNvSpPr>
            <a:spLocks noGrp="1"/>
          </p:cNvSpPr>
          <p:nvPr>
            <p:ph idx="1"/>
          </p:nvPr>
        </p:nvSpPr>
        <p:spPr>
          <a:xfrm>
            <a:off x="2809542" y="2147225"/>
            <a:ext cx="8264857" cy="533400"/>
          </a:xfrm>
        </p:spPr>
        <p:txBody>
          <a:bodyPr>
            <a:normAutofit/>
          </a:bodyPr>
          <a:lstStyle/>
          <a:p>
            <a:pPr marL="0" indent="0">
              <a:buNone/>
            </a:pPr>
            <a:r>
              <a:rPr lang="en-US" dirty="0"/>
              <a:t>Like us on Facebook: </a:t>
            </a:r>
            <a:r>
              <a:rPr lang="en-US" dirty="0">
                <a:solidFill>
                  <a:srgbClr val="0000FF"/>
                </a:solidFill>
              </a:rPr>
              <a:t>/</a:t>
            </a:r>
            <a:r>
              <a:rPr lang="en-US" dirty="0" err="1">
                <a:solidFill>
                  <a:srgbClr val="0000FF"/>
                </a:solidFill>
              </a:rPr>
              <a:t>CaliforniaHCD</a:t>
            </a:r>
            <a:r>
              <a:rPr lang="en-US" dirty="0">
                <a:solidFill>
                  <a:srgbClr val="0000FF"/>
                </a:solidFill>
              </a:rPr>
              <a:t> </a:t>
            </a:r>
            <a:r>
              <a:rPr lang="en-US" dirty="0"/>
              <a:t>     </a:t>
            </a:r>
          </a:p>
        </p:txBody>
      </p:sp>
      <p:pic>
        <p:nvPicPr>
          <p:cNvPr id="1026" name="Picture 2" descr="Twitter logo"/>
          <p:cNvPicPr>
            <a:picLocks noChangeAspect="1" noChangeArrowheads="1"/>
          </p:cNvPicPr>
          <p:nvPr/>
        </p:nvPicPr>
        <p:blipFill rotWithShape="1">
          <a:blip r:embed="rId4">
            <a:extLst>
              <a:ext uri="{28A0092B-C50C-407E-A947-70E740481C1C}">
                <a14:useLocalDpi xmlns:a14="http://schemas.microsoft.com/office/drawing/2010/main" val="0"/>
              </a:ext>
            </a:extLst>
          </a:blip>
          <a:srcRect l="18575" r="20395"/>
          <a:stretch/>
        </p:blipFill>
        <p:spPr bwMode="auto">
          <a:xfrm>
            <a:off x="1475344" y="3277406"/>
            <a:ext cx="1113312" cy="141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025D49C4-4470-4EC2-91DB-1E4A843E0797}"/>
              </a:ext>
            </a:extLst>
          </p:cNvPr>
          <p:cNvSpPr>
            <a:spLocks noGrp="1"/>
          </p:cNvSpPr>
          <p:nvPr>
            <p:ph type="body" sz="quarter" idx="10"/>
          </p:nvPr>
        </p:nvSpPr>
        <p:spPr>
          <a:xfrm>
            <a:off x="2711000" y="3699072"/>
            <a:ext cx="8264857" cy="533401"/>
          </a:xfrm>
        </p:spPr>
        <p:txBody>
          <a:bodyPr>
            <a:normAutofit lnSpcReduction="10000"/>
          </a:bodyPr>
          <a:lstStyle/>
          <a:p>
            <a:r>
              <a:rPr lang="en-US" dirty="0"/>
              <a:t>Follow us on Twitter: </a:t>
            </a:r>
            <a:r>
              <a:rPr lang="en-US" dirty="0">
                <a:solidFill>
                  <a:srgbClr val="0000FF"/>
                </a:solidFill>
              </a:rPr>
              <a:t>@</a:t>
            </a:r>
            <a:r>
              <a:rPr lang="en-US" dirty="0" err="1">
                <a:solidFill>
                  <a:srgbClr val="0000FF"/>
                </a:solidFill>
              </a:rPr>
              <a:t>California_HCD</a:t>
            </a:r>
            <a:endParaRPr lang="en-US" dirty="0">
              <a:solidFill>
                <a:srgbClr val="0000FF"/>
              </a:solidFill>
            </a:endParaRPr>
          </a:p>
        </p:txBody>
      </p:sp>
      <p:pic>
        <p:nvPicPr>
          <p:cNvPr id="4" name="Picture 3" descr="LinkedIn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987" y="4997165"/>
            <a:ext cx="1001669" cy="1001669"/>
          </a:xfrm>
          <a:prstGeom prst="rect">
            <a:avLst/>
          </a:prstGeom>
        </p:spPr>
      </p:pic>
      <p:sp>
        <p:nvSpPr>
          <p:cNvPr id="8" name="Text Placeholder 7">
            <a:extLst>
              <a:ext uri="{FF2B5EF4-FFF2-40B4-BE49-F238E27FC236}">
                <a16:creationId xmlns:a16="http://schemas.microsoft.com/office/drawing/2014/main" id="{83455BFE-235A-4A93-8375-D980F696F5BE}"/>
              </a:ext>
            </a:extLst>
          </p:cNvPr>
          <p:cNvSpPr>
            <a:spLocks noGrp="1"/>
          </p:cNvSpPr>
          <p:nvPr>
            <p:ph type="body" sz="quarter" idx="11"/>
          </p:nvPr>
        </p:nvSpPr>
        <p:spPr>
          <a:xfrm>
            <a:off x="2711000" y="5122398"/>
            <a:ext cx="8620458" cy="603818"/>
          </a:xfrm>
        </p:spPr>
        <p:txBody>
          <a:bodyPr>
            <a:normAutofit/>
          </a:bodyPr>
          <a:lstStyle/>
          <a:p>
            <a:r>
              <a:rPr lang="en-US" dirty="0"/>
              <a:t>Follow us on LinkedIn: </a:t>
            </a:r>
            <a:r>
              <a:rPr lang="en-US" dirty="0">
                <a:solidFill>
                  <a:srgbClr val="0000FF"/>
                </a:solidFill>
              </a:rPr>
              <a:t>/company/</a:t>
            </a:r>
            <a:r>
              <a:rPr lang="en-US" dirty="0" err="1">
                <a:solidFill>
                  <a:srgbClr val="0000FF"/>
                </a:solidFill>
              </a:rPr>
              <a:t>californiahcd</a:t>
            </a:r>
            <a:endParaRPr lang="en-US" dirty="0"/>
          </a:p>
        </p:txBody>
      </p:sp>
      <p:sp>
        <p:nvSpPr>
          <p:cNvPr id="6" name="Slide Number Placeholder 5"/>
          <p:cNvSpPr>
            <a:spLocks noGrp="1"/>
          </p:cNvSpPr>
          <p:nvPr>
            <p:ph type="sldNum" sz="quarter" idx="4"/>
          </p:nvPr>
        </p:nvSpPr>
        <p:spPr/>
        <p:txBody>
          <a:bodyPr/>
          <a:lstStyle/>
          <a:p>
            <a:fld id="{0369BC52-83A5-4303-8689-0AF1F020070B}" type="slidenum">
              <a:rPr lang="en-US" smtClean="0"/>
              <a:t>64</a:t>
            </a:fld>
            <a:endParaRPr lang="en-US"/>
          </a:p>
        </p:txBody>
      </p:sp>
    </p:spTree>
    <p:extLst>
      <p:ext uri="{BB962C8B-B14F-4D97-AF65-F5344CB8AC3E}">
        <p14:creationId xmlns:p14="http://schemas.microsoft.com/office/powerpoint/2010/main" val="368909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NOFA</a:t>
            </a:r>
          </a:p>
        </p:txBody>
      </p:sp>
      <p:sp>
        <p:nvSpPr>
          <p:cNvPr id="3" name="Content Placeholder 2"/>
          <p:cNvSpPr>
            <a:spLocks noGrp="1"/>
          </p:cNvSpPr>
          <p:nvPr>
            <p:ph idx="1"/>
          </p:nvPr>
        </p:nvSpPr>
        <p:spPr/>
        <p:txBody>
          <a:bodyPr>
            <a:normAutofit fontScale="92500" lnSpcReduction="20000"/>
          </a:bodyPr>
          <a:lstStyle/>
          <a:p>
            <a:r>
              <a:rPr lang="en-US" dirty="0"/>
              <a:t>Approximately $57 million available to fund Local Public Agencies or Nonprofit Corporations for eligible </a:t>
            </a:r>
            <a:r>
              <a:rPr lang="en-US" dirty="0" err="1"/>
              <a:t>CalHome</a:t>
            </a:r>
            <a:r>
              <a:rPr lang="en-US" dirty="0"/>
              <a:t> activities. </a:t>
            </a:r>
          </a:p>
          <a:p>
            <a:r>
              <a:rPr lang="en-US" dirty="0"/>
              <a:t>This NOFA will be governed by </a:t>
            </a:r>
            <a:r>
              <a:rPr lang="en-US" dirty="0" err="1"/>
              <a:t>CalHome</a:t>
            </a:r>
            <a:r>
              <a:rPr lang="en-US" dirty="0"/>
              <a:t> Program Guidelines (the “Guidelines”). </a:t>
            </a:r>
          </a:p>
          <a:p>
            <a:r>
              <a:rPr lang="en-US" dirty="0"/>
              <a:t>This NOFA is also subject to the requirements of the </a:t>
            </a:r>
            <a:r>
              <a:rPr lang="en-US" dirty="0" err="1"/>
              <a:t>CalHome</a:t>
            </a:r>
            <a:r>
              <a:rPr lang="en-US" dirty="0"/>
              <a:t> program authorized by </a:t>
            </a:r>
            <a:r>
              <a:rPr lang="en-US" u="sng" dirty="0">
                <a:hlinkClick r:id="rId3"/>
              </a:rPr>
              <a:t>Chapter 6 (commencing with Section 50650) of Part 2 of Division 31 of the Health and Safety (H&amp;S) Code</a:t>
            </a:r>
            <a:r>
              <a:rPr lang="en-US" dirty="0">
                <a:hlinkClick r:id="rId3"/>
              </a:rPr>
              <a:t>. </a:t>
            </a:r>
            <a:r>
              <a:rPr lang="en-US" dirty="0"/>
              <a:t> </a:t>
            </a:r>
          </a:p>
          <a:p>
            <a:pPr marL="0" indent="0" hangingPunct="0">
              <a:buNone/>
            </a:pPr>
            <a:r>
              <a:rPr lang="en-US" dirty="0"/>
              <a:t> </a:t>
            </a:r>
          </a:p>
          <a:p>
            <a:endParaRPr lang="en-US" dirty="0"/>
          </a:p>
        </p:txBody>
      </p:sp>
      <p:sp>
        <p:nvSpPr>
          <p:cNvPr id="4" name="Slide Number Placeholder 3"/>
          <p:cNvSpPr>
            <a:spLocks noGrp="1"/>
          </p:cNvSpPr>
          <p:nvPr>
            <p:ph type="sldNum" sz="quarter" idx="4"/>
          </p:nvPr>
        </p:nvSpPr>
        <p:spPr/>
        <p:txBody>
          <a:bodyPr/>
          <a:lstStyle/>
          <a:p>
            <a:fld id="{4371234F-6A54-4831-9A2D-FD5860F3C3E1}" type="slidenum">
              <a:rPr lang="en-US" smtClean="0"/>
              <a:pPr/>
              <a:t>7</a:t>
            </a:fld>
            <a:endParaRPr lang="en-US"/>
          </a:p>
        </p:txBody>
      </p:sp>
    </p:spTree>
    <p:extLst>
      <p:ext uri="{BB962C8B-B14F-4D97-AF65-F5344CB8AC3E}">
        <p14:creationId xmlns:p14="http://schemas.microsoft.com/office/powerpoint/2010/main" val="67828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6"/>
                </a:solidFill>
              </a:rPr>
              <a:t>NOFA Geographic Distribution</a:t>
            </a:r>
            <a:br>
              <a:rPr lang="en-US" dirty="0">
                <a:solidFill>
                  <a:schemeClr val="accent6"/>
                </a:solidFill>
              </a:rPr>
            </a:br>
            <a:endParaRPr lang="en-US" dirty="0">
              <a:solidFill>
                <a:schemeClr val="accent6"/>
              </a:solidFill>
            </a:endParaRPr>
          </a:p>
        </p:txBody>
      </p:sp>
      <p:sp>
        <p:nvSpPr>
          <p:cNvPr id="3" name="Content Placeholder 2"/>
          <p:cNvSpPr>
            <a:spLocks noGrp="1"/>
          </p:cNvSpPr>
          <p:nvPr>
            <p:ph idx="1"/>
          </p:nvPr>
        </p:nvSpPr>
        <p:spPr/>
        <p:txBody>
          <a:bodyPr>
            <a:normAutofit/>
          </a:bodyPr>
          <a:lstStyle/>
          <a:p>
            <a:r>
              <a:rPr lang="en-US" dirty="0"/>
              <a:t>The Geographic Distribution will be as follows: Southern CA 45 percent including Kern, San Luis Obispo, San Bernardino and all other counties south. Northern CA 30 percent (remaining counties).</a:t>
            </a:r>
          </a:p>
          <a:p>
            <a:r>
              <a:rPr lang="en-US" dirty="0"/>
              <a:t>15 percent for Rural counties as defined in 25 CCR           Section 7716</a:t>
            </a:r>
          </a:p>
          <a:p>
            <a:r>
              <a:rPr lang="en-US" dirty="0"/>
              <a:t> HCD will rate applications in accordance with Guidelines Section 7755, </a:t>
            </a:r>
            <a:r>
              <a:rPr lang="en-US" dirty="0" err="1"/>
              <a:t>subd</a:t>
            </a:r>
            <a:r>
              <a:rPr lang="en-US" dirty="0"/>
              <a:t>. (b). </a:t>
            </a:r>
          </a:p>
        </p:txBody>
      </p:sp>
      <p:sp>
        <p:nvSpPr>
          <p:cNvPr id="4" name="Slide Number Placeholder 3"/>
          <p:cNvSpPr>
            <a:spLocks noGrp="1"/>
          </p:cNvSpPr>
          <p:nvPr>
            <p:ph type="sldNum" sz="quarter" idx="4"/>
          </p:nvPr>
        </p:nvSpPr>
        <p:spPr/>
        <p:txBody>
          <a:bodyPr/>
          <a:lstStyle/>
          <a:p>
            <a:fld id="{4371234F-6A54-4831-9A2D-FD5860F3C3E1}" type="slidenum">
              <a:rPr lang="en-US" smtClean="0"/>
              <a:pPr/>
              <a:t>8</a:t>
            </a:fld>
            <a:endParaRPr lang="en-US"/>
          </a:p>
        </p:txBody>
      </p:sp>
    </p:spTree>
    <p:extLst>
      <p:ext uri="{BB962C8B-B14F-4D97-AF65-F5344CB8AC3E}">
        <p14:creationId xmlns:p14="http://schemas.microsoft.com/office/powerpoint/2010/main" val="209271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FUNDING AMOUNTS BY ACTIVITY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63155009"/>
              </p:ext>
            </p:extLst>
          </p:nvPr>
        </p:nvGraphicFramePr>
        <p:xfrm>
          <a:off x="1752600" y="1413459"/>
          <a:ext cx="9067801" cy="4965693"/>
        </p:xfrm>
        <a:graphic>
          <a:graphicData uri="http://schemas.openxmlformats.org/drawingml/2006/table">
            <a:tbl>
              <a:tblPr firstRow="1" bandRow="1">
                <a:tableStyleId>{638B1855-1B75-4FBE-930C-398BA8C253C6}</a:tableStyleId>
              </a:tblPr>
              <a:tblGrid>
                <a:gridCol w="2752095">
                  <a:extLst>
                    <a:ext uri="{9D8B030D-6E8A-4147-A177-3AD203B41FA5}">
                      <a16:colId xmlns:a16="http://schemas.microsoft.com/office/drawing/2014/main" val="37738614"/>
                    </a:ext>
                  </a:extLst>
                </a:gridCol>
                <a:gridCol w="3175495">
                  <a:extLst>
                    <a:ext uri="{9D8B030D-6E8A-4147-A177-3AD203B41FA5}">
                      <a16:colId xmlns:a16="http://schemas.microsoft.com/office/drawing/2014/main" val="2713717373"/>
                    </a:ext>
                  </a:extLst>
                </a:gridCol>
                <a:gridCol w="3140211">
                  <a:extLst>
                    <a:ext uri="{9D8B030D-6E8A-4147-A177-3AD203B41FA5}">
                      <a16:colId xmlns:a16="http://schemas.microsoft.com/office/drawing/2014/main" val="3669472020"/>
                    </a:ext>
                  </a:extLst>
                </a:gridCol>
              </a:tblGrid>
              <a:tr h="1138769">
                <a:tc>
                  <a:txBody>
                    <a:bodyPr/>
                    <a:lstStyle/>
                    <a:p>
                      <a:pPr algn="ctr"/>
                      <a:r>
                        <a:rPr lang="en-US" dirty="0"/>
                        <a:t>Activity</a:t>
                      </a:r>
                    </a:p>
                  </a:txBody>
                  <a:tcPr/>
                </a:tc>
                <a:tc>
                  <a:txBody>
                    <a:bodyPr/>
                    <a:lstStyle/>
                    <a:p>
                      <a:pPr algn="ctr"/>
                      <a:r>
                        <a:rPr lang="en-US" dirty="0"/>
                        <a:t>Minimum Application Amount</a:t>
                      </a:r>
                    </a:p>
                  </a:txBody>
                  <a:tcPr/>
                </a:tc>
                <a:tc>
                  <a:txBody>
                    <a:bodyPr/>
                    <a:lstStyle/>
                    <a:p>
                      <a:pPr algn="ctr"/>
                      <a:r>
                        <a:rPr lang="en-US" dirty="0"/>
                        <a:t>Maximum Application</a:t>
                      </a:r>
                      <a:r>
                        <a:rPr lang="en-US" baseline="0" dirty="0"/>
                        <a:t> Amount </a:t>
                      </a:r>
                      <a:endParaRPr lang="en-US" dirty="0"/>
                    </a:p>
                  </a:txBody>
                  <a:tcPr/>
                </a:tc>
                <a:extLst>
                  <a:ext uri="{0D108BD9-81ED-4DB2-BD59-A6C34878D82A}">
                    <a16:rowId xmlns:a16="http://schemas.microsoft.com/office/drawing/2014/main" val="729635128"/>
                  </a:ext>
                </a:extLst>
              </a:tr>
              <a:tr h="646692">
                <a:tc>
                  <a:txBody>
                    <a:bodyPr/>
                    <a:lstStyle/>
                    <a:p>
                      <a:pPr algn="ctr"/>
                      <a:r>
                        <a:rPr lang="en-US" b="1" dirty="0"/>
                        <a:t>FTHB</a:t>
                      </a:r>
                      <a:r>
                        <a:rPr lang="en-US" b="1" baseline="0" dirty="0"/>
                        <a:t> Mortgage Assistance</a:t>
                      </a:r>
                      <a:endParaRPr lang="en-US" b="1" dirty="0"/>
                    </a:p>
                  </a:txBody>
                  <a:tcPr/>
                </a:tc>
                <a:tc>
                  <a:txBody>
                    <a:bodyPr/>
                    <a:lstStyle/>
                    <a:p>
                      <a:pPr algn="ctr"/>
                      <a:r>
                        <a:rPr lang="en-US" b="1" dirty="0"/>
                        <a:t>$500,000</a:t>
                      </a:r>
                    </a:p>
                  </a:txBody>
                  <a:tcPr/>
                </a:tc>
                <a:tc>
                  <a:txBody>
                    <a:bodyPr/>
                    <a:lstStyle/>
                    <a:p>
                      <a:pPr algn="ctr"/>
                      <a:r>
                        <a:rPr lang="en-US" b="1" dirty="0"/>
                        <a:t>$5</a:t>
                      </a:r>
                      <a:r>
                        <a:rPr lang="en-US" b="1" baseline="0" dirty="0"/>
                        <a:t> Million</a:t>
                      </a:r>
                      <a:endParaRPr lang="en-US" b="1" dirty="0"/>
                    </a:p>
                  </a:txBody>
                  <a:tcPr/>
                </a:tc>
                <a:extLst>
                  <a:ext uri="{0D108BD9-81ED-4DB2-BD59-A6C34878D82A}">
                    <a16:rowId xmlns:a16="http://schemas.microsoft.com/office/drawing/2014/main" val="4291928614"/>
                  </a:ext>
                </a:extLst>
              </a:tr>
              <a:tr h="646692">
                <a:tc>
                  <a:txBody>
                    <a:bodyPr/>
                    <a:lstStyle/>
                    <a:p>
                      <a:pPr algn="ctr"/>
                      <a:r>
                        <a:rPr lang="en-US" b="1" dirty="0"/>
                        <a:t>Owner Occupied Rehabilitation</a:t>
                      </a:r>
                    </a:p>
                  </a:txBody>
                  <a:tcPr/>
                </a:tc>
                <a:tc>
                  <a:txBody>
                    <a:bodyPr/>
                    <a:lstStyle/>
                    <a:p>
                      <a:pPr algn="ctr"/>
                      <a:r>
                        <a:rPr lang="en-US" b="1" dirty="0"/>
                        <a:t>$500,000</a:t>
                      </a:r>
                    </a:p>
                  </a:txBody>
                  <a:tcPr/>
                </a:tc>
                <a:tc>
                  <a:txBody>
                    <a:bodyPr/>
                    <a:lstStyle/>
                    <a:p>
                      <a:pPr algn="ctr"/>
                      <a:r>
                        <a:rPr lang="en-US" b="1" dirty="0"/>
                        <a:t>$5 Million</a:t>
                      </a:r>
                    </a:p>
                  </a:txBody>
                  <a:tcPr/>
                </a:tc>
                <a:extLst>
                  <a:ext uri="{0D108BD9-81ED-4DB2-BD59-A6C34878D82A}">
                    <a16:rowId xmlns:a16="http://schemas.microsoft.com/office/drawing/2014/main" val="3805650810"/>
                  </a:ext>
                </a:extLst>
              </a:tr>
              <a:tr h="457358">
                <a:tc>
                  <a:txBody>
                    <a:bodyPr/>
                    <a:lstStyle/>
                    <a:p>
                      <a:pPr algn="ctr"/>
                      <a:r>
                        <a:rPr lang="en-US" b="1" dirty="0"/>
                        <a:t>ADU/JADU Programs</a:t>
                      </a:r>
                    </a:p>
                  </a:txBody>
                  <a:tcPr/>
                </a:tc>
                <a:tc>
                  <a:txBody>
                    <a:bodyPr/>
                    <a:lstStyle/>
                    <a:p>
                      <a:pPr algn="ctr"/>
                      <a:r>
                        <a:rPr lang="en-US" b="1" dirty="0"/>
                        <a:t>$500,000</a:t>
                      </a:r>
                    </a:p>
                  </a:txBody>
                  <a:tcPr/>
                </a:tc>
                <a:tc>
                  <a:txBody>
                    <a:bodyPr/>
                    <a:lstStyle/>
                    <a:p>
                      <a:pPr algn="ctr"/>
                      <a:r>
                        <a:rPr lang="en-US" b="1" dirty="0"/>
                        <a:t>$5 Million</a:t>
                      </a:r>
                    </a:p>
                  </a:txBody>
                  <a:tcPr/>
                </a:tc>
                <a:extLst>
                  <a:ext uri="{0D108BD9-81ED-4DB2-BD59-A6C34878D82A}">
                    <a16:rowId xmlns:a16="http://schemas.microsoft.com/office/drawing/2014/main" val="466908763"/>
                  </a:ext>
                </a:extLst>
              </a:tr>
              <a:tr h="646692">
                <a:tc>
                  <a:txBody>
                    <a:bodyPr/>
                    <a:lstStyle/>
                    <a:p>
                      <a:pPr algn="ctr"/>
                      <a:r>
                        <a:rPr lang="en-US" b="1" dirty="0"/>
                        <a:t>TA</a:t>
                      </a:r>
                      <a:r>
                        <a:rPr lang="en-US" b="1" baseline="0" dirty="0"/>
                        <a:t> for Shared Housing Program</a:t>
                      </a:r>
                      <a:endParaRPr lang="en-US" b="1" dirty="0"/>
                    </a:p>
                  </a:txBody>
                  <a:tcPr/>
                </a:tc>
                <a:tc>
                  <a:txBody>
                    <a:bodyPr/>
                    <a:lstStyle/>
                    <a:p>
                      <a:pPr algn="ctr"/>
                      <a:r>
                        <a:rPr lang="en-US" b="1" dirty="0"/>
                        <a:t>$100,000</a:t>
                      </a:r>
                    </a:p>
                  </a:txBody>
                  <a:tcPr/>
                </a:tc>
                <a:tc>
                  <a:txBody>
                    <a:bodyPr/>
                    <a:lstStyle/>
                    <a:p>
                      <a:pPr algn="ctr"/>
                      <a:r>
                        <a:rPr lang="en-US" b="1" dirty="0"/>
                        <a:t>$300,000</a:t>
                      </a:r>
                    </a:p>
                  </a:txBody>
                  <a:tcPr/>
                </a:tc>
                <a:extLst>
                  <a:ext uri="{0D108BD9-81ED-4DB2-BD59-A6C34878D82A}">
                    <a16:rowId xmlns:a16="http://schemas.microsoft.com/office/drawing/2014/main" val="2370065221"/>
                  </a:ext>
                </a:extLst>
              </a:tr>
              <a:tr h="789410">
                <a:tc>
                  <a:txBody>
                    <a:bodyPr/>
                    <a:lstStyle/>
                    <a:p>
                      <a:pPr algn="ctr"/>
                      <a:r>
                        <a:rPr lang="en-US" b="1" dirty="0"/>
                        <a:t>TA for Self-Help Housing Projects</a:t>
                      </a:r>
                    </a:p>
                  </a:txBody>
                  <a:tcPr/>
                </a:tc>
                <a:tc>
                  <a:txBody>
                    <a:bodyPr/>
                    <a:lstStyle/>
                    <a:p>
                      <a:pPr algn="ctr"/>
                      <a:r>
                        <a:rPr lang="en-US" b="1" dirty="0"/>
                        <a:t>$100,000</a:t>
                      </a:r>
                    </a:p>
                  </a:txBody>
                  <a:tcPr/>
                </a:tc>
                <a:tc>
                  <a:txBody>
                    <a:bodyPr/>
                    <a:lstStyle/>
                    <a:p>
                      <a:pPr algn="ctr"/>
                      <a:r>
                        <a:rPr lang="en-US" b="1" dirty="0"/>
                        <a:t>$500,000</a:t>
                      </a:r>
                    </a:p>
                  </a:txBody>
                  <a:tcPr/>
                </a:tc>
                <a:extLst>
                  <a:ext uri="{0D108BD9-81ED-4DB2-BD59-A6C34878D82A}">
                    <a16:rowId xmlns:a16="http://schemas.microsoft.com/office/drawing/2014/main" val="3804624716"/>
                  </a:ext>
                </a:extLst>
              </a:tr>
              <a:tr h="617281">
                <a:tc>
                  <a:txBody>
                    <a:bodyPr/>
                    <a:lstStyle/>
                    <a:p>
                      <a:pPr algn="ctr"/>
                      <a:r>
                        <a:rPr lang="en-US" b="1" dirty="0"/>
                        <a:t>Project Development Loan</a:t>
                      </a:r>
                    </a:p>
                  </a:txBody>
                  <a:tcPr/>
                </a:tc>
                <a:tc>
                  <a:txBody>
                    <a:bodyPr/>
                    <a:lstStyle/>
                    <a:p>
                      <a:pPr algn="ctr"/>
                      <a:r>
                        <a:rPr lang="en-US" b="1" dirty="0"/>
                        <a:t>$500,000</a:t>
                      </a:r>
                    </a:p>
                  </a:txBody>
                  <a:tcPr/>
                </a:tc>
                <a:tc>
                  <a:txBody>
                    <a:bodyPr/>
                    <a:lstStyle/>
                    <a:p>
                      <a:pPr algn="ctr"/>
                      <a:r>
                        <a:rPr lang="en-US" b="1" dirty="0"/>
                        <a:t>$5 Million</a:t>
                      </a:r>
                    </a:p>
                  </a:txBody>
                  <a:tcPr/>
                </a:tc>
                <a:extLst>
                  <a:ext uri="{0D108BD9-81ED-4DB2-BD59-A6C34878D82A}">
                    <a16:rowId xmlns:a16="http://schemas.microsoft.com/office/drawing/2014/main" val="1473520714"/>
                  </a:ext>
                </a:extLst>
              </a:tr>
            </a:tbl>
          </a:graphicData>
        </a:graphic>
      </p:graphicFrame>
      <p:sp>
        <p:nvSpPr>
          <p:cNvPr id="4" name="TextBox 3"/>
          <p:cNvSpPr txBox="1"/>
          <p:nvPr/>
        </p:nvSpPr>
        <p:spPr>
          <a:xfrm>
            <a:off x="2590800" y="6450353"/>
            <a:ext cx="6117303" cy="369332"/>
          </a:xfrm>
          <a:prstGeom prst="rect">
            <a:avLst/>
          </a:prstGeom>
          <a:noFill/>
        </p:spPr>
        <p:txBody>
          <a:bodyPr wrap="square" rtlCol="0">
            <a:spAutoFit/>
          </a:bodyPr>
          <a:lstStyle/>
          <a:p>
            <a:r>
              <a:rPr lang="en-US" b="1" dirty="0">
                <a:solidFill>
                  <a:srgbClr val="000000"/>
                </a:solidFill>
              </a:rPr>
              <a:t>Maximum award amount is per APPLICANT is $5M</a:t>
            </a:r>
          </a:p>
        </p:txBody>
      </p:sp>
      <p:sp>
        <p:nvSpPr>
          <p:cNvPr id="3" name="Slide Number Placeholder 2"/>
          <p:cNvSpPr>
            <a:spLocks noGrp="1"/>
          </p:cNvSpPr>
          <p:nvPr>
            <p:ph type="sldNum" sz="quarter" idx="4"/>
          </p:nvPr>
        </p:nvSpPr>
        <p:spPr/>
        <p:txBody>
          <a:bodyPr/>
          <a:lstStyle/>
          <a:p>
            <a:fld id="{4371234F-6A54-4831-9A2D-FD5860F3C3E1}" type="slidenum">
              <a:rPr lang="en-US" smtClean="0"/>
              <a:pPr/>
              <a:t>9</a:t>
            </a:fld>
            <a:endParaRPr lang="en-US"/>
          </a:p>
        </p:txBody>
      </p:sp>
    </p:spTree>
    <p:extLst>
      <p:ext uri="{BB962C8B-B14F-4D97-AF65-F5344CB8AC3E}">
        <p14:creationId xmlns:p14="http://schemas.microsoft.com/office/powerpoint/2010/main" val="2345844423"/>
      </p:ext>
    </p:extLst>
  </p:cSld>
  <p:clrMapOvr>
    <a:masterClrMapping/>
  </p:clrMapOvr>
</p:sld>
</file>

<file path=ppt/theme/theme1.xml><?xml version="1.0" encoding="utf-8"?>
<a:theme xmlns:a="http://schemas.openxmlformats.org/drawingml/2006/main" name="HCDPowerPointTemplate_printfriendly">
  <a:themeElements>
    <a:clrScheme name="HCD Medium Background">
      <a:dk1>
        <a:srgbClr val="F69B11"/>
      </a:dk1>
      <a:lt1>
        <a:sysClr val="window" lastClr="FFFFFF"/>
      </a:lt1>
      <a:dk2>
        <a:srgbClr val="3396C0"/>
      </a:dk2>
      <a:lt2>
        <a:srgbClr val="FFFFFF"/>
      </a:lt2>
      <a:accent1>
        <a:srgbClr val="F69B11"/>
      </a:accent1>
      <a:accent2>
        <a:srgbClr val="EA1011"/>
      </a:accent2>
      <a:accent3>
        <a:srgbClr val="B3C042"/>
      </a:accent3>
      <a:accent4>
        <a:srgbClr val="F8F518"/>
      </a:accent4>
      <a:accent5>
        <a:srgbClr val="CFE7DE"/>
      </a:accent5>
      <a:accent6>
        <a:srgbClr val="1A468C"/>
      </a:accent6>
      <a:hlink>
        <a:srgbClr val="1A468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HCD Template Document" ma:contentTypeID="0x01010003207965D936FC419890337BDD8E025F0600E83503F0B700FD42AF6841356674D083" ma:contentTypeVersion="6" ma:contentTypeDescription="" ma:contentTypeScope="" ma:versionID="406a93fb3ac4642ff67e2af24a846695">
  <xsd:schema xmlns:xsd="http://www.w3.org/2001/XMLSchema" xmlns:xs="http://www.w3.org/2001/XMLSchema" xmlns:p="http://schemas.microsoft.com/office/2006/metadata/properties" xmlns:ns2="519a02af-947b-49c3-a71f-4904445a5a9e" targetNamespace="http://schemas.microsoft.com/office/2006/metadata/properties" ma:root="true" ma:fieldsID="7176832141119f7f6e2179707059fd06" ns2:_="">
    <xsd:import namespace="519a02af-947b-49c3-a71f-4904445a5a9e"/>
    <xsd:element name="properties">
      <xsd:complexType>
        <xsd:sequence>
          <xsd:element name="documentManagement">
            <xsd:complexType>
              <xsd:all>
                <xsd:element ref="ns2:scRollupDescription" minOccurs="0"/>
                <xsd:element ref="ns2:scGroupBy" minOccurs="0"/>
                <xsd:element ref="ns2:f4ce608afb694a48bc613d95fe4a7af0" minOccurs="0"/>
                <xsd:element ref="ns2:TaxCatchAll" minOccurs="0"/>
                <xsd:element ref="ns2:TaxCatchAllLabel" minOccurs="0"/>
                <xsd:element ref="ns2:c700ff25e99e4baaab6915db9322d896" minOccurs="0"/>
                <xsd:element ref="ns2:oc3d90a2fa0a41aa850640329994ad28" minOccurs="0"/>
                <xsd:element ref="ns2:j2d57f71603c40278f3911e80114c83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a02af-947b-49c3-a71f-4904445a5a9e" elementFormDefault="qualified">
    <xsd:import namespace="http://schemas.microsoft.com/office/2006/documentManagement/types"/>
    <xsd:import namespace="http://schemas.microsoft.com/office/infopath/2007/PartnerControls"/>
    <xsd:element name="scRollupDescription" ma:index="8" nillable="true" ma:displayName="Rollup Description" ma:internalName="scRollupDescription">
      <xsd:simpleType>
        <xsd:restriction base="dms:Note">
          <xsd:maxLength value="255"/>
        </xsd:restriction>
      </xsd:simpleType>
    </xsd:element>
    <xsd:element name="scGroupBy" ma:index="9" nillable="true" ma:displayName="Group By" ma:hidden="true" ma:internalName="scGroupBy" ma:readOnly="false">
      <xsd:simpleType>
        <xsd:restriction base="dms:Text"/>
      </xsd:simpleType>
    </xsd:element>
    <xsd:element name="f4ce608afb694a48bc613d95fe4a7af0" ma:index="10" nillable="true" ma:taxonomy="true" ma:internalName="f4ce608afb694a48bc613d95fe4a7af0" ma:taxonomyFieldName="scDocCategory" ma:displayName="Doc Category" ma:readOnly="false" ma:fieldId="{f4ce608a-fb69-4a48-bc61-3d95fe4a7af0}" ma:sspId="1f3bbd73-d9da-4b59-89ef-5a1da660cdfb" ma:termSetId="30920b14-bcc4-4a82-a23f-253c687c90c8"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5ce655d4-a2ac-4672-9fee-57084532afaa}" ma:internalName="TaxCatchAll" ma:showField="CatchAllData" ma:web="519a02af-947b-49c3-a71f-4904445a5a9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5ce655d4-a2ac-4672-9fee-57084532afaa}" ma:internalName="TaxCatchAllLabel" ma:readOnly="true" ma:showField="CatchAllDataLabel" ma:web="519a02af-947b-49c3-a71f-4904445a5a9e">
      <xsd:complexType>
        <xsd:complexContent>
          <xsd:extension base="dms:MultiChoiceLookup">
            <xsd:sequence>
              <xsd:element name="Value" type="dms:Lookup" maxOccurs="unbounded" minOccurs="0" nillable="true"/>
            </xsd:sequence>
          </xsd:extension>
        </xsd:complexContent>
      </xsd:complexType>
    </xsd:element>
    <xsd:element name="c700ff25e99e4baaab6915db9322d896" ma:index="14" nillable="true" ma:taxonomy="true" ma:internalName="c700ff25e99e4baaab6915db9322d896" ma:taxonomyFieldName="scEntity" ma:displayName="Entity" ma:readOnly="false" ma:fieldId="{c700ff25-e99e-4baa-ab69-15db9322d896}" ma:sspId="1f3bbd73-d9da-4b59-89ef-5a1da660cdfb" ma:termSetId="54030df3-d632-4872-bbb7-45359acf39e1" ma:anchorId="00000000-0000-0000-0000-000000000000" ma:open="false" ma:isKeyword="false">
      <xsd:complexType>
        <xsd:sequence>
          <xsd:element ref="pc:Terms" minOccurs="0" maxOccurs="1"/>
        </xsd:sequence>
      </xsd:complexType>
    </xsd:element>
    <xsd:element name="oc3d90a2fa0a41aa850640329994ad28" ma:index="16" ma:taxonomy="true" ma:internalName="oc3d90a2fa0a41aa850640329994ad28" ma:taxonomyFieldName="hcdTemplateCategory" ma:displayName="Template Category" ma:readOnly="false" ma:default="" ma:fieldId="{8c3d90a2-fa0a-41aa-8506-40329994ad28}" ma:sspId="1f3bbd73-d9da-4b59-89ef-5a1da660cdfb" ma:termSetId="c00fb978-fcc6-4fce-9ed6-e4be28834ee7" ma:anchorId="00000000-0000-0000-0000-000000000000" ma:open="false" ma:isKeyword="false">
      <xsd:complexType>
        <xsd:sequence>
          <xsd:element ref="pc:Terms" minOccurs="0" maxOccurs="1"/>
        </xsd:sequence>
      </xsd:complexType>
    </xsd:element>
    <xsd:element name="j2d57f71603c40278f3911e80114c834" ma:index="18" ma:taxonomy="true" ma:internalName="j2d57f71603c40278f3911e80114c834" ma:taxonomyFieldName="hcdDivision" ma:displayName="Division" ma:readOnly="false" ma:default="" ma:fieldId="{32d57f71-603c-4027-8f39-11e80114c834}" ma:sspId="1f3bbd73-d9da-4b59-89ef-5a1da660cdfb" ma:termSetId="2a12b864-84f7-470c-beea-7312773c76e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19a02af-947b-49c3-a71f-4904445a5a9e">
      <Value>152</Value>
      <Value>31</Value>
    </TaxCatchAll>
    <scRollupDescription xmlns="519a02af-947b-49c3-a71f-4904445a5a9e" xsi:nil="true"/>
    <f4ce608afb694a48bc613d95fe4a7af0 xmlns="519a02af-947b-49c3-a71f-4904445a5a9e">
      <Terms xmlns="http://schemas.microsoft.com/office/infopath/2007/PartnerControls"/>
    </f4ce608afb694a48bc613d95fe4a7af0>
    <c700ff25e99e4baaab6915db9322d896 xmlns="519a02af-947b-49c3-a71f-4904445a5a9e">
      <Terms xmlns="http://schemas.microsoft.com/office/infopath/2007/PartnerControls"/>
    </c700ff25e99e4baaab6915db9322d896>
    <scGroupBy xmlns="519a02af-947b-49c3-a71f-4904445a5a9e" xsi:nil="true"/>
    <oc3d90a2fa0a41aa850640329994ad28 xmlns="519a02af-947b-49c3-a71f-4904445a5a9e">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09e14bd8-0e09-4f26-bd65-f05f53ee95f2</TermId>
        </TermInfo>
      </Terms>
    </oc3d90a2fa0a41aa850640329994ad28>
    <j2d57f71603c40278f3911e80114c834 xmlns="519a02af-947b-49c3-a71f-4904445a5a9e">
      <Terms xmlns="http://schemas.microsoft.com/office/infopath/2007/PartnerControls">
        <TermInfo xmlns="http://schemas.microsoft.com/office/infopath/2007/PartnerControls">
          <TermName xmlns="http://schemas.microsoft.com/office/infopath/2007/PartnerControls">Executive</TermName>
          <TermId xmlns="http://schemas.microsoft.com/office/infopath/2007/PartnerControls">585f5787-2415-41a9-824c-3add0a090c0e</TermId>
        </TermInfo>
      </Terms>
    </j2d57f71603c40278f3911e80114c834>
  </documentManagement>
</p:properties>
</file>

<file path=customXml/itemProps1.xml><?xml version="1.0" encoding="utf-8"?>
<ds:datastoreItem xmlns:ds="http://schemas.openxmlformats.org/officeDocument/2006/customXml" ds:itemID="{4FF33CD4-91E5-4E08-8C1A-B401D4196682}">
  <ds:schemaRefs>
    <ds:schemaRef ds:uri="http://schemas.microsoft.com/sharepoint/v3/contenttype/forms"/>
  </ds:schemaRefs>
</ds:datastoreItem>
</file>

<file path=customXml/itemProps2.xml><?xml version="1.0" encoding="utf-8"?>
<ds:datastoreItem xmlns:ds="http://schemas.openxmlformats.org/officeDocument/2006/customXml" ds:itemID="{C192226E-5B5D-4F17-802F-7A54D238C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a02af-947b-49c3-a71f-4904445a5a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2B3A34-E7D4-43EE-B3EC-618A85E9432E}">
  <ds:schemaRefs>
    <ds:schemaRef ds:uri="http://www.w3.org/XML/1998/namespace"/>
    <ds:schemaRef ds:uri="http://schemas.microsoft.com/office/2006/metadata/propertie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519a02af-947b-49c3-a71f-4904445a5a9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6557</TotalTime>
  <Words>8176</Words>
  <Application>Microsoft Office PowerPoint</Application>
  <PresentationFormat>Widescreen</PresentationFormat>
  <Paragraphs>733</Paragraphs>
  <Slides>64</Slides>
  <Notes>64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HCDPowerPointTemplate_printfriendly</vt:lpstr>
      <vt:lpstr> 2020 CalHome General  Program NOFA Webinar</vt:lpstr>
      <vt:lpstr>PRESENTERS</vt:lpstr>
      <vt:lpstr>AGENDA</vt:lpstr>
      <vt:lpstr>What’s New ?</vt:lpstr>
      <vt:lpstr>REMINDERS</vt:lpstr>
      <vt:lpstr>PROGRAM OVERVIEW</vt:lpstr>
      <vt:lpstr>NOFA</vt:lpstr>
      <vt:lpstr>NOFA Geographic Distribution </vt:lpstr>
      <vt:lpstr>FUNDING AMOUNTS BY ACTIVITY </vt:lpstr>
      <vt:lpstr>PER UNIT FUNDING LIMITS BY ACTIVITY</vt:lpstr>
      <vt:lpstr>HOUSEHOLD INCOME LIMITS</vt:lpstr>
      <vt:lpstr>ELIGIBLE APPLICANTS</vt:lpstr>
      <vt:lpstr>ELIGIBLE APPLICANTS</vt:lpstr>
      <vt:lpstr>ELIGIBLE APPLICANTS</vt:lpstr>
      <vt:lpstr>ELIGIBLE APPLICANTS</vt:lpstr>
      <vt:lpstr>ELIGIBLE APPLICANTS</vt:lpstr>
      <vt:lpstr>ELIGIBLE APPLICANTS</vt:lpstr>
      <vt:lpstr>ELIGIBLE APPLICANT EXPERIENCE</vt:lpstr>
      <vt:lpstr>ELIGIBLE APPLICANT EXPERIENCE</vt:lpstr>
      <vt:lpstr>ELIGIBLE APPLICANT EXPERIENCE</vt:lpstr>
      <vt:lpstr>ELIGIBLE APPLICANT EXPERIENCE</vt:lpstr>
      <vt:lpstr>ELIGIBLE ACTIVITIES</vt:lpstr>
      <vt:lpstr>FTHB MORTGAGE ASSISTANCE</vt:lpstr>
      <vt:lpstr>OWNER OCCUPIED REHABILITATION</vt:lpstr>
      <vt:lpstr>OWNER OCCUPIED REHABILITATION</vt:lpstr>
      <vt:lpstr>TECHNICAL ASSISTANCE FOR SHARED HOUSING PROGRAM</vt:lpstr>
      <vt:lpstr>TECHNICAL ASSISTANCE FOR SELF-HELP HOUSING PROJECTS</vt:lpstr>
      <vt:lpstr>TECHNICAL ASSISTANCE FOR SELF-HELP HOUSING PROJECTS</vt:lpstr>
      <vt:lpstr>ADU/JADU PROGRAM</vt:lpstr>
      <vt:lpstr>HOMEOWNERHIP PROJECT DEVELOPMENT LOANS</vt:lpstr>
      <vt:lpstr>HOMEOWNERHIP PROJECT DEVELOPMENT LOANS</vt:lpstr>
      <vt:lpstr>ACTIVITY DELIVERY FEES</vt:lpstr>
      <vt:lpstr>HOMEBUYER EDUCATION</vt:lpstr>
      <vt:lpstr>THRESHOLD REVIEW</vt:lpstr>
      <vt:lpstr>THRESHOLD</vt:lpstr>
      <vt:lpstr>THRESHOLD</vt:lpstr>
      <vt:lpstr>THRESHOLD</vt:lpstr>
      <vt:lpstr>RATING</vt:lpstr>
      <vt:lpstr>RATING</vt:lpstr>
      <vt:lpstr>RATING</vt:lpstr>
      <vt:lpstr>RATING</vt:lpstr>
      <vt:lpstr>RATING</vt:lpstr>
      <vt:lpstr>APPLICATION</vt:lpstr>
      <vt:lpstr>APPLICATION-Portal</vt:lpstr>
      <vt:lpstr>APPLICATION-Portal Landing Page</vt:lpstr>
      <vt:lpstr>APPLICATION- Key Information</vt:lpstr>
      <vt:lpstr>APPLICATION-Portal Required Documents</vt:lpstr>
      <vt:lpstr>EXCEL APPLICATION</vt:lpstr>
      <vt:lpstr>APPLICATION-Activity and Projects</vt:lpstr>
      <vt:lpstr>APPLICATION</vt:lpstr>
      <vt:lpstr>APPLICATION- Applicant Certification and Legal Disclosure</vt:lpstr>
      <vt:lpstr>APPLICATION- Tips</vt:lpstr>
      <vt:lpstr>APPLICATION- Feasibility </vt:lpstr>
      <vt:lpstr>APPLICATION- Home Sales Ratio</vt:lpstr>
      <vt:lpstr>APPLICATION- Score Matrix</vt:lpstr>
      <vt:lpstr>APPLICATION- Tip</vt:lpstr>
      <vt:lpstr>APPLICATION- Experience Tip</vt:lpstr>
      <vt:lpstr>APPLICATION-Community Revitalization</vt:lpstr>
      <vt:lpstr>APPLICATION- Volunteer Labor</vt:lpstr>
      <vt:lpstr>APPLICATION- Performance Penalty</vt:lpstr>
      <vt:lpstr>RESOLUTION</vt:lpstr>
      <vt:lpstr>QUESTIONS</vt:lpstr>
      <vt:lpstr>Stay in the know: Sign up for HCD email at www.hcd.ca.gov   </vt:lpstr>
      <vt:lpstr>Follow HCD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HCD PowerPoint Template - curve - ADA Compliant (PPT)</dc:title>
  <dc:creator>Gerberding, Evan@HCD</dc:creator>
  <cp:lastModifiedBy>Zenn, Shamica@HCD</cp:lastModifiedBy>
  <cp:revision>221</cp:revision>
  <cp:lastPrinted>2020-09-22T14:47:50Z</cp:lastPrinted>
  <dcterms:created xsi:type="dcterms:W3CDTF">2014-11-05T16:55:42Z</dcterms:created>
  <dcterms:modified xsi:type="dcterms:W3CDTF">2020-09-24T15:54:50Z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0x01010003207965D936FC419890337BDD8E025F0600E83503F0B700FD42AF6841356674D083</vt:lpwstr>
  </property>
  <property fmtid="{D5CDD505-2E9C-101B-9397-08002B2CF9AE}" pid="3" name="scFormCategory">
    <vt:lpwstr/>
  </property>
  <property fmtid="{D5CDD505-2E9C-101B-9397-08002B2CF9AE}" pid="4" name="hcdBestPracticeCategory">
    <vt:lpwstr/>
  </property>
  <property fmtid="{D5CDD505-2E9C-101B-9397-08002B2CF9AE}" pid="5" name="d260d88e75e548919ebf457822b95317">
    <vt:lpwstr/>
  </property>
  <property fmtid="{D5CDD505-2E9C-101B-9397-08002B2CF9AE}" pid="6" name="ia305e36be864a37a3f9baaae8d00d7a">
    <vt:lpwstr/>
  </property>
  <property fmtid="{D5CDD505-2E9C-101B-9397-08002B2CF9AE}" pid="7" name="hcdDivision">
    <vt:lpwstr>31;#Executive|585f5787-2415-41a9-824c-3add0a090c0e</vt:lpwstr>
  </property>
  <property fmtid="{D5CDD505-2E9C-101B-9397-08002B2CF9AE}" pid="8" name="scFAQCategory">
    <vt:lpwstr/>
  </property>
  <property fmtid="{D5CDD505-2E9C-101B-9397-08002B2CF9AE}" pid="9" name="oc3d90a2fa0a41aa850640329994ad28">
    <vt:lpwstr/>
  </property>
  <property fmtid="{D5CDD505-2E9C-101B-9397-08002B2CF9AE}" pid="10" name="scDocCategory">
    <vt:lpwstr/>
  </property>
  <property fmtid="{D5CDD505-2E9C-101B-9397-08002B2CF9AE}" pid="11" name="scEntity">
    <vt:lpwstr/>
  </property>
  <property fmtid="{D5CDD505-2E9C-101B-9397-08002B2CF9AE}" pid="12" name="j2d57f71603c40278f3911e80114c834">
    <vt:lpwstr>Executive|585f5787-2415-41a9-824c-3add0a090c0e</vt:lpwstr>
  </property>
  <property fmtid="{D5CDD505-2E9C-101B-9397-08002B2CF9AE}" pid="13" name="n31f2283ff874f4abcf469000d322794">
    <vt:lpwstr/>
  </property>
  <property fmtid="{D5CDD505-2E9C-101B-9397-08002B2CF9AE}" pid="14" name="hcdPolicyProcedureCategory">
    <vt:lpwstr/>
  </property>
  <property fmtid="{D5CDD505-2E9C-101B-9397-08002B2CF9AE}" pid="15" name="ma673aa59e684c76899ca177a87bc61c">
    <vt:lpwstr/>
  </property>
  <property fmtid="{D5CDD505-2E9C-101B-9397-08002B2CF9AE}" pid="16" name="hcdTemplateCategory">
    <vt:lpwstr>152;#PowerPoint|09e14bd8-0e09-4f26-bd65-f05f53ee95f2</vt:lpwstr>
  </property>
  <property fmtid="{D5CDD505-2E9C-101B-9397-08002B2CF9AE}" pid="17" name="n51e836618f049ceb631e266cafbfcb4">
    <vt:lpwstr/>
  </property>
  <property fmtid="{D5CDD505-2E9C-101B-9397-08002B2CF9AE}" pid="18" name="HousingPackageCategory">
    <vt:lpwstr/>
  </property>
</Properties>
</file>