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309" r:id="rId4"/>
    <p:sldId id="260" r:id="rId5"/>
    <p:sldId id="314" r:id="rId6"/>
    <p:sldId id="316" r:id="rId7"/>
    <p:sldId id="317" r:id="rId8"/>
    <p:sldId id="320" r:id="rId9"/>
    <p:sldId id="319" r:id="rId10"/>
    <p:sldId id="325" r:id="rId11"/>
    <p:sldId id="326" r:id="rId12"/>
    <p:sldId id="302" r:id="rId13"/>
    <p:sldId id="327" r:id="rId14"/>
    <p:sldId id="322" r:id="rId15"/>
    <p:sldId id="324" r:id="rId16"/>
    <p:sldId id="318" r:id="rId17"/>
    <p:sldId id="329" r:id="rId18"/>
    <p:sldId id="330" r:id="rId19"/>
    <p:sldId id="333" r:id="rId20"/>
    <p:sldId id="331" r:id="rId21"/>
    <p:sldId id="332" r:id="rId22"/>
    <p:sldId id="305" r:id="rId23"/>
    <p:sldId id="279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B11"/>
    <a:srgbClr val="000000"/>
    <a:srgbClr val="44A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20" autoAdjust="0"/>
  </p:normalViewPr>
  <p:slideViewPr>
    <p:cSldViewPr>
      <p:cViewPr>
        <p:scale>
          <a:sx n="93" d="100"/>
          <a:sy n="93" d="100"/>
        </p:scale>
        <p:origin x="-71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284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86"/>
    </p:cViewPr>
  </p:sorterViewPr>
  <p:notesViewPr>
    <p:cSldViewPr>
      <p:cViewPr>
        <p:scale>
          <a:sx n="75" d="100"/>
          <a:sy n="75" d="100"/>
        </p:scale>
        <p:origin x="-2616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connie.mallavia@hcd.ca.gov" TargetMode="External"/><Relationship Id="rId1" Type="http://schemas.openxmlformats.org/officeDocument/2006/relationships/hyperlink" Target="mailto:tom.bettencourt@hcd.ca.gov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connie.mallavia@hcd.ca.gov" TargetMode="External"/><Relationship Id="rId1" Type="http://schemas.openxmlformats.org/officeDocument/2006/relationships/hyperlink" Target="mailto:tom.bettencourt@hcd.ca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5A64E-4A02-4BF9-B450-DB9BB0B3DC54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168119-3787-4F1F-9EFE-04CAC491B81D}">
      <dgm:prSet phldrT="[Text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sz="2300" dirty="0" smtClean="0">
              <a:solidFill>
                <a:srgbClr val="F69B11"/>
              </a:solidFill>
            </a:rPr>
            <a:t>Monthly Reimbursement Requests</a:t>
          </a:r>
          <a:endParaRPr lang="en-US" sz="2800" b="0" dirty="0">
            <a:solidFill>
              <a:srgbClr val="F69B11"/>
            </a:solidFill>
          </a:endParaRPr>
        </a:p>
      </dgm:t>
    </dgm:pt>
    <dgm:pt modelId="{793499C1-FC53-43BF-BC39-018FC69CD05D}" type="parTrans" cxnId="{C8C3D33A-307C-4C15-A65D-1126F3758FF6}">
      <dgm:prSet/>
      <dgm:spPr/>
      <dgm:t>
        <a:bodyPr/>
        <a:lstStyle/>
        <a:p>
          <a:endParaRPr lang="en-US"/>
        </a:p>
      </dgm:t>
    </dgm:pt>
    <dgm:pt modelId="{85689E7D-E51F-4F09-B5DA-497923BF0ACF}" type="sibTrans" cxnId="{C8C3D33A-307C-4C15-A65D-1126F3758FF6}">
      <dgm:prSet/>
      <dgm:spPr/>
      <dgm:t>
        <a:bodyPr/>
        <a:lstStyle/>
        <a:p>
          <a:endParaRPr lang="en-US"/>
        </a:p>
      </dgm:t>
    </dgm:pt>
    <dgm:pt modelId="{AE8A4FF6-4C50-4577-B9CC-569E1DAEA280}">
      <dgm:prSet phldrT="[Text]" custT="1"/>
      <dgm:spPr/>
      <dgm:t>
        <a:bodyPr/>
        <a:lstStyle/>
        <a:p>
          <a:r>
            <a:rPr lang="en-US" sz="1900" dirty="0" smtClean="0"/>
            <a:t>Status Report of each assisted Household – 6 months</a:t>
          </a:r>
          <a:endParaRPr lang="en-US" sz="1900" dirty="0"/>
        </a:p>
      </dgm:t>
    </dgm:pt>
    <dgm:pt modelId="{7DFF9D6C-C123-4095-9FA4-1ADBA38B980D}" type="parTrans" cxnId="{884EF82F-3E00-4CF4-B3DE-A53C14B5BF9B}">
      <dgm:prSet/>
      <dgm:spPr/>
      <dgm:t>
        <a:bodyPr/>
        <a:lstStyle/>
        <a:p>
          <a:endParaRPr lang="en-US"/>
        </a:p>
      </dgm:t>
    </dgm:pt>
    <dgm:pt modelId="{8DC41C3F-FAAC-441A-BA4A-3F8F5A9D2A62}" type="sibTrans" cxnId="{884EF82F-3E00-4CF4-B3DE-A53C14B5BF9B}">
      <dgm:prSet/>
      <dgm:spPr/>
      <dgm:t>
        <a:bodyPr/>
        <a:lstStyle/>
        <a:p>
          <a:endParaRPr lang="en-US"/>
        </a:p>
      </dgm:t>
    </dgm:pt>
    <dgm:pt modelId="{F0D1FC48-6608-4701-88F9-2C3E2F9AD50A}">
      <dgm:prSet phldrT="[Text]" custT="1"/>
      <dgm:spPr/>
      <dgm:t>
        <a:bodyPr/>
        <a:lstStyle/>
        <a:p>
          <a:r>
            <a:rPr lang="en-US" sz="2000" dirty="0" smtClean="0"/>
            <a:t>Maintain accurate financial and demographic records</a:t>
          </a:r>
          <a:endParaRPr lang="en-US" sz="2000" dirty="0"/>
        </a:p>
      </dgm:t>
    </dgm:pt>
    <dgm:pt modelId="{3AA5B9F7-F18C-4CCE-A4F1-76993931EEAD}" type="parTrans" cxnId="{BDE56A03-0427-42DA-A274-62AD444F7CD8}">
      <dgm:prSet/>
      <dgm:spPr/>
      <dgm:t>
        <a:bodyPr/>
        <a:lstStyle/>
        <a:p>
          <a:endParaRPr lang="en-US"/>
        </a:p>
      </dgm:t>
    </dgm:pt>
    <dgm:pt modelId="{CC434DAE-A7D1-4B22-83DA-9AC1F4500B66}" type="sibTrans" cxnId="{BDE56A03-0427-42DA-A274-62AD444F7CD8}">
      <dgm:prSet/>
      <dgm:spPr/>
      <dgm:t>
        <a:bodyPr/>
        <a:lstStyle/>
        <a:p>
          <a:endParaRPr lang="en-US"/>
        </a:p>
      </dgm:t>
    </dgm:pt>
    <dgm:pt modelId="{F35418E8-7141-46E1-9599-74CB054FBF00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</a:p>
        <a:p>
          <a:pPr algn="ctr"/>
          <a:r>
            <a: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- Non-Discrimination</a:t>
          </a:r>
        </a:p>
        <a:p>
          <a:pPr algn="ctr"/>
          <a:r>
            <a: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- Outreach</a:t>
          </a:r>
        </a:p>
        <a:p>
          <a:pPr algn="ctr"/>
          <a:r>
            <a: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- Due Process and appeal rights to applicants</a:t>
          </a:r>
        </a:p>
        <a:p>
          <a:pPr algn="ctr"/>
          <a:endParaRPr lang="en-US" sz="2400" dirty="0" smtClean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algn="ctr"/>
          <a:endParaRPr lang="en-US" sz="2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74FE2C4-6973-428E-A912-C1BEB7649518}" type="parTrans" cxnId="{34E3BF03-965D-4485-8375-32B281DAE5B6}">
      <dgm:prSet/>
      <dgm:spPr/>
      <dgm:t>
        <a:bodyPr/>
        <a:lstStyle/>
        <a:p>
          <a:endParaRPr lang="en-US"/>
        </a:p>
      </dgm:t>
    </dgm:pt>
    <dgm:pt modelId="{D1F2226B-CEBC-4FEB-8093-6BF3FECF2B4B}" type="sibTrans" cxnId="{34E3BF03-965D-4485-8375-32B281DAE5B6}">
      <dgm:prSet/>
      <dgm:spPr/>
      <dgm:t>
        <a:bodyPr/>
        <a:lstStyle/>
        <a:p>
          <a:endParaRPr lang="en-US"/>
        </a:p>
      </dgm:t>
    </dgm:pt>
    <dgm:pt modelId="{40387BDA-F5C0-4E8A-B43B-46C06AFCBDF0}" type="pres">
      <dgm:prSet presAssocID="{ED55A64E-4A02-4BF9-B450-DB9BB0B3DC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8CEEE0-06D7-4099-B77C-FCD75CB6774F}" type="pres">
      <dgm:prSet presAssocID="{DF168119-3787-4F1F-9EFE-04CAC491B81D}" presName="root" presStyleCnt="0"/>
      <dgm:spPr/>
    </dgm:pt>
    <dgm:pt modelId="{711AA30F-27C5-49D5-A5CA-419BAE0DE065}" type="pres">
      <dgm:prSet presAssocID="{DF168119-3787-4F1F-9EFE-04CAC491B81D}" presName="rootComposite" presStyleCnt="0"/>
      <dgm:spPr/>
    </dgm:pt>
    <dgm:pt modelId="{B078E6E6-23A7-48D2-96F3-646AE03EDE63}" type="pres">
      <dgm:prSet presAssocID="{DF168119-3787-4F1F-9EFE-04CAC491B81D}" presName="rootText" presStyleLbl="node1" presStyleIdx="0" presStyleCnt="2" custLinFactNeighborX="1136" custLinFactNeighborY="0"/>
      <dgm:spPr/>
      <dgm:t>
        <a:bodyPr/>
        <a:lstStyle/>
        <a:p>
          <a:endParaRPr lang="en-US"/>
        </a:p>
      </dgm:t>
    </dgm:pt>
    <dgm:pt modelId="{088BB3F1-AB75-4DD9-983B-F051B895A94C}" type="pres">
      <dgm:prSet presAssocID="{DF168119-3787-4F1F-9EFE-04CAC491B81D}" presName="rootConnector" presStyleLbl="node1" presStyleIdx="0" presStyleCnt="2"/>
      <dgm:spPr/>
      <dgm:t>
        <a:bodyPr/>
        <a:lstStyle/>
        <a:p>
          <a:endParaRPr lang="en-US"/>
        </a:p>
      </dgm:t>
    </dgm:pt>
    <dgm:pt modelId="{79A378C1-1D6F-4912-8417-CD6F94359738}" type="pres">
      <dgm:prSet presAssocID="{DF168119-3787-4F1F-9EFE-04CAC491B81D}" presName="childShape" presStyleCnt="0"/>
      <dgm:spPr/>
    </dgm:pt>
    <dgm:pt modelId="{C947FCE6-0137-48AE-8369-096CFEBE58BF}" type="pres">
      <dgm:prSet presAssocID="{7DFF9D6C-C123-4095-9FA4-1ADBA38B980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FA0BB2F-86CA-4B19-BB84-9D244ADA92DF}" type="pres">
      <dgm:prSet presAssocID="{AE8A4FF6-4C50-4577-B9CC-569E1DAEA280}" presName="childText" presStyleLbl="bgAcc1" presStyleIdx="0" presStyleCnt="2" custScaleX="106432" custScaleY="108845" custLinFactNeighborX="10745" custLinFactNeighborY="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93DC-F002-45BC-B019-798F73089940}" type="pres">
      <dgm:prSet presAssocID="{3AA5B9F7-F18C-4CCE-A4F1-76993931EEA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BA7F082-E3ED-4C32-ACC4-196165293F0A}" type="pres">
      <dgm:prSet presAssocID="{F0D1FC48-6608-4701-88F9-2C3E2F9AD50A}" presName="childText" presStyleLbl="bgAcc1" presStyleIdx="1" presStyleCnt="2" custScaleY="124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73E09-F3C1-4F1B-8B33-30ADA79D6C32}" type="pres">
      <dgm:prSet presAssocID="{F35418E8-7141-46E1-9599-74CB054FBF00}" presName="root" presStyleCnt="0"/>
      <dgm:spPr/>
    </dgm:pt>
    <dgm:pt modelId="{7A837619-2EEF-4619-908B-0789A8936EA1}" type="pres">
      <dgm:prSet presAssocID="{F35418E8-7141-46E1-9599-74CB054FBF00}" presName="rootComposite" presStyleCnt="0"/>
      <dgm:spPr/>
    </dgm:pt>
    <dgm:pt modelId="{F0D8A24F-D2FB-4323-A269-2DA55DDC98D9}" type="pres">
      <dgm:prSet presAssocID="{F35418E8-7141-46E1-9599-74CB054FBF00}" presName="rootText" presStyleLbl="node1" presStyleIdx="1" presStyleCnt="2" custScaleY="370221" custLinFactNeighborY="16661"/>
      <dgm:spPr/>
      <dgm:t>
        <a:bodyPr/>
        <a:lstStyle/>
        <a:p>
          <a:endParaRPr lang="en-US"/>
        </a:p>
      </dgm:t>
    </dgm:pt>
    <dgm:pt modelId="{9167B659-2F91-471B-B438-F5BD7F181D63}" type="pres">
      <dgm:prSet presAssocID="{F35418E8-7141-46E1-9599-74CB054FBF00}" presName="rootConnector" presStyleLbl="node1" presStyleIdx="1" presStyleCnt="2"/>
      <dgm:spPr/>
      <dgm:t>
        <a:bodyPr/>
        <a:lstStyle/>
        <a:p>
          <a:endParaRPr lang="en-US"/>
        </a:p>
      </dgm:t>
    </dgm:pt>
    <dgm:pt modelId="{95BD91F0-3BFA-482A-9BCE-F714BB98C21F}" type="pres">
      <dgm:prSet presAssocID="{F35418E8-7141-46E1-9599-74CB054FBF00}" presName="childShape" presStyleCnt="0"/>
      <dgm:spPr/>
    </dgm:pt>
  </dgm:ptLst>
  <dgm:cxnLst>
    <dgm:cxn modelId="{355FC61D-256D-457A-A88F-2A427AC65E82}" type="presOf" srcId="{3AA5B9F7-F18C-4CCE-A4F1-76993931EEAD}" destId="{A33293DC-F002-45BC-B019-798F73089940}" srcOrd="0" destOrd="0" presId="urn:microsoft.com/office/officeart/2005/8/layout/hierarchy3"/>
    <dgm:cxn modelId="{F7616552-A001-40BB-A376-ED917652A68F}" type="presOf" srcId="{DF168119-3787-4F1F-9EFE-04CAC491B81D}" destId="{088BB3F1-AB75-4DD9-983B-F051B895A94C}" srcOrd="1" destOrd="0" presId="urn:microsoft.com/office/officeart/2005/8/layout/hierarchy3"/>
    <dgm:cxn modelId="{C60C4E57-064B-48AE-B2A6-D5D11EE339B3}" type="presOf" srcId="{F35418E8-7141-46E1-9599-74CB054FBF00}" destId="{F0D8A24F-D2FB-4323-A269-2DA55DDC98D9}" srcOrd="0" destOrd="0" presId="urn:microsoft.com/office/officeart/2005/8/layout/hierarchy3"/>
    <dgm:cxn modelId="{34E3BF03-965D-4485-8375-32B281DAE5B6}" srcId="{ED55A64E-4A02-4BF9-B450-DB9BB0B3DC54}" destId="{F35418E8-7141-46E1-9599-74CB054FBF00}" srcOrd="1" destOrd="0" parTransId="{674FE2C4-6973-428E-A912-C1BEB7649518}" sibTransId="{D1F2226B-CEBC-4FEB-8093-6BF3FECF2B4B}"/>
    <dgm:cxn modelId="{68C51894-6253-4075-9177-73F578BF7B56}" type="presOf" srcId="{DF168119-3787-4F1F-9EFE-04CAC491B81D}" destId="{B078E6E6-23A7-48D2-96F3-646AE03EDE63}" srcOrd="0" destOrd="0" presId="urn:microsoft.com/office/officeart/2005/8/layout/hierarchy3"/>
    <dgm:cxn modelId="{C8C3D33A-307C-4C15-A65D-1126F3758FF6}" srcId="{ED55A64E-4A02-4BF9-B450-DB9BB0B3DC54}" destId="{DF168119-3787-4F1F-9EFE-04CAC491B81D}" srcOrd="0" destOrd="0" parTransId="{793499C1-FC53-43BF-BC39-018FC69CD05D}" sibTransId="{85689E7D-E51F-4F09-B5DA-497923BF0ACF}"/>
    <dgm:cxn modelId="{884EF82F-3E00-4CF4-B3DE-A53C14B5BF9B}" srcId="{DF168119-3787-4F1F-9EFE-04CAC491B81D}" destId="{AE8A4FF6-4C50-4577-B9CC-569E1DAEA280}" srcOrd="0" destOrd="0" parTransId="{7DFF9D6C-C123-4095-9FA4-1ADBA38B980D}" sibTransId="{8DC41C3F-FAAC-441A-BA4A-3F8F5A9D2A62}"/>
    <dgm:cxn modelId="{BDE56A03-0427-42DA-A274-62AD444F7CD8}" srcId="{DF168119-3787-4F1F-9EFE-04CAC491B81D}" destId="{F0D1FC48-6608-4701-88F9-2C3E2F9AD50A}" srcOrd="1" destOrd="0" parTransId="{3AA5B9F7-F18C-4CCE-A4F1-76993931EEAD}" sibTransId="{CC434DAE-A7D1-4B22-83DA-9AC1F4500B66}"/>
    <dgm:cxn modelId="{71EEEEE8-AC25-4824-B4AC-C148575AA2AA}" type="presOf" srcId="{AE8A4FF6-4C50-4577-B9CC-569E1DAEA280}" destId="{8FA0BB2F-86CA-4B19-BB84-9D244ADA92DF}" srcOrd="0" destOrd="0" presId="urn:microsoft.com/office/officeart/2005/8/layout/hierarchy3"/>
    <dgm:cxn modelId="{2CFCCE83-DEA6-4B06-AC07-5F3DE1F6194A}" type="presOf" srcId="{F35418E8-7141-46E1-9599-74CB054FBF00}" destId="{9167B659-2F91-471B-B438-F5BD7F181D63}" srcOrd="1" destOrd="0" presId="urn:microsoft.com/office/officeart/2005/8/layout/hierarchy3"/>
    <dgm:cxn modelId="{085162E4-850E-4D0A-8E2A-F3D149AACC5E}" type="presOf" srcId="{7DFF9D6C-C123-4095-9FA4-1ADBA38B980D}" destId="{C947FCE6-0137-48AE-8369-096CFEBE58BF}" srcOrd="0" destOrd="0" presId="urn:microsoft.com/office/officeart/2005/8/layout/hierarchy3"/>
    <dgm:cxn modelId="{B9748C93-7154-4675-A77D-A6EF63BB041A}" type="presOf" srcId="{ED55A64E-4A02-4BF9-B450-DB9BB0B3DC54}" destId="{40387BDA-F5C0-4E8A-B43B-46C06AFCBDF0}" srcOrd="0" destOrd="0" presId="urn:microsoft.com/office/officeart/2005/8/layout/hierarchy3"/>
    <dgm:cxn modelId="{D19911C0-0C73-4445-8435-91602C835D36}" type="presOf" srcId="{F0D1FC48-6608-4701-88F9-2C3E2F9AD50A}" destId="{2BA7F082-E3ED-4C32-ACC4-196165293F0A}" srcOrd="0" destOrd="0" presId="urn:microsoft.com/office/officeart/2005/8/layout/hierarchy3"/>
    <dgm:cxn modelId="{E3DABF7F-EF47-4047-88E7-3FC40AB8A620}" type="presParOf" srcId="{40387BDA-F5C0-4E8A-B43B-46C06AFCBDF0}" destId="{528CEEE0-06D7-4099-B77C-FCD75CB6774F}" srcOrd="0" destOrd="0" presId="urn:microsoft.com/office/officeart/2005/8/layout/hierarchy3"/>
    <dgm:cxn modelId="{51E05BBF-9A1D-4DF3-B779-5EB58A243117}" type="presParOf" srcId="{528CEEE0-06D7-4099-B77C-FCD75CB6774F}" destId="{711AA30F-27C5-49D5-A5CA-419BAE0DE065}" srcOrd="0" destOrd="0" presId="urn:microsoft.com/office/officeart/2005/8/layout/hierarchy3"/>
    <dgm:cxn modelId="{DA0A54B0-CA2C-4AF8-984A-15218B651F1C}" type="presParOf" srcId="{711AA30F-27C5-49D5-A5CA-419BAE0DE065}" destId="{B078E6E6-23A7-48D2-96F3-646AE03EDE63}" srcOrd="0" destOrd="0" presId="urn:microsoft.com/office/officeart/2005/8/layout/hierarchy3"/>
    <dgm:cxn modelId="{F7334BF4-E09F-42D8-94B9-E528C77808C7}" type="presParOf" srcId="{711AA30F-27C5-49D5-A5CA-419BAE0DE065}" destId="{088BB3F1-AB75-4DD9-983B-F051B895A94C}" srcOrd="1" destOrd="0" presId="urn:microsoft.com/office/officeart/2005/8/layout/hierarchy3"/>
    <dgm:cxn modelId="{BEBC67A4-EDDB-42FD-BAFB-DDC4683149B4}" type="presParOf" srcId="{528CEEE0-06D7-4099-B77C-FCD75CB6774F}" destId="{79A378C1-1D6F-4912-8417-CD6F94359738}" srcOrd="1" destOrd="0" presId="urn:microsoft.com/office/officeart/2005/8/layout/hierarchy3"/>
    <dgm:cxn modelId="{D0CFFCE5-CF07-4B49-BB0F-A1C3F79E8044}" type="presParOf" srcId="{79A378C1-1D6F-4912-8417-CD6F94359738}" destId="{C947FCE6-0137-48AE-8369-096CFEBE58BF}" srcOrd="0" destOrd="0" presId="urn:microsoft.com/office/officeart/2005/8/layout/hierarchy3"/>
    <dgm:cxn modelId="{A1F80DFF-1879-4212-95CB-A02D646A829D}" type="presParOf" srcId="{79A378C1-1D6F-4912-8417-CD6F94359738}" destId="{8FA0BB2F-86CA-4B19-BB84-9D244ADA92DF}" srcOrd="1" destOrd="0" presId="urn:microsoft.com/office/officeart/2005/8/layout/hierarchy3"/>
    <dgm:cxn modelId="{8550A945-0798-48C4-985C-775C0AF1720F}" type="presParOf" srcId="{79A378C1-1D6F-4912-8417-CD6F94359738}" destId="{A33293DC-F002-45BC-B019-798F73089940}" srcOrd="2" destOrd="0" presId="urn:microsoft.com/office/officeart/2005/8/layout/hierarchy3"/>
    <dgm:cxn modelId="{5DE79A4F-C136-4E1F-8D6E-6D7FF86A0D53}" type="presParOf" srcId="{79A378C1-1D6F-4912-8417-CD6F94359738}" destId="{2BA7F082-E3ED-4C32-ACC4-196165293F0A}" srcOrd="3" destOrd="0" presId="urn:microsoft.com/office/officeart/2005/8/layout/hierarchy3"/>
    <dgm:cxn modelId="{64BA8BE1-1B79-48A0-AE80-9914E565C46B}" type="presParOf" srcId="{40387BDA-F5C0-4E8A-B43B-46C06AFCBDF0}" destId="{28273E09-F3C1-4F1B-8B33-30ADA79D6C32}" srcOrd="1" destOrd="0" presId="urn:microsoft.com/office/officeart/2005/8/layout/hierarchy3"/>
    <dgm:cxn modelId="{87FBA20B-C5B8-47C8-883C-D8D256DC51F7}" type="presParOf" srcId="{28273E09-F3C1-4F1B-8B33-30ADA79D6C32}" destId="{7A837619-2EEF-4619-908B-0789A8936EA1}" srcOrd="0" destOrd="0" presId="urn:microsoft.com/office/officeart/2005/8/layout/hierarchy3"/>
    <dgm:cxn modelId="{27163032-BBC5-4516-B0DD-87CBDC82F186}" type="presParOf" srcId="{7A837619-2EEF-4619-908B-0789A8936EA1}" destId="{F0D8A24F-D2FB-4323-A269-2DA55DDC98D9}" srcOrd="0" destOrd="0" presId="urn:microsoft.com/office/officeart/2005/8/layout/hierarchy3"/>
    <dgm:cxn modelId="{1BE5FDEB-8408-4563-9790-37F939B6EF3E}" type="presParOf" srcId="{7A837619-2EEF-4619-908B-0789A8936EA1}" destId="{9167B659-2F91-471B-B438-F5BD7F181D63}" srcOrd="1" destOrd="0" presId="urn:microsoft.com/office/officeart/2005/8/layout/hierarchy3"/>
    <dgm:cxn modelId="{E9C3988C-7E6B-498F-ACB2-F95B434093AF}" type="presParOf" srcId="{28273E09-F3C1-4F1B-8B33-30ADA79D6C32}" destId="{95BD91F0-3BFA-482A-9BCE-F714BB98C2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04CC6-E3F2-4C67-9C56-99A066D6C38A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F8D9FA-845E-4CE0-9C8D-13A22EF888A3}">
      <dgm:prSet/>
      <dgm:spPr/>
      <dgm:t>
        <a:bodyPr/>
        <a:lstStyle/>
        <a:p>
          <a:pPr rtl="0"/>
          <a:endParaRPr lang="en-US" dirty="0"/>
        </a:p>
      </dgm:t>
    </dgm:pt>
    <dgm:pt modelId="{3588F7A6-E7C9-4D12-AEBE-5410784B247E}" type="parTrans" cxnId="{210558DE-551E-4E66-A45C-D5EB19D8B302}">
      <dgm:prSet/>
      <dgm:spPr/>
      <dgm:t>
        <a:bodyPr/>
        <a:lstStyle/>
        <a:p>
          <a:endParaRPr lang="en-US"/>
        </a:p>
      </dgm:t>
    </dgm:pt>
    <dgm:pt modelId="{D1382D26-515B-42CC-8878-FC173F91BF9F}" type="sibTrans" cxnId="{210558DE-551E-4E66-A45C-D5EB19D8B302}">
      <dgm:prSet/>
      <dgm:spPr/>
      <dgm:t>
        <a:bodyPr/>
        <a:lstStyle/>
        <a:p>
          <a:endParaRPr lang="en-US"/>
        </a:p>
      </dgm:t>
    </dgm:pt>
    <dgm:pt modelId="{49D41979-1B22-4B37-B924-021A34D453CD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accent6"/>
              </a:solidFill>
            </a:rPr>
            <a:t>Please submit to:</a:t>
          </a:r>
        </a:p>
        <a:p>
          <a:pPr rtl="0"/>
          <a:r>
            <a:rPr lang="en-US" sz="2400" dirty="0" smtClean="0">
              <a:solidFill>
                <a:schemeClr val="accent6"/>
              </a:solidFill>
            </a:rPr>
            <a:t>Tom Bettencourt</a:t>
          </a:r>
        </a:p>
        <a:p>
          <a:pPr rtl="0"/>
          <a:r>
            <a:rPr lang="en-US" sz="2400" dirty="0" smtClean="0">
              <a:solidFill>
                <a:schemeClr val="accent6"/>
              </a:solidFill>
              <a:hlinkClick xmlns:r="http://schemas.openxmlformats.org/officeDocument/2006/relationships" r:id="rId1"/>
            </a:rPr>
            <a:t>tom.bettencourt@hcd.ca.gov</a:t>
          </a:r>
          <a:r>
            <a:rPr lang="en-US" sz="2400" dirty="0" smtClean="0">
              <a:solidFill>
                <a:schemeClr val="accent6"/>
              </a:solidFill>
            </a:rPr>
            <a:t>  </a:t>
          </a:r>
        </a:p>
        <a:p>
          <a:pPr rtl="0"/>
          <a:r>
            <a:rPr lang="en-US" sz="2400" dirty="0" smtClean="0">
              <a:solidFill>
                <a:schemeClr val="accent6"/>
              </a:solidFill>
            </a:rPr>
            <a:t>Or </a:t>
          </a:r>
        </a:p>
        <a:p>
          <a:pPr rtl="0"/>
          <a:r>
            <a:rPr lang="en-US" sz="2400" dirty="0" smtClean="0">
              <a:solidFill>
                <a:schemeClr val="accent6"/>
              </a:solidFill>
            </a:rPr>
            <a:t>Connie Mallavia </a:t>
          </a:r>
          <a:r>
            <a:rPr lang="en-US" sz="2400" dirty="0" smtClean="0">
              <a:solidFill>
                <a:schemeClr val="accent6"/>
              </a:solidFill>
              <a:hlinkClick xmlns:r="http://schemas.openxmlformats.org/officeDocument/2006/relationships" r:id="rId2"/>
            </a:rPr>
            <a:t>connie.mallavia@hcd.ca.gov</a:t>
          </a:r>
          <a:endParaRPr lang="en-US" sz="2400" dirty="0">
            <a:solidFill>
              <a:schemeClr val="accent6"/>
            </a:solidFill>
          </a:endParaRPr>
        </a:p>
      </dgm:t>
    </dgm:pt>
    <dgm:pt modelId="{589CD379-415F-4EFA-89ED-BE7CC08AFB91}" type="parTrans" cxnId="{EA54D1D9-B760-4C1A-8765-981CF7E45E2D}">
      <dgm:prSet/>
      <dgm:spPr/>
      <dgm:t>
        <a:bodyPr/>
        <a:lstStyle/>
        <a:p>
          <a:endParaRPr lang="en-US"/>
        </a:p>
      </dgm:t>
    </dgm:pt>
    <dgm:pt modelId="{E193B53D-F331-4B0B-A717-A97C3B20BEE0}" type="sibTrans" cxnId="{EA54D1D9-B760-4C1A-8765-981CF7E45E2D}">
      <dgm:prSet/>
      <dgm:spPr/>
      <dgm:t>
        <a:bodyPr/>
        <a:lstStyle/>
        <a:p>
          <a:endParaRPr lang="en-US"/>
        </a:p>
      </dgm:t>
    </dgm:pt>
    <dgm:pt modelId="{93188BD4-8BBE-4C16-9DE0-F96109711F5F}" type="pres">
      <dgm:prSet presAssocID="{C0904CC6-E3F2-4C67-9C56-99A066D6C38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740B0-EB38-4A68-BF32-58F8AFF88A10}" type="pres">
      <dgm:prSet presAssocID="{D3F8D9FA-845E-4CE0-9C8D-13A22EF888A3}" presName="circle1" presStyleLbl="node1" presStyleIdx="0" presStyleCnt="2"/>
      <dgm:spPr/>
    </dgm:pt>
    <dgm:pt modelId="{34F32C01-5FBF-4559-B01E-B015FCF63646}" type="pres">
      <dgm:prSet presAssocID="{D3F8D9FA-845E-4CE0-9C8D-13A22EF888A3}" presName="space" presStyleCnt="0"/>
      <dgm:spPr/>
    </dgm:pt>
    <dgm:pt modelId="{251A2DC0-0E3A-4A49-A55E-197BAE535B5D}" type="pres">
      <dgm:prSet presAssocID="{D3F8D9FA-845E-4CE0-9C8D-13A22EF888A3}" presName="rect1" presStyleLbl="alignAcc1" presStyleIdx="0" presStyleCnt="2"/>
      <dgm:spPr/>
      <dgm:t>
        <a:bodyPr/>
        <a:lstStyle/>
        <a:p>
          <a:endParaRPr lang="en-US"/>
        </a:p>
      </dgm:t>
    </dgm:pt>
    <dgm:pt modelId="{B70907F6-B46D-421F-8448-6D4553F5EFFF}" type="pres">
      <dgm:prSet presAssocID="{49D41979-1B22-4B37-B924-021A34D453CD}" presName="vertSpace2" presStyleLbl="node1" presStyleIdx="0" presStyleCnt="2"/>
      <dgm:spPr/>
    </dgm:pt>
    <dgm:pt modelId="{ADFBF053-09FD-4DF1-A9ED-3269B80A7CE5}" type="pres">
      <dgm:prSet presAssocID="{49D41979-1B22-4B37-B924-021A34D453CD}" presName="circle2" presStyleLbl="node1" presStyleIdx="1" presStyleCnt="2" custLinFactNeighborX="-244" custLinFactNeighborY="-3993"/>
      <dgm:spPr/>
    </dgm:pt>
    <dgm:pt modelId="{102684D9-E0A3-4B8D-A3B0-1E3B88E9C04E}" type="pres">
      <dgm:prSet presAssocID="{49D41979-1B22-4B37-B924-021A34D453CD}" presName="rect2" presStyleLbl="alignAcc1" presStyleIdx="1" presStyleCnt="2" custScaleY="123611"/>
      <dgm:spPr/>
      <dgm:t>
        <a:bodyPr/>
        <a:lstStyle/>
        <a:p>
          <a:endParaRPr lang="en-US"/>
        </a:p>
      </dgm:t>
    </dgm:pt>
    <dgm:pt modelId="{B8A74BF9-BE1D-4652-9E98-F048EC2AC732}" type="pres">
      <dgm:prSet presAssocID="{D3F8D9FA-845E-4CE0-9C8D-13A22EF888A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D0EB1-782B-4746-8836-277638C0E34F}" type="pres">
      <dgm:prSet presAssocID="{49D41979-1B22-4B37-B924-021A34D453C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26267-AFA4-4BF6-B641-2BD7200F6E83}" type="presOf" srcId="{D3F8D9FA-845E-4CE0-9C8D-13A22EF888A3}" destId="{251A2DC0-0E3A-4A49-A55E-197BAE535B5D}" srcOrd="0" destOrd="0" presId="urn:microsoft.com/office/officeart/2005/8/layout/target3"/>
    <dgm:cxn modelId="{EA54D1D9-B760-4C1A-8765-981CF7E45E2D}" srcId="{C0904CC6-E3F2-4C67-9C56-99A066D6C38A}" destId="{49D41979-1B22-4B37-B924-021A34D453CD}" srcOrd="1" destOrd="0" parTransId="{589CD379-415F-4EFA-89ED-BE7CC08AFB91}" sibTransId="{E193B53D-F331-4B0B-A717-A97C3B20BEE0}"/>
    <dgm:cxn modelId="{7AE7AC50-C487-4F06-907C-529519705D15}" type="presOf" srcId="{49D41979-1B22-4B37-B924-021A34D453CD}" destId="{B8CD0EB1-782B-4746-8836-277638C0E34F}" srcOrd="1" destOrd="0" presId="urn:microsoft.com/office/officeart/2005/8/layout/target3"/>
    <dgm:cxn modelId="{AAB5920C-A45D-4B47-9E45-88E5220EDE76}" type="presOf" srcId="{C0904CC6-E3F2-4C67-9C56-99A066D6C38A}" destId="{93188BD4-8BBE-4C16-9DE0-F96109711F5F}" srcOrd="0" destOrd="0" presId="urn:microsoft.com/office/officeart/2005/8/layout/target3"/>
    <dgm:cxn modelId="{210558DE-551E-4E66-A45C-D5EB19D8B302}" srcId="{C0904CC6-E3F2-4C67-9C56-99A066D6C38A}" destId="{D3F8D9FA-845E-4CE0-9C8D-13A22EF888A3}" srcOrd="0" destOrd="0" parTransId="{3588F7A6-E7C9-4D12-AEBE-5410784B247E}" sibTransId="{D1382D26-515B-42CC-8878-FC173F91BF9F}"/>
    <dgm:cxn modelId="{8E6CE79B-CDF4-47AC-98B5-4382841EFF86}" type="presOf" srcId="{49D41979-1B22-4B37-B924-021A34D453CD}" destId="{102684D9-E0A3-4B8D-A3B0-1E3B88E9C04E}" srcOrd="0" destOrd="0" presId="urn:microsoft.com/office/officeart/2005/8/layout/target3"/>
    <dgm:cxn modelId="{BF4C6055-E03A-4682-8535-1CE792E0379A}" type="presOf" srcId="{D3F8D9FA-845E-4CE0-9C8D-13A22EF888A3}" destId="{B8A74BF9-BE1D-4652-9E98-F048EC2AC732}" srcOrd="1" destOrd="0" presId="urn:microsoft.com/office/officeart/2005/8/layout/target3"/>
    <dgm:cxn modelId="{467F1CEE-422A-4F64-8FC5-611B1052C72A}" type="presParOf" srcId="{93188BD4-8BBE-4C16-9DE0-F96109711F5F}" destId="{B0E740B0-EB38-4A68-BF32-58F8AFF88A10}" srcOrd="0" destOrd="0" presId="urn:microsoft.com/office/officeart/2005/8/layout/target3"/>
    <dgm:cxn modelId="{97D4A602-9227-415C-AE87-606588162D98}" type="presParOf" srcId="{93188BD4-8BBE-4C16-9DE0-F96109711F5F}" destId="{34F32C01-5FBF-4559-B01E-B015FCF63646}" srcOrd="1" destOrd="0" presId="urn:microsoft.com/office/officeart/2005/8/layout/target3"/>
    <dgm:cxn modelId="{CE80CEC0-3614-4188-AAD3-8C538A25BC57}" type="presParOf" srcId="{93188BD4-8BBE-4C16-9DE0-F96109711F5F}" destId="{251A2DC0-0E3A-4A49-A55E-197BAE535B5D}" srcOrd="2" destOrd="0" presId="urn:microsoft.com/office/officeart/2005/8/layout/target3"/>
    <dgm:cxn modelId="{FCC70D5E-04CF-49D7-A022-00F636315A9B}" type="presParOf" srcId="{93188BD4-8BBE-4C16-9DE0-F96109711F5F}" destId="{B70907F6-B46D-421F-8448-6D4553F5EFFF}" srcOrd="3" destOrd="0" presId="urn:microsoft.com/office/officeart/2005/8/layout/target3"/>
    <dgm:cxn modelId="{C99F5322-05E9-4603-BAB0-F5E5D442131A}" type="presParOf" srcId="{93188BD4-8BBE-4C16-9DE0-F96109711F5F}" destId="{ADFBF053-09FD-4DF1-A9ED-3269B80A7CE5}" srcOrd="4" destOrd="0" presId="urn:microsoft.com/office/officeart/2005/8/layout/target3"/>
    <dgm:cxn modelId="{67353403-A153-401A-87AE-00ECDC6CF359}" type="presParOf" srcId="{93188BD4-8BBE-4C16-9DE0-F96109711F5F}" destId="{102684D9-E0A3-4B8D-A3B0-1E3B88E9C04E}" srcOrd="5" destOrd="0" presId="urn:microsoft.com/office/officeart/2005/8/layout/target3"/>
    <dgm:cxn modelId="{7B1503EA-C642-467E-9CE8-62D72E9F6305}" type="presParOf" srcId="{93188BD4-8BBE-4C16-9DE0-F96109711F5F}" destId="{B8A74BF9-BE1D-4652-9E98-F048EC2AC732}" srcOrd="6" destOrd="0" presId="urn:microsoft.com/office/officeart/2005/8/layout/target3"/>
    <dgm:cxn modelId="{8351A131-6D21-4AF6-ABFE-E1FE5E95F164}" type="presParOf" srcId="{93188BD4-8BBE-4C16-9DE0-F96109711F5F}" destId="{B8CD0EB1-782B-4746-8836-277638C0E34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8E6E6-23A7-48D2-96F3-646AE03EDE63}">
      <dsp:nvSpPr>
        <dsp:cNvPr id="0" name=""/>
        <dsp:cNvSpPr/>
      </dsp:nvSpPr>
      <dsp:spPr>
        <a:xfrm>
          <a:off x="1092758" y="22"/>
          <a:ext cx="2284548" cy="114227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69B11"/>
              </a:solidFill>
            </a:rPr>
            <a:t>Monthly Reimbursement Requests</a:t>
          </a:r>
          <a:endParaRPr lang="en-US" sz="2800" b="0" kern="1200" dirty="0">
            <a:solidFill>
              <a:srgbClr val="F69B11"/>
            </a:solidFill>
          </a:endParaRPr>
        </a:p>
      </dsp:txBody>
      <dsp:txXfrm>
        <a:off x="1126214" y="33478"/>
        <a:ext cx="2217636" cy="1075362"/>
      </dsp:txXfrm>
    </dsp:sp>
    <dsp:sp modelId="{C947FCE6-0137-48AE-8369-096CFEBE58BF}">
      <dsp:nvSpPr>
        <dsp:cNvPr id="0" name=""/>
        <dsp:cNvSpPr/>
      </dsp:nvSpPr>
      <dsp:spPr>
        <a:xfrm>
          <a:off x="1321212" y="1142297"/>
          <a:ext cx="398882" cy="94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47"/>
              </a:lnTo>
              <a:lnTo>
                <a:pt x="398882" y="9431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0BB2F-86CA-4B19-BB84-9D244ADA92DF}">
      <dsp:nvSpPr>
        <dsp:cNvPr id="0" name=""/>
        <dsp:cNvSpPr/>
      </dsp:nvSpPr>
      <dsp:spPr>
        <a:xfrm>
          <a:off x="1720095" y="1463790"/>
          <a:ext cx="1945192" cy="1243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Status Report of each assisted Household – 6 months</a:t>
          </a:r>
          <a:endParaRPr lang="en-US" sz="1900" kern="1200" dirty="0"/>
        </a:p>
      </dsp:txBody>
      <dsp:txXfrm>
        <a:off x="1756510" y="1500205"/>
        <a:ext cx="1872362" cy="1170478"/>
      </dsp:txXfrm>
    </dsp:sp>
    <dsp:sp modelId="{A33293DC-F002-45BC-B019-798F73089940}">
      <dsp:nvSpPr>
        <dsp:cNvPr id="0" name=""/>
        <dsp:cNvSpPr/>
      </dsp:nvSpPr>
      <dsp:spPr>
        <a:xfrm>
          <a:off x="1321212" y="1142297"/>
          <a:ext cx="202502" cy="252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844"/>
              </a:lnTo>
              <a:lnTo>
                <a:pt x="202502" y="25228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7F082-E3ED-4C32-ACC4-196165293F0A}">
      <dsp:nvSpPr>
        <dsp:cNvPr id="0" name=""/>
        <dsp:cNvSpPr/>
      </dsp:nvSpPr>
      <dsp:spPr>
        <a:xfrm>
          <a:off x="1523715" y="2956743"/>
          <a:ext cx="1827639" cy="14167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Maintain accurate financial and demographic records</a:t>
          </a:r>
          <a:endParaRPr lang="en-US" sz="2000" kern="1200" dirty="0"/>
        </a:p>
      </dsp:txBody>
      <dsp:txXfrm>
        <a:off x="1565212" y="2998240"/>
        <a:ext cx="1744645" cy="1333803"/>
      </dsp:txXfrm>
    </dsp:sp>
    <dsp:sp modelId="{F0D8A24F-D2FB-4323-A269-2DA55DDC98D9}">
      <dsp:nvSpPr>
        <dsp:cNvPr id="0" name=""/>
        <dsp:cNvSpPr/>
      </dsp:nvSpPr>
      <dsp:spPr>
        <a:xfrm>
          <a:off x="4040045" y="144623"/>
          <a:ext cx="2284548" cy="42289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- Non-Discrimination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- Outreach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- Due Process and appeal rights to applicants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106957" y="211535"/>
        <a:ext cx="2150724" cy="409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740B0-EB38-4A68-BF32-58F8AFF88A10}">
      <dsp:nvSpPr>
        <dsp:cNvPr id="0" name=""/>
        <dsp:cNvSpPr/>
      </dsp:nvSpPr>
      <dsp:spPr>
        <a:xfrm>
          <a:off x="0" y="-13287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A2DC0-0E3A-4A49-A55E-197BAE535B5D}">
      <dsp:nvSpPr>
        <dsp:cNvPr id="0" name=""/>
        <dsp:cNvSpPr/>
      </dsp:nvSpPr>
      <dsp:spPr>
        <a:xfrm>
          <a:off x="2186781" y="-13287"/>
          <a:ext cx="5204618" cy="437356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86781" y="-13287"/>
        <a:ext cx="5204618" cy="2077442"/>
      </dsp:txXfrm>
    </dsp:sp>
    <dsp:sp modelId="{ADFBF053-09FD-4DF1-A9ED-3269B80A7CE5}">
      <dsp:nvSpPr>
        <dsp:cNvPr id="0" name=""/>
        <dsp:cNvSpPr/>
      </dsp:nvSpPr>
      <dsp:spPr>
        <a:xfrm>
          <a:off x="1142991" y="1981202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684D9-E0A3-4B8D-A3B0-1E3B88E9C04E}">
      <dsp:nvSpPr>
        <dsp:cNvPr id="0" name=""/>
        <dsp:cNvSpPr/>
      </dsp:nvSpPr>
      <dsp:spPr>
        <a:xfrm>
          <a:off x="2186781" y="1818902"/>
          <a:ext cx="5204618" cy="256794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/>
              </a:solidFill>
            </a:rPr>
            <a:t>Please submit to: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/>
              </a:solidFill>
            </a:rPr>
            <a:t>Tom Bettencourt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/>
              </a:solidFill>
              <a:hlinkClick xmlns:r="http://schemas.openxmlformats.org/officeDocument/2006/relationships" r:id="rId1"/>
            </a:rPr>
            <a:t>tom.bettencourt@hcd.ca.gov</a:t>
          </a:r>
          <a:r>
            <a:rPr lang="en-US" sz="2400" kern="1200" dirty="0" smtClean="0">
              <a:solidFill>
                <a:schemeClr val="accent6"/>
              </a:solidFill>
            </a:rPr>
            <a:t>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/>
              </a:solidFill>
            </a:rPr>
            <a:t>Or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/>
              </a:solidFill>
            </a:rPr>
            <a:t>Connie Mallavia </a:t>
          </a:r>
          <a:r>
            <a:rPr lang="en-US" sz="2400" kern="1200" dirty="0" smtClean="0">
              <a:solidFill>
                <a:schemeClr val="accent6"/>
              </a:solidFill>
              <a:hlinkClick xmlns:r="http://schemas.openxmlformats.org/officeDocument/2006/relationships" r:id="rId2"/>
            </a:rPr>
            <a:t>connie.mallavia@hcd.ca.gov</a:t>
          </a:r>
          <a:endParaRPr lang="en-US" sz="2400" kern="1200" dirty="0">
            <a:solidFill>
              <a:schemeClr val="accent6"/>
            </a:solidFill>
          </a:endParaRPr>
        </a:p>
      </dsp:txBody>
      <dsp:txXfrm>
        <a:off x="2186781" y="1818902"/>
        <a:ext cx="5204618" cy="256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489" y="1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/>
          <a:lstStyle>
            <a:lvl1pPr algn="r">
              <a:defRPr sz="1200"/>
            </a:lvl1pPr>
          </a:lstStyle>
          <a:p>
            <a:fld id="{F70FA14E-750F-4ADA-9465-6B22B84EF5E8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217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489" y="8842217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 anchor="b"/>
          <a:lstStyle>
            <a:lvl1pPr algn="r">
              <a:defRPr sz="1200"/>
            </a:lvl1pPr>
          </a:lstStyle>
          <a:p>
            <a:fld id="{654FF45D-0B46-4A97-923E-83C5F5368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64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489" y="1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/>
          <a:lstStyle>
            <a:lvl1pPr algn="r">
              <a:defRPr sz="1200"/>
            </a:lvl1pPr>
          </a:lstStyle>
          <a:p>
            <a:fld id="{905EBED3-0CFD-4E80-A072-0F203AE3A88E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4" tIns="45733" rIns="91464" bIns="457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21111"/>
            <a:ext cx="5619115" cy="4189253"/>
          </a:xfrm>
          <a:prstGeom prst="rect">
            <a:avLst/>
          </a:prstGeom>
        </p:spPr>
        <p:txBody>
          <a:bodyPr vert="horz" lIns="91464" tIns="45733" rIns="91464" bIns="457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217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489" y="8842217"/>
            <a:ext cx="3043025" cy="465297"/>
          </a:xfrm>
          <a:prstGeom prst="rect">
            <a:avLst/>
          </a:prstGeom>
        </p:spPr>
        <p:txBody>
          <a:bodyPr vert="horz" lIns="91464" tIns="45733" rIns="91464" bIns="45733" rtlCol="0" anchor="b"/>
          <a:lstStyle>
            <a:lvl1pPr algn="r">
              <a:defRPr sz="1200"/>
            </a:lvl1pPr>
          </a:lstStyle>
          <a:p>
            <a:fld id="{952D9852-3AEE-4D36-8B65-BD07AECDB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8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afternoon and welcome to the  2015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Drought Housing Relocation Assistance Program Training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3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9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9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8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32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7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8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79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97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 for joining today’s webinar</a:t>
            </a:r>
            <a:r>
              <a:rPr lang="en-US" dirty="0" smtClean="0"/>
              <a:t>.  If you have any questions or comments please email myself  or Tom.  The presentation slides will be available on the </a:t>
            </a:r>
            <a:r>
              <a:rPr lang="en-US" dirty="0"/>
              <a:t> </a:t>
            </a:r>
            <a:r>
              <a:rPr lang="en-US" dirty="0" smtClean="0"/>
              <a:t>HCD website.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4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7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4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2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852-3AEE-4D36-8B65-BD07AECDBE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400" y="0"/>
            <a:ext cx="5715000" cy="3276600"/>
          </a:xfrm>
        </p:spPr>
        <p:txBody>
          <a:bodyPr lIns="0" tIns="0" rIns="0" bIns="0">
            <a:noAutofit/>
          </a:bodyPr>
          <a:lstStyle>
            <a:lvl1pPr algn="l">
              <a:defRPr sz="4900" b="1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r>
              <a:rPr lang="en-US" dirty="0" smtClean="0"/>
              <a:t>HCD Curve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4200" y="4876800"/>
            <a:ext cx="4191000" cy="16764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Information</a:t>
            </a:r>
          </a:p>
          <a:p>
            <a:r>
              <a:rPr lang="en-US" dirty="0" smtClean="0"/>
              <a:t>Presenter Division/Office</a:t>
            </a:r>
          </a:p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5532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373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16FAA01-D551-4CE0-83C2-BFDF5B560DD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4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6FAA01-D551-4CE0-83C2-BFDF5B560DD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373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5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6FAA01-D551-4CE0-83C2-BFDF5B560DD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876800"/>
          </a:xfrm>
        </p:spPr>
        <p:txBody>
          <a:bodyPr anchor="ctr" anchorCtr="1">
            <a:noAutofit/>
          </a:bodyPr>
          <a:lstStyle>
            <a:lvl1pPr algn="l">
              <a:defRPr sz="50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3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876800"/>
          </a:xfrm>
        </p:spPr>
        <p:txBody>
          <a:bodyPr anchor="ctr" anchorCtr="1">
            <a:noAutofit/>
          </a:bodyPr>
          <a:lstStyle>
            <a:lvl1pPr algn="l">
              <a:defRPr sz="50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3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5532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373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16FAA01-D551-4CE0-83C2-BFDF5B560DD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6FAA01-D551-4CE0-83C2-BFDF5B560DD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9342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16FAA01-D551-4CE0-83C2-BFDF5B560DD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F69B1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LT Std 65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 LT Std 65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LT Std 65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LT Std 65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LT Std 65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467600" cy="3200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2015 - Drought Housing Relocation Assistance Program (DHRA)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“</a:t>
            </a:r>
            <a:r>
              <a:rPr lang="en-US" sz="4000" dirty="0" smtClean="0"/>
              <a:t>Getting Started</a:t>
            </a:r>
            <a:r>
              <a:rPr lang="en-US" sz="3600" dirty="0" smtClean="0"/>
              <a:t>” Webinar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733800"/>
            <a:ext cx="4191000" cy="1066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b="1" dirty="0" smtClean="0"/>
              <a:t>Thursday, October 15,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84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Calculates Moving Cost Allowance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000" dirty="0" smtClean="0"/>
              <a:t>Inspects Replacement Rental Unit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000" u="sng" dirty="0" smtClean="0"/>
              <a:t>Calculates</a:t>
            </a:r>
            <a:r>
              <a:rPr lang="en-US" sz="3000" dirty="0" smtClean="0"/>
              <a:t>:  Net Rent, Payment Standard - (FMR), Rental Subsidies, Utility Allowance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000" dirty="0" smtClean="0"/>
              <a:t>Executes legal documents between Provider and owner of Replacement Unit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609600"/>
            <a:ext cx="6553200" cy="1066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69B1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/>
              <a:t>Provider Responsibilities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Makes regular timely payments of Rental Subsidies directly to the owner of the Replacement Rental Unit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000" dirty="0" smtClean="0"/>
              <a:t>Maintain accurate financial and demographic records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000" dirty="0" smtClean="0"/>
              <a:t>Submit monthly reimbursement requests to HCD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609600"/>
            <a:ext cx="6553200" cy="1066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69B1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/>
              <a:t>Provider Responsibilities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239000" cy="1066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r>
              <a:rPr lang="en-US" sz="4000" dirty="0" smtClean="0">
                <a:solidFill>
                  <a:srgbClr val="F69B11"/>
                </a:solidFill>
              </a:rPr>
              <a:t>Eligible Household </a:t>
            </a:r>
            <a:br>
              <a:rPr lang="en-US" sz="4000" dirty="0" smtClean="0">
                <a:solidFill>
                  <a:srgbClr val="F69B11"/>
                </a:solidFill>
              </a:rPr>
            </a:br>
            <a:endParaRPr lang="en-US" sz="4000" dirty="0">
              <a:solidFill>
                <a:srgbClr val="F69B1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1815292"/>
              </p:ext>
            </p:extLst>
          </p:nvPr>
        </p:nvGraphicFramePr>
        <p:xfrm>
          <a:off x="457200" y="1752600"/>
          <a:ext cx="8458200" cy="35865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29100"/>
                <a:gridCol w="4229100"/>
              </a:tblGrid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1.) Household with an income less than </a:t>
                      </a:r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120%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Area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Median Income (AMI), adjusted for household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size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3.) Lack of water caused by drought conditions  - verified by County OES, Public Health or other appropriate County office or qualified 3</a:t>
                      </a:r>
                      <a:r>
                        <a:rPr lang="en-US" sz="2000" b="0" baseline="3000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rd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Party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</a:tr>
              <a:tr h="1666315"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2.) </a:t>
                      </a:r>
                      <a:r>
                        <a:rPr lang="en-US" sz="2000" b="1" u="sng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Provider</a:t>
                      </a:r>
                      <a:r>
                        <a:rPr lang="en-US" sz="2000" b="1" u="sng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verifies household is served by private well or water utility with less than 15 connections that is running out of an adequate supply of Potable Water………..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4.)</a:t>
                      </a:r>
                      <a:r>
                        <a:rPr lang="en-US" sz="2000" b="0" u="none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</a:t>
                      </a:r>
                      <a:r>
                        <a:rPr lang="en-US" sz="2000" b="0" u="none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Provider must verify</a:t>
                      </a:r>
                      <a:r>
                        <a:rPr lang="en-US" sz="2000" b="0" u="none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‘feasibility’ of </a:t>
                      </a:r>
                      <a:r>
                        <a:rPr lang="en-US" sz="2000" b="1" u="sng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alternatives</a:t>
                      </a:r>
                      <a:r>
                        <a:rPr lang="en-US" sz="2000" b="0" u="none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in a reasonable period of time</a:t>
                      </a:r>
                      <a:endParaRPr lang="en-US" sz="2000" b="0" u="none" dirty="0" smtClean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  <a:p>
                      <a:pPr algn="l"/>
                      <a:endParaRPr lang="en-US" sz="2000" b="0" dirty="0" smtClean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3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239000" cy="1066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r>
              <a:rPr lang="en-US" sz="4000" dirty="0" smtClean="0">
                <a:solidFill>
                  <a:srgbClr val="F69B11"/>
                </a:solidFill>
              </a:rPr>
              <a:t>Eligible Household </a:t>
            </a:r>
            <a:br>
              <a:rPr lang="en-US" sz="4000" dirty="0" smtClean="0">
                <a:solidFill>
                  <a:srgbClr val="F69B11"/>
                </a:solidFill>
              </a:rPr>
            </a:br>
            <a:endParaRPr lang="en-US" sz="4000" dirty="0">
              <a:solidFill>
                <a:srgbClr val="F69B1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6066449"/>
              </p:ext>
            </p:extLst>
          </p:nvPr>
        </p:nvGraphicFramePr>
        <p:xfrm>
          <a:off x="457200" y="1752600"/>
          <a:ext cx="8458200" cy="3962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29100"/>
                <a:gridCol w="4229100"/>
              </a:tblGrid>
              <a:tr h="1905000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0" u="sng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Alternatives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: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▪  Connecting to nearby water system or functioning well</a:t>
                      </a:r>
                    </a:p>
                    <a:p>
                      <a:pPr algn="l"/>
                      <a:endParaRPr lang="en-US" sz="1800" b="0" dirty="0" smtClean="0">
                        <a:solidFill>
                          <a:schemeClr val="accent6"/>
                        </a:solidFill>
                        <a:latin typeface="Avenir LT Std 65 Medium"/>
                        <a:cs typeface="Times New Roman"/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▪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Obtaining temporary water tank 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 - connected to unit’s plumbing system</a:t>
                      </a:r>
                      <a:endParaRPr lang="en-US" sz="2000" b="0" dirty="0" smtClean="0">
                        <a:solidFill>
                          <a:schemeClr val="accent6"/>
                        </a:solidFill>
                        <a:latin typeface="Avenir LT Std 65 Medium"/>
                        <a:cs typeface="Times New Roman"/>
                      </a:endParaRPr>
                    </a:p>
                    <a:p>
                      <a:pPr algn="l"/>
                      <a:endParaRPr lang="en-US" sz="1800" b="0" dirty="0" smtClean="0">
                        <a:solidFill>
                          <a:schemeClr val="accent6"/>
                        </a:solidFill>
                        <a:latin typeface="Avenir LT Std 65 Medium"/>
                        <a:cs typeface="Times New Roman"/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▪  Access to affordable Potable Water deliveries</a:t>
                      </a:r>
                    </a:p>
                    <a:p>
                      <a:pPr algn="l"/>
                      <a:endParaRPr lang="en-US" sz="1800" b="0" dirty="0" smtClean="0">
                        <a:solidFill>
                          <a:schemeClr val="accent6"/>
                        </a:solidFill>
                        <a:latin typeface="Avenir LT Std 65 Medium"/>
                        <a:cs typeface="Times New Roman"/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  <a:cs typeface="Times New Roman"/>
                        </a:rPr>
                        <a:t>▪  Repairing or replacing existing well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5.) </a:t>
                      </a:r>
                      <a:r>
                        <a:rPr lang="en-US" sz="200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Acceptable documentation: 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Widespread failure of wells or water systems in a neighborhood, media reports, government agency reports, similar material</a:t>
                      </a:r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</a:tr>
              <a:tr h="1320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6.) Provider must</a:t>
                      </a:r>
                      <a:r>
                        <a:rPr lang="en-US" sz="2000" b="0" baseline="0" dirty="0" smtClean="0">
                          <a:solidFill>
                            <a:schemeClr val="accent6"/>
                          </a:solidFill>
                          <a:latin typeface="Avenir LT Std 65 Medium"/>
                        </a:rPr>
                        <a:t> verify Current Residence by obtaining a utility bill or driver’s license or similar documentation showing household lives at Current Residence</a:t>
                      </a:r>
                      <a:endParaRPr lang="en-US" sz="2000" b="0" dirty="0" smtClean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accent6"/>
                        </a:solidFill>
                        <a:latin typeface="Avenir LT Std 65 Medium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4000" dirty="0" smtClean="0"/>
              <a:t>Fixed Residential Moving Cost Schedule</a:t>
            </a:r>
          </a:p>
          <a:p>
            <a:pPr lvl="0"/>
            <a:r>
              <a:rPr lang="en-US" sz="4000" dirty="0" smtClean="0"/>
              <a:t>Link provided in Program</a:t>
            </a:r>
            <a:r>
              <a:rPr lang="en-US" sz="4000" baseline="0" dirty="0" smtClean="0"/>
              <a:t> Guidelines</a:t>
            </a:r>
          </a:p>
          <a:p>
            <a:pPr lvl="0"/>
            <a:r>
              <a:rPr lang="en-US" sz="4000" baseline="0" dirty="0" smtClean="0"/>
              <a:t>Based on number of “rooms of furniture”</a:t>
            </a:r>
          </a:p>
          <a:p>
            <a:pPr lvl="0"/>
            <a:r>
              <a:rPr lang="en-US" sz="4000" baseline="0" dirty="0" smtClean="0"/>
              <a:t>Excludes bathroom(s), hallway(s), and closets</a:t>
            </a:r>
          </a:p>
          <a:p>
            <a:pPr lvl="0"/>
            <a:r>
              <a:rPr lang="en-US" sz="4000" baseline="0" dirty="0" smtClean="0"/>
              <a:t>So, a typical 3 bedroom home has 5 rooms (3 bedrooms, kitchen, living room)</a:t>
            </a:r>
          </a:p>
          <a:p>
            <a:pPr lvl="0"/>
            <a:r>
              <a:rPr lang="en-US" sz="4000" baseline="0" dirty="0" smtClean="0">
                <a:solidFill>
                  <a:srgbClr val="F69B11"/>
                </a:solidFill>
              </a:rPr>
              <a:t>Per the Schedule, the check would be for $1,665</a:t>
            </a:r>
          </a:p>
          <a:p>
            <a:pPr lvl="0"/>
            <a:r>
              <a:rPr lang="en-US" sz="4000" baseline="0" dirty="0" smtClean="0">
                <a:solidFill>
                  <a:srgbClr val="F69B11"/>
                </a:solidFill>
              </a:rPr>
              <a:t>No documentation required</a:t>
            </a:r>
            <a:r>
              <a:rPr lang="en-US" sz="4000" dirty="0" smtClean="0">
                <a:solidFill>
                  <a:srgbClr val="F69B11"/>
                </a:solidFill>
              </a:rPr>
              <a:t/>
            </a:r>
            <a:br>
              <a:rPr lang="en-US" sz="4000" dirty="0" smtClean="0">
                <a:solidFill>
                  <a:srgbClr val="F69B11"/>
                </a:solidFill>
              </a:rPr>
            </a:b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r>
              <a:rPr lang="en-US" sz="4000" dirty="0" smtClean="0">
                <a:solidFill>
                  <a:srgbClr val="F69B11"/>
                </a:solidFill>
              </a:rPr>
              <a:t>Moving Allowance Cost</a:t>
            </a:r>
            <a:br>
              <a:rPr lang="en-US" sz="4000" dirty="0" smtClean="0">
                <a:solidFill>
                  <a:srgbClr val="F69B11"/>
                </a:solidFill>
              </a:rPr>
            </a:br>
            <a:endParaRPr lang="en-US" sz="4000" dirty="0">
              <a:solidFill>
                <a:srgbClr val="F69B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Rental Subsidies &amp; Net Rent (for renters)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12</a:t>
            </a:r>
            <a:r>
              <a:rPr lang="en-US" sz="3000" baseline="0" dirty="0" smtClean="0"/>
              <a:t> months multiplied by the difference in Net Rent at existing and new location</a:t>
            </a:r>
            <a:endParaRPr lang="en-US" sz="3000" dirty="0" smtClean="0"/>
          </a:p>
          <a:p>
            <a:r>
              <a:rPr lang="en-US" sz="3000" b="1" dirty="0" smtClean="0"/>
              <a:t>Net Rent </a:t>
            </a:r>
            <a:r>
              <a:rPr lang="en-US" sz="3000" dirty="0" smtClean="0"/>
              <a:t>is</a:t>
            </a:r>
            <a:r>
              <a:rPr lang="en-US" sz="3000" baseline="0" dirty="0" smtClean="0"/>
              <a:t> Gross Rent minus the Utility Allowance</a:t>
            </a:r>
          </a:p>
          <a:p>
            <a:r>
              <a:rPr lang="en-US" sz="3000" b="1" baseline="0" dirty="0" smtClean="0"/>
              <a:t>Utility Allowance </a:t>
            </a:r>
            <a:r>
              <a:rPr lang="en-US" sz="3000" baseline="0" dirty="0" smtClean="0"/>
              <a:t>is established by the Housing Authority and depends on:</a:t>
            </a:r>
          </a:p>
          <a:p>
            <a:pPr lvl="1"/>
            <a:r>
              <a:rPr lang="en-US" baseline="0" dirty="0" smtClean="0"/>
              <a:t>Type of utilities used for heating, cooking, and water heating, and</a:t>
            </a:r>
          </a:p>
          <a:p>
            <a:pPr lvl="1"/>
            <a:r>
              <a:rPr lang="en-US" baseline="0" dirty="0" smtClean="0"/>
              <a:t>Whether Tenant or Owner pays for which utilities</a:t>
            </a:r>
          </a:p>
          <a:p>
            <a:pPr lvl="1"/>
            <a:r>
              <a:rPr lang="en-US" dirty="0" smtClean="0"/>
              <a:t>Number of Bedrooms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69B11"/>
                </a:solidFill>
              </a:rPr>
              <a:t>Rental</a:t>
            </a:r>
            <a:r>
              <a:rPr lang="en-US" baseline="0" dirty="0" smtClean="0">
                <a:solidFill>
                  <a:srgbClr val="F69B11"/>
                </a:solidFill>
              </a:rPr>
              <a:t> Subsidies for Homeowners </a:t>
            </a:r>
            <a:endParaRPr lang="en-US" dirty="0">
              <a:solidFill>
                <a:srgbClr val="F69B1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12 months multiplied by</a:t>
            </a:r>
            <a:r>
              <a:rPr lang="en-US" baseline="0" dirty="0" smtClean="0"/>
              <a:t> the difference between 35% of Income and the total of Net Housing Cost and the Net Rent at the new location</a:t>
            </a:r>
          </a:p>
          <a:p>
            <a:r>
              <a:rPr lang="en-US" b="1" baseline="0" dirty="0" smtClean="0"/>
              <a:t>Net Housing Cost </a:t>
            </a:r>
            <a:r>
              <a:rPr lang="en-US" baseline="0" dirty="0" smtClean="0"/>
              <a:t>is the total of mortgage payment, property insurance and property taxes at the current residence</a:t>
            </a:r>
          </a:p>
          <a:p>
            <a:r>
              <a:rPr lang="en-US" b="1" baseline="0" dirty="0" smtClean="0"/>
              <a:t>Net Rent </a:t>
            </a:r>
            <a:r>
              <a:rPr lang="en-US" baseline="0" dirty="0" smtClean="0"/>
              <a:t>at the new location is the same as for previous slide</a:t>
            </a:r>
          </a:p>
          <a:p>
            <a:r>
              <a:rPr lang="en-US" baseline="0" dirty="0" smtClean="0"/>
              <a:t>Income is based on 2014 Form 1040 form (Total Income, Line 22). </a:t>
            </a:r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35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smtClean="0"/>
              <a:t>110% multiplied by the</a:t>
            </a:r>
            <a:r>
              <a:rPr lang="en-US" sz="3000" baseline="0" dirty="0" smtClean="0"/>
              <a:t> Fair Market Rent (FMR) </a:t>
            </a:r>
          </a:p>
          <a:p>
            <a:pPr lvl="0"/>
            <a:r>
              <a:rPr lang="en-US" sz="3000" baseline="0" dirty="0" smtClean="0"/>
              <a:t>FMR varies by County and number of bedrooms</a:t>
            </a:r>
          </a:p>
          <a:p>
            <a:pPr lvl="0"/>
            <a:r>
              <a:rPr lang="en-US" sz="3000" u="sng" baseline="0" dirty="0" smtClean="0"/>
              <a:t>Replacement Rental Unit </a:t>
            </a:r>
            <a:r>
              <a:rPr lang="en-US" sz="3000" baseline="0" dirty="0" smtClean="0"/>
              <a:t>cannot rent for more than 110% FMR minus the Utility Allowance</a:t>
            </a:r>
          </a:p>
          <a:p>
            <a:pPr lvl="0"/>
            <a:r>
              <a:rPr lang="en-US" sz="3000" baseline="0" dirty="0" smtClean="0"/>
              <a:t>Provider may request HCD to approve 120% of the rent if needed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69B11"/>
                </a:solidFill>
              </a:rPr>
              <a:t>Payment Standard- FMR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rgbClr val="F69B11"/>
                </a:solidFill>
              </a:rPr>
              <a:t>Example (for Renters)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 Bedroom FMR is $771</a:t>
            </a:r>
          </a:p>
          <a:p>
            <a:pPr lvl="0"/>
            <a:r>
              <a:rPr lang="en-US" dirty="0" smtClean="0"/>
              <a:t>110% FMR</a:t>
            </a:r>
            <a:r>
              <a:rPr lang="en-US" baseline="0" dirty="0" smtClean="0"/>
              <a:t> is $848</a:t>
            </a:r>
          </a:p>
          <a:p>
            <a:pPr lvl="0"/>
            <a:r>
              <a:rPr lang="en-US" baseline="0" dirty="0" smtClean="0"/>
              <a:t>Utility Allowance is $93</a:t>
            </a:r>
          </a:p>
          <a:p>
            <a:pPr lvl="0"/>
            <a:r>
              <a:rPr lang="en-US" baseline="0" dirty="0" smtClean="0"/>
              <a:t>Maximum rent to owner is $848 – $93 or $755</a:t>
            </a:r>
          </a:p>
          <a:p>
            <a:pPr lvl="0"/>
            <a:r>
              <a:rPr lang="en-US" baseline="0" dirty="0" smtClean="0"/>
              <a:t>Must find unit renting for $755 or less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Example (for Renters)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Rent is $600</a:t>
            </a:r>
          </a:p>
          <a:p>
            <a:r>
              <a:rPr lang="en-US" dirty="0" smtClean="0"/>
              <a:t>Current Utility Allowance is $75</a:t>
            </a:r>
          </a:p>
          <a:p>
            <a:pPr lvl="1"/>
            <a:r>
              <a:rPr lang="en-US" b="1" dirty="0" smtClean="0"/>
              <a:t>Net Rent is $525 </a:t>
            </a:r>
            <a:r>
              <a:rPr lang="en-US" dirty="0" smtClean="0"/>
              <a:t>(600 – 75)</a:t>
            </a:r>
          </a:p>
          <a:p>
            <a:r>
              <a:rPr lang="en-US" dirty="0" smtClean="0"/>
              <a:t>Replacement Rent is $750</a:t>
            </a:r>
          </a:p>
          <a:p>
            <a:r>
              <a:rPr lang="en-US" dirty="0" smtClean="0"/>
              <a:t>Replacement Utility Allowance is $100</a:t>
            </a:r>
          </a:p>
          <a:p>
            <a:pPr lvl="1"/>
            <a:r>
              <a:rPr lang="en-US" b="1" dirty="0" smtClean="0"/>
              <a:t>Net Rent is $650 </a:t>
            </a:r>
            <a:r>
              <a:rPr lang="en-US" dirty="0" smtClean="0"/>
              <a:t>(750 – 100)</a:t>
            </a:r>
          </a:p>
          <a:p>
            <a:r>
              <a:rPr lang="en-US" dirty="0" smtClean="0"/>
              <a:t>Difference in Net Rent is $650 – $525= $125</a:t>
            </a:r>
          </a:p>
          <a:p>
            <a:pPr lvl="1"/>
            <a:r>
              <a:rPr lang="en-US" b="1" dirty="0" smtClean="0"/>
              <a:t>Pay $125 per month for 12 months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50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Webinar Presenters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7924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0000"/>
                </a:solidFill>
                <a:latin typeface="Avenir LT Std 55 Roman" pitchFamily="34" charset="0"/>
              </a:rPr>
              <a:t>Tom Bettencourt,</a:t>
            </a:r>
            <a:r>
              <a:rPr lang="en-US" sz="3600" dirty="0" smtClean="0">
                <a:solidFill>
                  <a:srgbClr val="000000"/>
                </a:solidFill>
                <a:latin typeface="Avenir LT Std 55 Roman" pitchFamily="34" charset="0"/>
              </a:rPr>
              <a:t> Branch Chief, Planning and Evaluation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venir LT Std 55 Roman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venir LT Std 55 Roman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venir LT Std 55 Roman" pitchFamily="34" charset="0"/>
              </a:rPr>
              <a:t>Connie Mallavia,</a:t>
            </a:r>
            <a:r>
              <a:rPr lang="en-US" sz="3600" dirty="0">
                <a:solidFill>
                  <a:srgbClr val="000000"/>
                </a:solidFill>
                <a:latin typeface="Avenir LT Std 55 Roman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venir LT Std 55 Roman" pitchFamily="34" charset="0"/>
              </a:rPr>
              <a:t>Representative,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venir LT Std 55 Roman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venir LT Std 55 Roman" pitchFamily="34" charset="0"/>
              </a:rPr>
              <a:t>  Planning and Evaluation</a:t>
            </a:r>
            <a:endParaRPr lang="en-US" sz="3600" dirty="0">
              <a:solidFill>
                <a:srgbClr val="000000"/>
              </a:solidFill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rgbClr val="F69B11"/>
                </a:solidFill>
              </a:rPr>
              <a:t>Example (for Homeowners)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 Bedroom FMR is $771</a:t>
            </a:r>
          </a:p>
          <a:p>
            <a:pPr lvl="0"/>
            <a:r>
              <a:rPr lang="en-US" dirty="0" smtClean="0"/>
              <a:t>110% FMR</a:t>
            </a:r>
            <a:r>
              <a:rPr lang="en-US" baseline="0" dirty="0" smtClean="0"/>
              <a:t> is $848</a:t>
            </a:r>
          </a:p>
          <a:p>
            <a:pPr lvl="0"/>
            <a:r>
              <a:rPr lang="en-US" dirty="0" smtClean="0"/>
              <a:t>Utility</a:t>
            </a:r>
            <a:r>
              <a:rPr lang="en-US" baseline="0" dirty="0" smtClean="0"/>
              <a:t> Allowance is $93</a:t>
            </a:r>
          </a:p>
          <a:p>
            <a:pPr lvl="0"/>
            <a:r>
              <a:rPr lang="en-US" baseline="0" dirty="0" smtClean="0"/>
              <a:t>Maximum rent to owner is $848 – $93 or $755</a:t>
            </a:r>
          </a:p>
          <a:p>
            <a:pPr lvl="0"/>
            <a:r>
              <a:rPr lang="en-US" baseline="0" dirty="0" smtClean="0"/>
              <a:t>Must find unit renting for $755 or less</a:t>
            </a:r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(for Homeownership)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54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Net Housing Costs </a:t>
            </a:r>
            <a:r>
              <a:rPr lang="en-US" dirty="0" smtClean="0"/>
              <a:t>are $1,000  ($800 mortgage,</a:t>
            </a:r>
            <a:r>
              <a:rPr lang="en-US" baseline="0" dirty="0" smtClean="0"/>
              <a:t> $100 taxes, $100 insurance) </a:t>
            </a:r>
          </a:p>
          <a:p>
            <a:pPr marL="0" indent="0">
              <a:buNone/>
            </a:pPr>
            <a:endParaRPr lang="en-US" sz="19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baseline="0" dirty="0" smtClean="0"/>
              <a:t>Replacement Unit Net Re</a:t>
            </a:r>
            <a:r>
              <a:rPr lang="en-US" sz="3000" baseline="0" dirty="0" smtClean="0"/>
              <a:t>nt </a:t>
            </a:r>
            <a:r>
              <a:rPr lang="en-US" baseline="0" dirty="0" smtClean="0"/>
              <a:t>is $650 (750 – 100)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u="sng" baseline="0" dirty="0" smtClean="0"/>
              <a:t>Add</a:t>
            </a:r>
            <a:r>
              <a:rPr lang="en-US" baseline="0" dirty="0" smtClean="0"/>
              <a:t> Housing Cost and Net Rent, which is $1,650 (1,000 plus 650)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900" baseline="0" dirty="0" smtClean="0"/>
          </a:p>
          <a:p>
            <a:r>
              <a:rPr lang="en-US" sz="3000" baseline="0" dirty="0" smtClean="0"/>
              <a:t>35% of Income, e.g. $3,000 X 35% or $1,050</a:t>
            </a:r>
          </a:p>
          <a:p>
            <a:pPr lvl="1"/>
            <a:r>
              <a:rPr lang="en-US" b="1" baseline="0" dirty="0" smtClean="0"/>
              <a:t>Rental Subsidy </a:t>
            </a:r>
            <a:r>
              <a:rPr lang="en-US" baseline="0" dirty="0" smtClean="0"/>
              <a:t>is difference between $1,650 and $1,050, or $600</a:t>
            </a:r>
          </a:p>
          <a:p>
            <a:pPr lvl="1"/>
            <a:r>
              <a:rPr lang="en-US" b="1" dirty="0" smtClean="0"/>
              <a:t>Pay </a:t>
            </a:r>
            <a:r>
              <a:rPr lang="en-US" b="1" smtClean="0"/>
              <a:t>$</a:t>
            </a:r>
            <a:r>
              <a:rPr lang="en-US" b="1" smtClean="0"/>
              <a:t>600 </a:t>
            </a:r>
            <a:r>
              <a:rPr lang="en-US" b="1" dirty="0" smtClean="0"/>
              <a:t>per month for 12 months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58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45709"/>
              </p:ext>
            </p:extLst>
          </p:nvPr>
        </p:nvGraphicFramePr>
        <p:xfrm>
          <a:off x="914400" y="1676400"/>
          <a:ext cx="73914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9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38440"/>
              </p:ext>
            </p:extLst>
          </p:nvPr>
        </p:nvGraphicFramePr>
        <p:xfrm>
          <a:off x="914400" y="1752600"/>
          <a:ext cx="73914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jjeremiah\AppData\Local\Microsoft\Windows\Temporary Internet Files\Content.IE5\AHT44ALV\MC90043316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583830" flipH="1" flipV="1">
            <a:off x="4591211" y="1822347"/>
            <a:ext cx="2268561" cy="154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3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>Webinar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This Webinar is being recorded and will be posted to the HCD Website.</a:t>
            </a:r>
          </a:p>
          <a:p>
            <a:endParaRPr lang="en-US" sz="3600" dirty="0"/>
          </a:p>
          <a:p>
            <a:r>
              <a:rPr lang="en-US" sz="3600" dirty="0" smtClean="0"/>
              <a:t>This is an interactive Webinar. To ask a question, use the ‘raise hand’ icon at the bottom of your screen.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781800" cy="106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 algn="ctr"/>
            <a:r>
              <a:rPr lang="en-US" cap="all" dirty="0" smtClean="0"/>
              <a:t>Summary of DHRA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600" dirty="0" smtClean="0"/>
              <a:t>This drought relief program was developed to allow those tenants and homeowners that meet program guideline eligibly requirements the ability to relocate and receive temporary rental assistance for 12 months.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3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households with no potable water, and no other alternatives, provide moving expenses and one year of rental </a:t>
            </a:r>
            <a:r>
              <a:rPr lang="en-US" dirty="0" smtClean="0"/>
              <a:t>assistance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Active </a:t>
            </a:r>
            <a:r>
              <a:rPr lang="en-US" dirty="0"/>
              <a:t>involvement of County OES </a:t>
            </a:r>
            <a:r>
              <a:rPr lang="en-US" dirty="0" smtClean="0"/>
              <a:t>offices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Resiliency Plan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172200" cy="9906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r>
              <a:rPr lang="en-US" sz="4000" dirty="0" smtClean="0">
                <a:solidFill>
                  <a:srgbClr val="F69B11"/>
                </a:solidFill>
              </a:rPr>
              <a:t>Key Program Goals</a:t>
            </a:r>
            <a:br>
              <a:rPr lang="en-US" sz="4000" dirty="0" smtClean="0">
                <a:solidFill>
                  <a:srgbClr val="F69B11"/>
                </a:solidFill>
              </a:rPr>
            </a:br>
            <a:endParaRPr lang="en-US" sz="4000" dirty="0">
              <a:solidFill>
                <a:srgbClr val="F69B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Program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Sponsor Responsibilities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3600" dirty="0" smtClean="0"/>
              <a:t>Provider Responsibilities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3600" dirty="0" smtClean="0"/>
              <a:t>Eligible Household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3600" dirty="0" smtClean="0"/>
              <a:t>Moving Allowance Expense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457200"/>
            <a:ext cx="6934200" cy="1066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69B1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Rental </a:t>
            </a:r>
            <a:r>
              <a:rPr lang="en-US" dirty="0" smtClean="0"/>
              <a:t>Subsidy</a:t>
            </a:r>
          </a:p>
          <a:p>
            <a:endParaRPr lang="en-US" sz="2000" dirty="0"/>
          </a:p>
          <a:p>
            <a:r>
              <a:rPr lang="en-US" dirty="0"/>
              <a:t>Net Housing Costs - (renters and homeowners</a:t>
            </a:r>
            <a:r>
              <a:rPr lang="en-US" dirty="0" smtClean="0"/>
              <a:t>) &amp; Utility Allowance</a:t>
            </a:r>
          </a:p>
          <a:p>
            <a:endParaRPr lang="en-US" sz="2000" dirty="0"/>
          </a:p>
          <a:p>
            <a:r>
              <a:rPr lang="en-US" dirty="0" smtClean="0"/>
              <a:t>Payment </a:t>
            </a:r>
            <a:r>
              <a:rPr lang="en-US" dirty="0"/>
              <a:t>Standards (FMR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r>
              <a:rPr lang="en-US" sz="4000" dirty="0" smtClean="0">
                <a:solidFill>
                  <a:srgbClr val="F69B11"/>
                </a:solidFill>
              </a:rPr>
              <a:t>Key Program Terms</a:t>
            </a:r>
            <a:r>
              <a:rPr lang="en-US" dirty="0" smtClean="0">
                <a:solidFill>
                  <a:srgbClr val="F69B11"/>
                </a:solidFill>
              </a:rPr>
              <a:t/>
            </a:r>
            <a:br>
              <a:rPr lang="en-US" dirty="0" smtClean="0">
                <a:solidFill>
                  <a:srgbClr val="F69B11"/>
                </a:solidFill>
              </a:rPr>
            </a:br>
            <a:endParaRPr lang="en-US" dirty="0">
              <a:solidFill>
                <a:srgbClr val="F69B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Sponsor Responsibilities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County Government – usually County OES Office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2800" dirty="0" smtClean="0"/>
              <a:t>Advisory committee composed of local emergency service, social service and housing representatives.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/>
              <a:t>Establishes priority order for eligible households</a:t>
            </a:r>
          </a:p>
          <a:p>
            <a:endParaRPr lang="en-US" sz="2000" dirty="0" smtClean="0"/>
          </a:p>
          <a:p>
            <a:r>
              <a:rPr lang="en-US" sz="2800" dirty="0" smtClean="0"/>
              <a:t>Evaluates water issues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609600"/>
            <a:ext cx="6553200" cy="1066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69B1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Outreach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Locate suitable housing and work with landlords  to mitigate barriers to housing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Priority Factors established by Sponsor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Completes Client Application and gathers required documentation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609600"/>
            <a:ext cx="6553200" cy="1066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69B1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/>
              <a:t>Provider Responsibilities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DPowerPointTemplate_curves">
  <a:themeElements>
    <a:clrScheme name="HCD Medium Background">
      <a:dk1>
        <a:srgbClr val="F69B11"/>
      </a:dk1>
      <a:lt1>
        <a:sysClr val="window" lastClr="FFFFFF"/>
      </a:lt1>
      <a:dk2>
        <a:srgbClr val="3396C0"/>
      </a:dk2>
      <a:lt2>
        <a:srgbClr val="FFFFFF"/>
      </a:lt2>
      <a:accent1>
        <a:srgbClr val="F69B11"/>
      </a:accent1>
      <a:accent2>
        <a:srgbClr val="EA1011"/>
      </a:accent2>
      <a:accent3>
        <a:srgbClr val="B3C042"/>
      </a:accent3>
      <a:accent4>
        <a:srgbClr val="F8F518"/>
      </a:accent4>
      <a:accent5>
        <a:srgbClr val="CFE7DE"/>
      </a:accent5>
      <a:accent6>
        <a:srgbClr val="1A468C"/>
      </a:accent6>
      <a:hlink>
        <a:srgbClr val="1A468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HCD_Curves</Template>
  <TotalTime>2332</TotalTime>
  <Words>1070</Words>
  <Application>Microsoft Office PowerPoint</Application>
  <PresentationFormat>On-screen Show (4:3)</PresentationFormat>
  <Paragraphs>180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HCDPowerPointTemplate_curves</vt:lpstr>
      <vt:lpstr>2015 - Drought Housing Relocation Assistance Program (DHRA)   “Getting Started” Webinar</vt:lpstr>
      <vt:lpstr>Today’s Webinar Presenters</vt:lpstr>
      <vt:lpstr>Webinar Participation</vt:lpstr>
      <vt:lpstr>Summary of DHRA</vt:lpstr>
      <vt:lpstr> Key Program Goals </vt:lpstr>
      <vt:lpstr>Key Program Terms</vt:lpstr>
      <vt:lpstr> Key Program Terms </vt:lpstr>
      <vt:lpstr>    Sponsor Responsibilities   </vt:lpstr>
      <vt:lpstr> </vt:lpstr>
      <vt:lpstr> </vt:lpstr>
      <vt:lpstr> </vt:lpstr>
      <vt:lpstr> Eligible Household  </vt:lpstr>
      <vt:lpstr> Eligible Household  </vt:lpstr>
      <vt:lpstr> Moving Allowance Cost </vt:lpstr>
      <vt:lpstr> Rental Subsidies &amp; Net Rent (for renters) </vt:lpstr>
      <vt:lpstr>Rental Subsidies for Homeowners </vt:lpstr>
      <vt:lpstr>Payment Standard- FMR</vt:lpstr>
      <vt:lpstr>Example (for Renters)</vt:lpstr>
      <vt:lpstr>Example (for Renters)</vt:lpstr>
      <vt:lpstr>Example (for Homeowners)</vt:lpstr>
      <vt:lpstr>Example (for Homeownership)</vt:lpstr>
      <vt:lpstr>Reporting Requirements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Gerberding, Evan@HCD</dc:creator>
  <cp:lastModifiedBy>Administrator</cp:lastModifiedBy>
  <cp:revision>240</cp:revision>
  <cp:lastPrinted>2015-10-15T17:00:01Z</cp:lastPrinted>
  <dcterms:created xsi:type="dcterms:W3CDTF">2014-11-05T16:55:42Z</dcterms:created>
  <dcterms:modified xsi:type="dcterms:W3CDTF">2015-10-15T21:55:06Z</dcterms:modified>
</cp:coreProperties>
</file>