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80" r:id="rId2"/>
    <p:sldId id="316" r:id="rId3"/>
    <p:sldId id="281" r:id="rId4"/>
    <p:sldId id="304" r:id="rId5"/>
    <p:sldId id="305" r:id="rId6"/>
    <p:sldId id="306" r:id="rId7"/>
    <p:sldId id="307" r:id="rId8"/>
    <p:sldId id="308" r:id="rId9"/>
    <p:sldId id="313" r:id="rId10"/>
    <p:sldId id="309" r:id="rId11"/>
    <p:sldId id="310" r:id="rId12"/>
    <p:sldId id="314" r:id="rId13"/>
    <p:sldId id="311" r:id="rId14"/>
    <p:sldId id="312" r:id="rId15"/>
    <p:sldId id="315" r:id="rId16"/>
    <p:sldId id="297" r:id="rId17"/>
    <p:sldId id="258" r:id="rId18"/>
    <p:sldId id="259" r:id="rId19"/>
    <p:sldId id="260" r:id="rId20"/>
    <p:sldId id="298" r:id="rId21"/>
    <p:sldId id="261" r:id="rId22"/>
    <p:sldId id="263" r:id="rId23"/>
    <p:sldId id="262" r:id="rId24"/>
    <p:sldId id="264" r:id="rId25"/>
    <p:sldId id="265" r:id="rId26"/>
    <p:sldId id="267" r:id="rId27"/>
    <p:sldId id="268" r:id="rId28"/>
    <p:sldId id="266" r:id="rId29"/>
    <p:sldId id="269" r:id="rId30"/>
    <p:sldId id="271" r:id="rId31"/>
    <p:sldId id="273" r:id="rId32"/>
    <p:sldId id="272" r:id="rId33"/>
    <p:sldId id="274" r:id="rId34"/>
    <p:sldId id="275" r:id="rId35"/>
    <p:sldId id="276" r:id="rId36"/>
    <p:sldId id="285" r:id="rId37"/>
    <p:sldId id="299" r:id="rId38"/>
    <p:sldId id="301" r:id="rId39"/>
    <p:sldId id="302" r:id="rId40"/>
    <p:sldId id="303" r:id="rId41"/>
    <p:sldId id="317" r:id="rId42"/>
    <p:sldId id="28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0952" autoAdjust="0"/>
  </p:normalViewPr>
  <p:slideViewPr>
    <p:cSldViewPr>
      <p:cViewPr varScale="1">
        <p:scale>
          <a:sx n="51" d="100"/>
          <a:sy n="51" d="100"/>
        </p:scale>
        <p:origin x="-989" y="-86"/>
      </p:cViewPr>
      <p:guideLst>
        <p:guide orient="horz" pos="2160"/>
        <p:guide pos="2880"/>
      </p:guideLst>
    </p:cSldViewPr>
  </p:slideViewPr>
  <p:notesTextViewPr>
    <p:cViewPr>
      <p:scale>
        <a:sx n="1" d="1"/>
        <a:sy n="1" d="1"/>
      </p:scale>
      <p:origin x="0" y="0"/>
    </p:cViewPr>
  </p:notesTextViewPr>
  <p:sorterViewPr>
    <p:cViewPr>
      <p:scale>
        <a:sx n="100" d="100"/>
        <a:sy n="100" d="100"/>
      </p:scale>
      <p:origin x="0" y="10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B00641-4E4B-43F6-B060-6E9B03EA6357}" type="datetimeFigureOut">
              <a:rPr lang="en-US" smtClean="0"/>
              <a:t>4/22/2013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3B2BE0-08D8-4946-8F83-97B41F9E7A9E}" type="slidenum">
              <a:rPr lang="en-US" smtClean="0"/>
              <a:t>‹#›</a:t>
            </a:fld>
            <a:endParaRPr lang="en-US" dirty="0"/>
          </a:p>
        </p:txBody>
      </p:sp>
    </p:spTree>
    <p:extLst>
      <p:ext uri="{BB962C8B-B14F-4D97-AF65-F5344CB8AC3E}">
        <p14:creationId xmlns:p14="http://schemas.microsoft.com/office/powerpoint/2010/main" val="3854069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7</a:t>
            </a:fld>
            <a:endParaRPr lang="en-US" dirty="0"/>
          </a:p>
        </p:txBody>
      </p:sp>
    </p:spTree>
    <p:extLst>
      <p:ext uri="{BB962C8B-B14F-4D97-AF65-F5344CB8AC3E}">
        <p14:creationId xmlns:p14="http://schemas.microsoft.com/office/powerpoint/2010/main" val="1891964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Instructions for retrieving</a:t>
            </a:r>
            <a:r>
              <a:rPr lang="en-US" baseline="0" dirty="0" smtClean="0"/>
              <a:t> Familial Status and Disability Data can be found on HCD’s Annual Affirmative Marketing Report, (to be discussed later.) Instructions on HUD’s form are no longer correct due to changes in the Census Bureau’s website.</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28</a:t>
            </a:fld>
            <a:endParaRPr lang="en-US" dirty="0"/>
          </a:p>
        </p:txBody>
      </p:sp>
    </p:spTree>
    <p:extLst>
      <p:ext uri="{BB962C8B-B14F-4D97-AF65-F5344CB8AC3E}">
        <p14:creationId xmlns:p14="http://schemas.microsoft.com/office/powerpoint/2010/main" val="522359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Review examples above of appropriate community contacts. </a:t>
            </a:r>
          </a:p>
          <a:p>
            <a:pPr marL="171450" indent="-171450">
              <a:buFont typeface="Arial" pitchFamily="34" charset="0"/>
              <a:buChar char="•"/>
            </a:pPr>
            <a:r>
              <a:rPr lang="en-US" dirty="0" smtClean="0"/>
              <a:t>Common</a:t>
            </a:r>
            <a:r>
              <a:rPr lang="en-US" baseline="0" dirty="0" smtClean="0"/>
              <a:t> problems – contacts lacking specific name, address, or phone.</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31</a:t>
            </a:fld>
            <a:endParaRPr lang="en-US" dirty="0"/>
          </a:p>
        </p:txBody>
      </p:sp>
    </p:spTree>
    <p:extLst>
      <p:ext uri="{BB962C8B-B14F-4D97-AF65-F5344CB8AC3E}">
        <p14:creationId xmlns:p14="http://schemas.microsoft.com/office/powerpoint/2010/main" val="1249244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Review examples</a:t>
            </a:r>
            <a:r>
              <a:rPr lang="en-US" baseline="0" dirty="0" smtClean="0"/>
              <a:t> above of various marketing techniques appropriate for the target populations.</a:t>
            </a:r>
          </a:p>
          <a:p>
            <a:pPr marL="171450" indent="-171450">
              <a:buFont typeface="Arial" pitchFamily="34" charset="0"/>
              <a:buChar char="•"/>
            </a:pPr>
            <a:r>
              <a:rPr lang="en-US" baseline="0" dirty="0" smtClean="0"/>
              <a:t>Remind people to provide all information requested on the form itself.</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33</a:t>
            </a:fld>
            <a:endParaRPr lang="en-US" dirty="0"/>
          </a:p>
        </p:txBody>
      </p:sp>
    </p:spTree>
    <p:extLst>
      <p:ext uri="{BB962C8B-B14F-4D97-AF65-F5344CB8AC3E}">
        <p14:creationId xmlns:p14="http://schemas.microsoft.com/office/powerpoint/2010/main" val="3076324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34</a:t>
            </a:fld>
            <a:endParaRPr lang="en-US" dirty="0"/>
          </a:p>
        </p:txBody>
      </p:sp>
    </p:spTree>
    <p:extLst>
      <p:ext uri="{BB962C8B-B14F-4D97-AF65-F5344CB8AC3E}">
        <p14:creationId xmlns:p14="http://schemas.microsoft.com/office/powerpoint/2010/main" val="467103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37</a:t>
            </a:fld>
            <a:endParaRPr lang="en-US" dirty="0"/>
          </a:p>
        </p:txBody>
      </p:sp>
    </p:spTree>
    <p:extLst>
      <p:ext uri="{BB962C8B-B14F-4D97-AF65-F5344CB8AC3E}">
        <p14:creationId xmlns:p14="http://schemas.microsoft.com/office/powerpoint/2010/main" val="3213611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Complete EHMA, for example, when a project borders two or more counties.</a:t>
            </a:r>
          </a:p>
        </p:txBody>
      </p:sp>
      <p:sp>
        <p:nvSpPr>
          <p:cNvPr id="4" name="Slide Number Placeholder 3"/>
          <p:cNvSpPr>
            <a:spLocks noGrp="1"/>
          </p:cNvSpPr>
          <p:nvPr>
            <p:ph type="sldNum" sz="quarter" idx="10"/>
          </p:nvPr>
        </p:nvSpPr>
        <p:spPr/>
        <p:txBody>
          <a:bodyPr/>
          <a:lstStyle/>
          <a:p>
            <a:fld id="{193B2BE0-08D8-4946-8F83-97B41F9E7A9E}" type="slidenum">
              <a:rPr lang="en-US" smtClean="0"/>
              <a:t>38</a:t>
            </a:fld>
            <a:endParaRPr lang="en-US" dirty="0"/>
          </a:p>
        </p:txBody>
      </p:sp>
    </p:spTree>
    <p:extLst>
      <p:ext uri="{BB962C8B-B14F-4D97-AF65-F5344CB8AC3E}">
        <p14:creationId xmlns:p14="http://schemas.microsoft.com/office/powerpoint/2010/main" val="1973323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a:t>
            </a:r>
            <a:r>
              <a:rPr lang="en-US" baseline="0" dirty="0" smtClean="0"/>
              <a:t> race is a protected group and </a:t>
            </a:r>
            <a:r>
              <a:rPr lang="en-US" dirty="0" smtClean="0"/>
              <a:t>if</a:t>
            </a:r>
            <a:r>
              <a:rPr lang="en-US" baseline="0" dirty="0" smtClean="0"/>
              <a:t> under-represented must be addressed </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39</a:t>
            </a:fld>
            <a:endParaRPr lang="en-US" dirty="0"/>
          </a:p>
        </p:txBody>
      </p:sp>
    </p:spTree>
    <p:extLst>
      <p:ext uri="{BB962C8B-B14F-4D97-AF65-F5344CB8AC3E}">
        <p14:creationId xmlns:p14="http://schemas.microsoft.com/office/powerpoint/2010/main" val="3453491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Mention form testing was based on a sample of jurisdictions so if your jurisdiction’s population number appears wrong to call us to make sure the form is auto-filling correctly.</a:t>
            </a:r>
          </a:p>
          <a:p>
            <a:endParaRPr lang="en-US" b="1" dirty="0"/>
          </a:p>
        </p:txBody>
      </p:sp>
      <p:sp>
        <p:nvSpPr>
          <p:cNvPr id="4" name="Slide Number Placeholder 3"/>
          <p:cNvSpPr>
            <a:spLocks noGrp="1"/>
          </p:cNvSpPr>
          <p:nvPr>
            <p:ph type="sldNum" sz="quarter" idx="10"/>
          </p:nvPr>
        </p:nvSpPr>
        <p:spPr/>
        <p:txBody>
          <a:bodyPr/>
          <a:lstStyle/>
          <a:p>
            <a:fld id="{193B2BE0-08D8-4946-8F83-97B41F9E7A9E}" type="slidenum">
              <a:rPr lang="en-US" smtClean="0"/>
              <a:t>9</a:t>
            </a:fld>
            <a:endParaRPr lang="en-US" dirty="0"/>
          </a:p>
        </p:txBody>
      </p:sp>
    </p:spTree>
    <p:extLst>
      <p:ext uri="{BB962C8B-B14F-4D97-AF65-F5344CB8AC3E}">
        <p14:creationId xmlns:p14="http://schemas.microsoft.com/office/powerpoint/2010/main" val="281748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12</a:t>
            </a:fld>
            <a:endParaRPr lang="en-US" dirty="0"/>
          </a:p>
        </p:txBody>
      </p:sp>
    </p:spTree>
    <p:extLst>
      <p:ext uri="{BB962C8B-B14F-4D97-AF65-F5344CB8AC3E}">
        <p14:creationId xmlns:p14="http://schemas.microsoft.com/office/powerpoint/2010/main" val="1605467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dirty="0" smtClean="0"/>
              <a:t>Ensure</a:t>
            </a:r>
            <a:r>
              <a:rPr lang="en-US" baseline="0" dirty="0" smtClean="0"/>
              <a:t> that those groups least likely to apply for housing are aware of its availability.</a:t>
            </a:r>
          </a:p>
          <a:p>
            <a:pPr marL="171450" indent="-171450">
              <a:buFont typeface="Arial" pitchFamily="34" charset="0"/>
              <a:buChar char="•"/>
            </a:pPr>
            <a:endParaRPr lang="en-US" baseline="0" dirty="0" smtClean="0"/>
          </a:p>
          <a:p>
            <a:pPr marL="171450" indent="-171450">
              <a:buFont typeface="Arial" pitchFamily="34" charset="0"/>
              <a:buChar char="•"/>
            </a:pPr>
            <a:r>
              <a:rPr lang="en-US" baseline="0" dirty="0" smtClean="0"/>
              <a:t>(We are not covering HUD’s form for homebuyer project affirmative marketing today)</a:t>
            </a:r>
            <a:endParaRPr lang="en-US" dirty="0"/>
          </a:p>
        </p:txBody>
      </p:sp>
      <p:sp>
        <p:nvSpPr>
          <p:cNvPr id="4" name="Slide Number Placeholder 3"/>
          <p:cNvSpPr>
            <a:spLocks noGrp="1"/>
          </p:cNvSpPr>
          <p:nvPr>
            <p:ph type="sldNum" sz="quarter" idx="10"/>
          </p:nvPr>
        </p:nvSpPr>
        <p:spPr/>
        <p:txBody>
          <a:bodyPr/>
          <a:lstStyle/>
          <a:p>
            <a:pPr>
              <a:defRPr/>
            </a:pPr>
            <a:fld id="{6AE99A34-9A3D-4F69-879B-3E35985A7E41}" type="slidenum">
              <a:rPr lang="en-US" smtClean="0"/>
              <a:pPr>
                <a:defRPr/>
              </a:pPr>
              <a:t>16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Maintain Affirmative Marketing Record for a minimum of 5 years.</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18</a:t>
            </a:fld>
            <a:endParaRPr lang="en-US" dirty="0"/>
          </a:p>
        </p:txBody>
      </p:sp>
    </p:spTree>
    <p:extLst>
      <p:ext uri="{BB962C8B-B14F-4D97-AF65-F5344CB8AC3E}">
        <p14:creationId xmlns:p14="http://schemas.microsoft.com/office/powerpoint/2010/main" val="580009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Identify management agent and owner </a:t>
            </a:r>
          </a:p>
          <a:p>
            <a:pPr eaLnBrk="1" hangingPunct="1">
              <a:buFont typeface="Wingdings 2" pitchFamily="18" charset="2"/>
              <a:buNone/>
            </a:pPr>
            <a:r>
              <a:rPr lang="en-US" dirty="0"/>
              <a:t>	(Blocks 1f-1g)</a:t>
            </a:r>
          </a:p>
          <a:p>
            <a:pPr eaLnBrk="1" hangingPunct="1"/>
            <a:r>
              <a:rPr lang="en-US" dirty="0"/>
              <a:t>Identify person responsible for affirmative marketing certification (Block 1h, Block 9) </a:t>
            </a:r>
          </a:p>
          <a:p>
            <a:pPr eaLnBrk="1" hangingPunct="1"/>
            <a:r>
              <a:rPr lang="en-US" dirty="0"/>
              <a:t>Block 2a: initial or update plan + date</a:t>
            </a:r>
          </a:p>
          <a:p>
            <a:pPr eaLnBrk="1" hangingPunct="1"/>
            <a:r>
              <a:rPr lang="en-US" dirty="0"/>
              <a:t>Block 2b: type: elderly/family/disabled</a:t>
            </a:r>
          </a:p>
          <a:p>
            <a:pPr eaLnBrk="1" hangingPunct="1"/>
            <a:r>
              <a:rPr lang="en-US" dirty="0"/>
              <a:t>Block 2c: date of initial occupancy </a:t>
            </a:r>
          </a:p>
          <a:p>
            <a:pPr eaLnBrk="1" hangingPunct="1"/>
            <a:r>
              <a:rPr lang="en-US" dirty="0"/>
              <a:t>Block 2d: advertising start date</a:t>
            </a:r>
          </a:p>
        </p:txBody>
      </p:sp>
      <p:sp>
        <p:nvSpPr>
          <p:cNvPr id="4" name="Slide Number Placeholder 3"/>
          <p:cNvSpPr>
            <a:spLocks noGrp="1"/>
          </p:cNvSpPr>
          <p:nvPr>
            <p:ph type="sldNum" sz="quarter" idx="10"/>
          </p:nvPr>
        </p:nvSpPr>
        <p:spPr/>
        <p:txBody>
          <a:bodyPr/>
          <a:lstStyle/>
          <a:p>
            <a:pPr>
              <a:defRPr/>
            </a:pPr>
            <a:fld id="{6AE99A34-9A3D-4F69-879B-3E35985A7E41}" type="slidenum">
              <a:rPr lang="en-US" smtClean="0"/>
              <a:pPr>
                <a:defRPr/>
              </a:pPr>
              <a:t>19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Allow a minimum of 30 days for Plan Approval by HCD. (Sometimes there is back and forth discussion around needed changes to the Plan)</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21</a:t>
            </a:fld>
            <a:endParaRPr lang="en-US" dirty="0"/>
          </a:p>
        </p:txBody>
      </p:sp>
    </p:spTree>
    <p:extLst>
      <p:ext uri="{BB962C8B-B14F-4D97-AF65-F5344CB8AC3E}">
        <p14:creationId xmlns:p14="http://schemas.microsoft.com/office/powerpoint/2010/main" val="484137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Usually this data is collected from individuals using HUD’s Ethnicity /Race  Data Collection Form (HUD</a:t>
            </a:r>
            <a:r>
              <a:rPr lang="en-US" baseline="0" dirty="0" smtClean="0"/>
              <a:t> 27061-H), used as part of the </a:t>
            </a:r>
            <a:r>
              <a:rPr lang="en-US" dirty="0" smtClean="0"/>
              <a:t>Tenant Income Certification (TIC) form. </a:t>
            </a:r>
            <a:endParaRPr lang="en-US" dirty="0"/>
          </a:p>
        </p:txBody>
      </p:sp>
      <p:sp>
        <p:nvSpPr>
          <p:cNvPr id="4" name="Slide Number Placeholder 3"/>
          <p:cNvSpPr>
            <a:spLocks noGrp="1"/>
          </p:cNvSpPr>
          <p:nvPr>
            <p:ph type="sldNum" sz="quarter" idx="10"/>
          </p:nvPr>
        </p:nvSpPr>
        <p:spPr/>
        <p:txBody>
          <a:bodyPr/>
          <a:lstStyle/>
          <a:p>
            <a:fld id="{193B2BE0-08D8-4946-8F83-97B41F9E7A9E}" type="slidenum">
              <a:rPr lang="en-US" smtClean="0"/>
              <a:t>25</a:t>
            </a:fld>
            <a:endParaRPr lang="en-US" dirty="0"/>
          </a:p>
        </p:txBody>
      </p:sp>
    </p:spTree>
    <p:extLst>
      <p:ext uri="{BB962C8B-B14F-4D97-AF65-F5344CB8AC3E}">
        <p14:creationId xmlns:p14="http://schemas.microsoft.com/office/powerpoint/2010/main" val="2674022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Explain where there may be problems with over or under-representation by more than 10% in HMA based on these numbers </a:t>
            </a:r>
          </a:p>
          <a:p>
            <a:pPr marL="171450" indent="-171450">
              <a:buFont typeface="Arial" pitchFamily="34" charset="0"/>
              <a:buChar char="•"/>
            </a:pPr>
            <a:r>
              <a:rPr lang="en-US" dirty="0" smtClean="0"/>
              <a:t>(e.g. White</a:t>
            </a:r>
            <a:r>
              <a:rPr lang="en-US" baseline="0" dirty="0" smtClean="0"/>
              <a:t> tenants </a:t>
            </a:r>
            <a:r>
              <a:rPr lang="en-US" dirty="0" smtClean="0"/>
              <a:t>over represented; black tenants underrepresented; Hispanic tenants and applicants underrepresented)  </a:t>
            </a:r>
          </a:p>
          <a:p>
            <a:pPr marL="171450" indent="-171450">
              <a:buFont typeface="Arial" pitchFamily="34" charset="0"/>
              <a:buChar char="•"/>
            </a:pPr>
            <a:r>
              <a:rPr lang="en-US" dirty="0" smtClean="0"/>
              <a:t>100%</a:t>
            </a:r>
            <a:r>
              <a:rPr lang="en-US" baseline="0" dirty="0" smtClean="0"/>
              <a:t> disability representation may be ok, depending on the requirements of your financing sources, although HUD is moving away from allowing high percentages of units to be restricted to disabled in one project in favor of integration of disabled into general population projects.  </a:t>
            </a:r>
          </a:p>
          <a:p>
            <a:endParaRPr lang="en-US" baseline="0" dirty="0" smtClean="0"/>
          </a:p>
          <a:p>
            <a:r>
              <a:rPr lang="en-US" b="1" baseline="0" dirty="0" smtClean="0"/>
              <a:t>Note: in some areas, Whites can be the under-represented racial group to which affirmative marketing efforts should be directed.</a:t>
            </a:r>
            <a:endParaRPr lang="en-US" b="1" dirty="0"/>
          </a:p>
        </p:txBody>
      </p:sp>
      <p:sp>
        <p:nvSpPr>
          <p:cNvPr id="4" name="Slide Number Placeholder 3"/>
          <p:cNvSpPr>
            <a:spLocks noGrp="1"/>
          </p:cNvSpPr>
          <p:nvPr>
            <p:ph type="sldNum" sz="quarter" idx="10"/>
          </p:nvPr>
        </p:nvSpPr>
        <p:spPr/>
        <p:txBody>
          <a:bodyPr/>
          <a:lstStyle/>
          <a:p>
            <a:fld id="{193B2BE0-08D8-4946-8F83-97B41F9E7A9E}" type="slidenum">
              <a:rPr lang="en-US" smtClean="0"/>
              <a:t>27</a:t>
            </a:fld>
            <a:endParaRPr lang="en-US" dirty="0"/>
          </a:p>
        </p:txBody>
      </p:sp>
    </p:spTree>
    <p:extLst>
      <p:ext uri="{BB962C8B-B14F-4D97-AF65-F5344CB8AC3E}">
        <p14:creationId xmlns:p14="http://schemas.microsoft.com/office/powerpoint/2010/main" val="3258887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dirty="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dirty="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dirty="0">
                  <a:latin typeface="Times New Roman" pitchFamily="18" charset="0"/>
                </a:endParaRPr>
              </a:p>
            </p:txBody>
          </p:sp>
        </p:grpSp>
      </p:grpSp>
      <p:sp>
        <p:nvSpPr>
          <p:cNvPr id="513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smtClean="0"/>
              <a:t>Click to edit Master title style</a:t>
            </a:r>
            <a:endParaRPr lang="en-US"/>
          </a:p>
        </p:txBody>
      </p:sp>
      <p:sp>
        <p:nvSpPr>
          <p:cNvPr id="514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smtClean="0"/>
              <a:t>Click to edit Master subtitle style</a:t>
            </a:r>
            <a:endParaRPr lang="en-US"/>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fld id="{3E9B0C27-37FC-4503-9534-D423CE96BF8D}" type="datetime1">
              <a:rPr lang="en-US" smtClean="0"/>
              <a:t>4/22/2013</a:t>
            </a:fld>
            <a:endParaRPr lang="en-US" dirty="0"/>
          </a:p>
        </p:txBody>
      </p:sp>
      <p:sp>
        <p:nvSpPr>
          <p:cNvPr id="19" name="Rectangle 17"/>
          <p:cNvSpPr>
            <a:spLocks noGrp="1" noChangeArrowheads="1"/>
          </p:cNvSpPr>
          <p:nvPr>
            <p:ph type="ftr" sz="quarter" idx="11"/>
          </p:nvPr>
        </p:nvSpPr>
        <p:spPr/>
        <p:txBody>
          <a:bodyPr/>
          <a:lstStyle>
            <a:lvl1pPr>
              <a:defRPr/>
            </a:lvl1pPr>
          </a:lstStyle>
          <a:p>
            <a:endParaRPr lang="en-US" dirty="0"/>
          </a:p>
        </p:txBody>
      </p:sp>
      <p:sp>
        <p:nvSpPr>
          <p:cNvPr id="20" name="Rectangle 18"/>
          <p:cNvSpPr>
            <a:spLocks noGrp="1" noChangeArrowheads="1"/>
          </p:cNvSpPr>
          <p:nvPr>
            <p:ph type="sldNum" sz="quarter" idx="12"/>
          </p:nvPr>
        </p:nvSpPr>
        <p:spPr/>
        <p:txBody>
          <a:bodyPr/>
          <a:lstStyle>
            <a:lvl1pPr>
              <a:defRPr/>
            </a:lvl1pPr>
          </a:lstStyle>
          <a:p>
            <a:fld id="{16555105-2AEA-4C28-AF2B-9BDEEA4C828C}" type="slidenum">
              <a:rPr lang="en-US" smtClean="0"/>
              <a:t>‹#›</a:t>
            </a:fld>
            <a:endParaRPr lang="en-US" dirty="0"/>
          </a:p>
        </p:txBody>
      </p:sp>
    </p:spTree>
    <p:extLst>
      <p:ext uri="{BB962C8B-B14F-4D97-AF65-F5344CB8AC3E}">
        <p14:creationId xmlns:p14="http://schemas.microsoft.com/office/powerpoint/2010/main" val="48137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dirty="0"/>
          </a:p>
        </p:txBody>
      </p:sp>
      <p:sp>
        <p:nvSpPr>
          <p:cNvPr id="5"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6" name="Rectangle 16"/>
          <p:cNvSpPr>
            <a:spLocks noGrp="1" noChangeArrowheads="1"/>
          </p:cNvSpPr>
          <p:nvPr>
            <p:ph type="dt" sz="half" idx="12"/>
          </p:nvPr>
        </p:nvSpPr>
        <p:spPr>
          <a:ln/>
        </p:spPr>
        <p:txBody>
          <a:bodyPr/>
          <a:lstStyle>
            <a:lvl1pPr>
              <a:defRPr/>
            </a:lvl1pPr>
          </a:lstStyle>
          <a:p>
            <a:fld id="{FAE7AC08-609F-4317-916A-33A45C013183}" type="datetime1">
              <a:rPr lang="en-US" smtClean="0"/>
              <a:t>4/22/2013</a:t>
            </a:fld>
            <a:endParaRPr lang="en-US" dirty="0"/>
          </a:p>
        </p:txBody>
      </p:sp>
    </p:spTree>
    <p:extLst>
      <p:ext uri="{BB962C8B-B14F-4D97-AF65-F5344CB8AC3E}">
        <p14:creationId xmlns:p14="http://schemas.microsoft.com/office/powerpoint/2010/main" val="327504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dirty="0"/>
          </a:p>
        </p:txBody>
      </p:sp>
      <p:sp>
        <p:nvSpPr>
          <p:cNvPr id="5"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6" name="Rectangle 16"/>
          <p:cNvSpPr>
            <a:spLocks noGrp="1" noChangeArrowheads="1"/>
          </p:cNvSpPr>
          <p:nvPr>
            <p:ph type="dt" sz="half" idx="12"/>
          </p:nvPr>
        </p:nvSpPr>
        <p:spPr>
          <a:ln/>
        </p:spPr>
        <p:txBody>
          <a:bodyPr/>
          <a:lstStyle>
            <a:lvl1pPr>
              <a:defRPr/>
            </a:lvl1pPr>
          </a:lstStyle>
          <a:p>
            <a:fld id="{E41087BA-7032-40A0-828A-B1A16229404B}" type="datetime1">
              <a:rPr lang="en-US" smtClean="0"/>
              <a:t>4/22/2013</a:t>
            </a:fld>
            <a:endParaRPr lang="en-US" dirty="0"/>
          </a:p>
        </p:txBody>
      </p:sp>
    </p:spTree>
    <p:extLst>
      <p:ext uri="{BB962C8B-B14F-4D97-AF65-F5344CB8AC3E}">
        <p14:creationId xmlns:p14="http://schemas.microsoft.com/office/powerpoint/2010/main" val="894711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endParaRPr lang="en-US" dirty="0"/>
          </a:p>
        </p:txBody>
      </p:sp>
      <p:sp>
        <p:nvSpPr>
          <p:cNvPr id="5"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6" name="Rectangle 16"/>
          <p:cNvSpPr>
            <a:spLocks noGrp="1" noChangeArrowheads="1"/>
          </p:cNvSpPr>
          <p:nvPr>
            <p:ph type="dt" sz="half" idx="12"/>
          </p:nvPr>
        </p:nvSpPr>
        <p:spPr>
          <a:ln/>
        </p:spPr>
        <p:txBody>
          <a:bodyPr/>
          <a:lstStyle>
            <a:lvl1pPr>
              <a:defRPr/>
            </a:lvl1pPr>
          </a:lstStyle>
          <a:p>
            <a:fld id="{6325AC2C-B5AF-4CCF-817A-12A7A7A492DF}" type="datetime1">
              <a:rPr lang="en-US" smtClean="0"/>
              <a:t>4/22/2013</a:t>
            </a:fld>
            <a:endParaRPr lang="en-US" dirty="0"/>
          </a:p>
        </p:txBody>
      </p:sp>
    </p:spTree>
    <p:extLst>
      <p:ext uri="{BB962C8B-B14F-4D97-AF65-F5344CB8AC3E}">
        <p14:creationId xmlns:p14="http://schemas.microsoft.com/office/powerpoint/2010/main" val="41803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endParaRPr lang="en-US" dirty="0"/>
          </a:p>
        </p:txBody>
      </p:sp>
      <p:sp>
        <p:nvSpPr>
          <p:cNvPr id="5"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6" name="Rectangle 16"/>
          <p:cNvSpPr>
            <a:spLocks noGrp="1" noChangeArrowheads="1"/>
          </p:cNvSpPr>
          <p:nvPr>
            <p:ph type="dt" sz="half" idx="12"/>
          </p:nvPr>
        </p:nvSpPr>
        <p:spPr>
          <a:ln/>
        </p:spPr>
        <p:txBody>
          <a:bodyPr/>
          <a:lstStyle>
            <a:lvl1pPr>
              <a:defRPr/>
            </a:lvl1pPr>
          </a:lstStyle>
          <a:p>
            <a:fld id="{6F411CB8-180C-4F95-8F60-5407DCB40EA8}" type="datetime1">
              <a:rPr lang="en-US" smtClean="0"/>
              <a:t>4/22/2013</a:t>
            </a:fld>
            <a:endParaRPr lang="en-US" dirty="0"/>
          </a:p>
        </p:txBody>
      </p:sp>
    </p:spTree>
    <p:extLst>
      <p:ext uri="{BB962C8B-B14F-4D97-AF65-F5344CB8AC3E}">
        <p14:creationId xmlns:p14="http://schemas.microsoft.com/office/powerpoint/2010/main" val="485495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endParaRPr lang="en-US" dirty="0"/>
          </a:p>
        </p:txBody>
      </p:sp>
      <p:sp>
        <p:nvSpPr>
          <p:cNvPr id="6"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7" name="Rectangle 16"/>
          <p:cNvSpPr>
            <a:spLocks noGrp="1" noChangeArrowheads="1"/>
          </p:cNvSpPr>
          <p:nvPr>
            <p:ph type="dt" sz="half" idx="12"/>
          </p:nvPr>
        </p:nvSpPr>
        <p:spPr>
          <a:ln/>
        </p:spPr>
        <p:txBody>
          <a:bodyPr/>
          <a:lstStyle>
            <a:lvl1pPr>
              <a:defRPr/>
            </a:lvl1pPr>
          </a:lstStyle>
          <a:p>
            <a:fld id="{490E62AC-F3F1-4F35-AEBE-ECDCF24D45BB}" type="datetime1">
              <a:rPr lang="en-US" smtClean="0"/>
              <a:t>4/22/2013</a:t>
            </a:fld>
            <a:endParaRPr lang="en-US" dirty="0"/>
          </a:p>
        </p:txBody>
      </p:sp>
    </p:spTree>
    <p:extLst>
      <p:ext uri="{BB962C8B-B14F-4D97-AF65-F5344CB8AC3E}">
        <p14:creationId xmlns:p14="http://schemas.microsoft.com/office/powerpoint/2010/main" val="3928852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endParaRPr lang="en-US" dirty="0"/>
          </a:p>
        </p:txBody>
      </p:sp>
      <p:sp>
        <p:nvSpPr>
          <p:cNvPr id="8"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9" name="Rectangle 16"/>
          <p:cNvSpPr>
            <a:spLocks noGrp="1" noChangeArrowheads="1"/>
          </p:cNvSpPr>
          <p:nvPr>
            <p:ph type="dt" sz="half" idx="12"/>
          </p:nvPr>
        </p:nvSpPr>
        <p:spPr>
          <a:ln/>
        </p:spPr>
        <p:txBody>
          <a:bodyPr/>
          <a:lstStyle>
            <a:lvl1pPr>
              <a:defRPr/>
            </a:lvl1pPr>
          </a:lstStyle>
          <a:p>
            <a:fld id="{BCA4D718-8F18-4902-9B91-EFC4BBF9EFB0}" type="datetime1">
              <a:rPr lang="en-US" smtClean="0"/>
              <a:t>4/22/2013</a:t>
            </a:fld>
            <a:endParaRPr lang="en-US" dirty="0"/>
          </a:p>
        </p:txBody>
      </p:sp>
    </p:spTree>
    <p:extLst>
      <p:ext uri="{BB962C8B-B14F-4D97-AF65-F5344CB8AC3E}">
        <p14:creationId xmlns:p14="http://schemas.microsoft.com/office/powerpoint/2010/main" val="221093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endParaRPr lang="en-US" dirty="0"/>
          </a:p>
        </p:txBody>
      </p:sp>
      <p:sp>
        <p:nvSpPr>
          <p:cNvPr id="4"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5" name="Rectangle 16"/>
          <p:cNvSpPr>
            <a:spLocks noGrp="1" noChangeArrowheads="1"/>
          </p:cNvSpPr>
          <p:nvPr>
            <p:ph type="dt" sz="half" idx="12"/>
          </p:nvPr>
        </p:nvSpPr>
        <p:spPr>
          <a:ln/>
        </p:spPr>
        <p:txBody>
          <a:bodyPr/>
          <a:lstStyle>
            <a:lvl1pPr>
              <a:defRPr/>
            </a:lvl1pPr>
          </a:lstStyle>
          <a:p>
            <a:fld id="{63B55ECA-044B-4D52-BD35-2C35ED7C6C6A}" type="datetime1">
              <a:rPr lang="en-US" smtClean="0"/>
              <a:t>4/22/2013</a:t>
            </a:fld>
            <a:endParaRPr lang="en-US" dirty="0"/>
          </a:p>
        </p:txBody>
      </p:sp>
    </p:spTree>
    <p:extLst>
      <p:ext uri="{BB962C8B-B14F-4D97-AF65-F5344CB8AC3E}">
        <p14:creationId xmlns:p14="http://schemas.microsoft.com/office/powerpoint/2010/main" val="2019929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endParaRPr lang="en-US" dirty="0"/>
          </a:p>
        </p:txBody>
      </p:sp>
      <p:sp>
        <p:nvSpPr>
          <p:cNvPr id="3"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4" name="Rectangle 16"/>
          <p:cNvSpPr>
            <a:spLocks noGrp="1" noChangeArrowheads="1"/>
          </p:cNvSpPr>
          <p:nvPr>
            <p:ph type="dt" sz="half" idx="12"/>
          </p:nvPr>
        </p:nvSpPr>
        <p:spPr>
          <a:ln/>
        </p:spPr>
        <p:txBody>
          <a:bodyPr/>
          <a:lstStyle>
            <a:lvl1pPr>
              <a:defRPr/>
            </a:lvl1pPr>
          </a:lstStyle>
          <a:p>
            <a:fld id="{81BCD4D7-8D37-4B0B-81FE-070681EA4DBD}" type="datetime1">
              <a:rPr lang="en-US" smtClean="0"/>
              <a:t>4/22/2013</a:t>
            </a:fld>
            <a:endParaRPr lang="en-US" dirty="0"/>
          </a:p>
        </p:txBody>
      </p:sp>
    </p:spTree>
    <p:extLst>
      <p:ext uri="{BB962C8B-B14F-4D97-AF65-F5344CB8AC3E}">
        <p14:creationId xmlns:p14="http://schemas.microsoft.com/office/powerpoint/2010/main" val="225750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dirty="0"/>
          </a:p>
        </p:txBody>
      </p:sp>
      <p:sp>
        <p:nvSpPr>
          <p:cNvPr id="6"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7" name="Rectangle 16"/>
          <p:cNvSpPr>
            <a:spLocks noGrp="1" noChangeArrowheads="1"/>
          </p:cNvSpPr>
          <p:nvPr>
            <p:ph type="dt" sz="half" idx="12"/>
          </p:nvPr>
        </p:nvSpPr>
        <p:spPr>
          <a:ln/>
        </p:spPr>
        <p:txBody>
          <a:bodyPr/>
          <a:lstStyle>
            <a:lvl1pPr>
              <a:defRPr/>
            </a:lvl1pPr>
          </a:lstStyle>
          <a:p>
            <a:fld id="{8908D22E-CCB7-45D7-B94B-57A6707B877B}" type="datetime1">
              <a:rPr lang="en-US" smtClean="0"/>
              <a:t>4/22/2013</a:t>
            </a:fld>
            <a:endParaRPr lang="en-US" dirty="0"/>
          </a:p>
        </p:txBody>
      </p:sp>
    </p:spTree>
    <p:extLst>
      <p:ext uri="{BB962C8B-B14F-4D97-AF65-F5344CB8AC3E}">
        <p14:creationId xmlns:p14="http://schemas.microsoft.com/office/powerpoint/2010/main" val="287997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endParaRPr lang="en-US" dirty="0"/>
          </a:p>
        </p:txBody>
      </p:sp>
      <p:sp>
        <p:nvSpPr>
          <p:cNvPr id="6" name="Rectangle 3"/>
          <p:cNvSpPr>
            <a:spLocks noGrp="1" noChangeArrowheads="1"/>
          </p:cNvSpPr>
          <p:nvPr>
            <p:ph type="sldNum" sz="quarter" idx="11"/>
          </p:nvPr>
        </p:nvSpPr>
        <p:spPr>
          <a:ln/>
        </p:spPr>
        <p:txBody>
          <a:bodyPr/>
          <a:lstStyle>
            <a:lvl1pPr>
              <a:defRPr/>
            </a:lvl1pPr>
          </a:lstStyle>
          <a:p>
            <a:fld id="{16555105-2AEA-4C28-AF2B-9BDEEA4C828C}" type="slidenum">
              <a:rPr lang="en-US" smtClean="0"/>
              <a:t>‹#›</a:t>
            </a:fld>
            <a:endParaRPr lang="en-US" dirty="0"/>
          </a:p>
        </p:txBody>
      </p:sp>
      <p:sp>
        <p:nvSpPr>
          <p:cNvPr id="7" name="Rectangle 16"/>
          <p:cNvSpPr>
            <a:spLocks noGrp="1" noChangeArrowheads="1"/>
          </p:cNvSpPr>
          <p:nvPr>
            <p:ph type="dt" sz="half" idx="12"/>
          </p:nvPr>
        </p:nvSpPr>
        <p:spPr>
          <a:ln/>
        </p:spPr>
        <p:txBody>
          <a:bodyPr/>
          <a:lstStyle>
            <a:lvl1pPr>
              <a:defRPr/>
            </a:lvl1pPr>
          </a:lstStyle>
          <a:p>
            <a:fld id="{C2451717-C6F7-4218-9E3B-5AC13AC490EC}" type="datetime1">
              <a:rPr lang="en-US" smtClean="0"/>
              <a:t>4/22/2013</a:t>
            </a:fld>
            <a:endParaRPr lang="en-US" dirty="0"/>
          </a:p>
        </p:txBody>
      </p:sp>
    </p:spTree>
    <p:extLst>
      <p:ext uri="{BB962C8B-B14F-4D97-AF65-F5344CB8AC3E}">
        <p14:creationId xmlns:p14="http://schemas.microsoft.com/office/powerpoint/2010/main" val="1354653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dirty="0"/>
          </a:p>
        </p:txBody>
      </p:sp>
      <p:sp>
        <p:nvSpPr>
          <p:cNvPr id="4099"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16555105-2AEA-4C28-AF2B-9BDEEA4C828C}" type="slidenum">
              <a:rPr lang="en-US" smtClean="0"/>
              <a:t>‹#›</a:t>
            </a:fld>
            <a:endParaRPr lang="en-US" dirty="0"/>
          </a:p>
        </p:txBody>
      </p:sp>
      <p:grpSp>
        <p:nvGrpSpPr>
          <p:cNvPr id="1028" name="Group 4"/>
          <p:cNvGrpSpPr>
            <a:grpSpLocks/>
          </p:cNvGrpSpPr>
          <p:nvPr/>
        </p:nvGrpSpPr>
        <p:grpSpPr bwMode="auto">
          <a:xfrm>
            <a:off x="0" y="0"/>
            <a:ext cx="9144000" cy="546100"/>
            <a:chOff x="0" y="0"/>
            <a:chExt cx="5760" cy="344"/>
          </a:xfrm>
        </p:grpSpPr>
        <p:sp>
          <p:nvSpPr>
            <p:cNvPr id="410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dirty="0">
                <a:latin typeface="Times New Roman" pitchFamily="18" charset="0"/>
              </a:endParaRPr>
            </a:p>
          </p:txBody>
        </p:sp>
        <p:sp>
          <p:nvSpPr>
            <p:cNvPr id="410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dirty="0">
                <a:latin typeface="Times New Roman" pitchFamily="18" charset="0"/>
              </a:endParaRPr>
            </a:p>
          </p:txBody>
        </p:sp>
        <p:sp>
          <p:nvSpPr>
            <p:cNvPr id="4103"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dirty="0">
                <a:solidFill>
                  <a:schemeClr val="hlink"/>
                </a:solidFill>
              </a:endParaRPr>
            </a:p>
          </p:txBody>
        </p:sp>
        <p:sp>
          <p:nvSpPr>
            <p:cNvPr id="4104"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dirty="0">
                <a:solidFill>
                  <a:schemeClr val="hlink"/>
                </a:solidFill>
              </a:endParaRPr>
            </a:p>
          </p:txBody>
        </p:sp>
        <p:sp>
          <p:nvSpPr>
            <p:cNvPr id="4105"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dirty="0">
                <a:solidFill>
                  <a:schemeClr val="accent2"/>
                </a:solidFill>
              </a:endParaRPr>
            </a:p>
          </p:txBody>
        </p:sp>
        <p:sp>
          <p:nvSpPr>
            <p:cNvPr id="4106"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dirty="0">
                <a:solidFill>
                  <a:schemeClr val="hlink"/>
                </a:solidFill>
              </a:endParaRPr>
            </a:p>
          </p:txBody>
        </p:sp>
        <p:sp>
          <p:nvSpPr>
            <p:cNvPr id="4107"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dirty="0">
                <a:latin typeface="Times New Roman" pitchFamily="18" charset="0"/>
              </a:endParaRPr>
            </a:p>
          </p:txBody>
        </p:sp>
        <p:sp>
          <p:nvSpPr>
            <p:cNvPr id="4108"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dirty="0">
                <a:solidFill>
                  <a:schemeClr val="accent2"/>
                </a:solidFill>
              </a:endParaRPr>
            </a:p>
          </p:txBody>
        </p:sp>
        <p:sp>
          <p:nvSpPr>
            <p:cNvPr id="4109"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dirty="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2"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fld id="{557EC34F-2E01-4246-A612-39E1976FB151}" type="datetime1">
              <a:rPr lang="en-US" smtClean="0"/>
              <a:t>4/22/2013</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Bob.Doyel@hcd.ca.gov" TargetMode="External"/><Relationship Id="rId2" Type="http://schemas.openxmlformats.org/officeDocument/2006/relationships/hyperlink" Target="mailto:Laura.Bateman@hcd.ca.gov"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048000"/>
          </a:xfrm>
        </p:spPr>
        <p:txBody>
          <a:bodyPr>
            <a:normAutofit/>
          </a:bodyPr>
          <a:lstStyle/>
          <a:p>
            <a:pPr algn="ctr"/>
            <a:r>
              <a:rPr lang="en-US" dirty="0" smtClean="0"/>
              <a:t/>
            </a:r>
            <a:br>
              <a:rPr lang="en-US" dirty="0" smtClean="0"/>
            </a:br>
            <a:r>
              <a:rPr lang="en-US" dirty="0" smtClean="0"/>
              <a:t>Fair Housing Data Collection and Affirmative Marketing for Program and Project Activities</a:t>
            </a:r>
            <a:endParaRPr lang="en-US" dirty="0"/>
          </a:p>
        </p:txBody>
      </p:sp>
      <p:sp>
        <p:nvSpPr>
          <p:cNvPr id="3" name="Content Placeholder 2"/>
          <p:cNvSpPr>
            <a:spLocks noGrp="1"/>
          </p:cNvSpPr>
          <p:nvPr>
            <p:ph idx="1"/>
          </p:nvPr>
        </p:nvSpPr>
        <p:spPr>
          <a:xfrm>
            <a:off x="609600" y="2438401"/>
            <a:ext cx="8229600" cy="4191000"/>
          </a:xfrm>
        </p:spPr>
        <p:txBody>
          <a:bodyPr/>
          <a:lstStyle/>
          <a:p>
            <a:pPr marL="0" indent="0" algn="ctr">
              <a:buNone/>
            </a:pPr>
            <a:endParaRPr lang="en-US" dirty="0" smtClean="0"/>
          </a:p>
          <a:p>
            <a:pPr marL="0" indent="0" algn="ctr">
              <a:buNone/>
            </a:pPr>
            <a:r>
              <a:rPr lang="en-US" dirty="0" smtClean="0"/>
              <a:t>State of California HOME and CDBG Programs</a:t>
            </a:r>
          </a:p>
          <a:p>
            <a:pPr marL="0" indent="0" algn="ctr">
              <a:buNone/>
            </a:pPr>
            <a:r>
              <a:rPr lang="en-US" dirty="0" smtClean="0"/>
              <a:t>CA Department of Housing and Community Development </a:t>
            </a:r>
          </a:p>
          <a:p>
            <a:pPr marL="0" indent="0" algn="ctr">
              <a:buNone/>
            </a:pPr>
            <a:r>
              <a:rPr lang="en-US" dirty="0" smtClean="0"/>
              <a:t>April 2013</a:t>
            </a:r>
          </a:p>
          <a:p>
            <a:pPr marL="0" indent="0" algn="ctr">
              <a:buNone/>
            </a:pPr>
            <a:endParaRPr lang="en-US" dirty="0"/>
          </a:p>
        </p:txBody>
      </p:sp>
      <p:pic>
        <p:nvPicPr>
          <p:cNvPr id="4" name="Picture 4" descr="Logo Color Gradient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4722999"/>
            <a:ext cx="1905000"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1"/>
          </p:nvPr>
        </p:nvSpPr>
        <p:spPr/>
        <p:txBody>
          <a:bodyPr/>
          <a:lstStyle/>
          <a:p>
            <a:fld id="{16555105-2AEA-4C28-AF2B-9BDEEA4C828C}" type="slidenum">
              <a:rPr lang="en-US" smtClean="0"/>
              <a:t>1</a:t>
            </a:fld>
            <a:endParaRPr lang="en-US" dirty="0"/>
          </a:p>
        </p:txBody>
      </p:sp>
    </p:spTree>
    <p:extLst>
      <p:ext uri="{BB962C8B-B14F-4D97-AF65-F5344CB8AC3E}">
        <p14:creationId xmlns:p14="http://schemas.microsoft.com/office/powerpoint/2010/main" val="706658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Questions</a:t>
            </a:r>
            <a:endParaRPr lang="en-US" dirty="0"/>
          </a:p>
        </p:txBody>
      </p:sp>
      <p:sp>
        <p:nvSpPr>
          <p:cNvPr id="3" name="Content Placeholder 2"/>
          <p:cNvSpPr>
            <a:spLocks noGrp="1"/>
          </p:cNvSpPr>
          <p:nvPr>
            <p:ph idx="1"/>
          </p:nvPr>
        </p:nvSpPr>
        <p:spPr/>
        <p:txBody>
          <a:bodyPr/>
          <a:lstStyle/>
          <a:p>
            <a:r>
              <a:rPr lang="en-US" u="sng" dirty="0" smtClean="0"/>
              <a:t>Goals</a:t>
            </a:r>
            <a:r>
              <a:rPr lang="en-US" dirty="0" smtClean="0"/>
              <a:t>: </a:t>
            </a:r>
          </a:p>
          <a:p>
            <a:pPr lvl="1"/>
            <a:r>
              <a:rPr lang="en-US" dirty="0"/>
              <a:t>T</a:t>
            </a:r>
            <a:r>
              <a:rPr lang="en-US" dirty="0" smtClean="0"/>
              <a:t>o understand what </a:t>
            </a:r>
            <a:r>
              <a:rPr lang="en-US" u="sng" dirty="0" smtClean="0"/>
              <a:t>your analysis </a:t>
            </a:r>
            <a:r>
              <a:rPr lang="en-US" dirty="0" smtClean="0"/>
              <a:t>of the data shows, and evaluate these conclusions</a:t>
            </a:r>
          </a:p>
          <a:p>
            <a:pPr lvl="1"/>
            <a:r>
              <a:rPr lang="en-US" dirty="0" smtClean="0"/>
              <a:t>To understand the </a:t>
            </a:r>
            <a:r>
              <a:rPr lang="en-US" u="sng" dirty="0" smtClean="0"/>
              <a:t>reasons</a:t>
            </a:r>
            <a:r>
              <a:rPr lang="en-US" dirty="0" smtClean="0"/>
              <a:t> for any potential problems you have identified </a:t>
            </a:r>
          </a:p>
          <a:p>
            <a:pPr lvl="1"/>
            <a:r>
              <a:rPr lang="en-US" dirty="0" smtClean="0"/>
              <a:t>To understand and evaluate the appropriateness of any </a:t>
            </a:r>
            <a:r>
              <a:rPr lang="en-US" u="sng" dirty="0" smtClean="0"/>
              <a:t>current or planned actions</a:t>
            </a:r>
            <a:r>
              <a:rPr lang="en-US" dirty="0" smtClean="0"/>
              <a:t> you have identified to address significant underrepresentation by protected class</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10</a:t>
            </a:fld>
            <a:endParaRPr lang="en-US" dirty="0"/>
          </a:p>
        </p:txBody>
      </p:sp>
    </p:spTree>
    <p:extLst>
      <p:ext uri="{BB962C8B-B14F-4D97-AF65-F5344CB8AC3E}">
        <p14:creationId xmlns:p14="http://schemas.microsoft.com/office/powerpoint/2010/main" val="1768387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Actions to Address Underrepresentation</a:t>
            </a:r>
            <a:endParaRPr lang="en-US" dirty="0"/>
          </a:p>
        </p:txBody>
      </p:sp>
      <p:sp>
        <p:nvSpPr>
          <p:cNvPr id="3" name="Content Placeholder 2"/>
          <p:cNvSpPr>
            <a:spLocks noGrp="1"/>
          </p:cNvSpPr>
          <p:nvPr>
            <p:ph idx="1"/>
          </p:nvPr>
        </p:nvSpPr>
        <p:spPr>
          <a:xfrm>
            <a:off x="457200" y="1981200"/>
            <a:ext cx="8229600" cy="4648200"/>
          </a:xfrm>
        </p:spPr>
        <p:txBody>
          <a:bodyPr/>
          <a:lstStyle/>
          <a:p>
            <a:r>
              <a:rPr lang="en-US" dirty="0" smtClean="0"/>
              <a:t>Can be </a:t>
            </a:r>
            <a:r>
              <a:rPr lang="en-US" u="sng" dirty="0" smtClean="0"/>
              <a:t>marketing/outreach</a:t>
            </a:r>
            <a:r>
              <a:rPr lang="en-US" dirty="0" smtClean="0"/>
              <a:t> related</a:t>
            </a:r>
          </a:p>
          <a:p>
            <a:r>
              <a:rPr lang="en-US" dirty="0" smtClean="0"/>
              <a:t>Can be </a:t>
            </a:r>
            <a:r>
              <a:rPr lang="en-US" u="sng" dirty="0" smtClean="0"/>
              <a:t>changes in program policies or practices</a:t>
            </a:r>
            <a:r>
              <a:rPr lang="en-US" dirty="0" smtClean="0"/>
              <a:t> which may increase access of underrepresented protected classes. </a:t>
            </a:r>
          </a:p>
          <a:p>
            <a:r>
              <a:rPr lang="en-US" u="sng" dirty="0" smtClean="0"/>
              <a:t>For example</a:t>
            </a:r>
            <a:r>
              <a:rPr lang="en-US" dirty="0" smtClean="0"/>
              <a:t>:</a:t>
            </a:r>
          </a:p>
          <a:p>
            <a:pPr lvl="1"/>
            <a:r>
              <a:rPr lang="en-US" dirty="0" smtClean="0"/>
              <a:t>Use of bilingual staff</a:t>
            </a:r>
          </a:p>
          <a:p>
            <a:pPr lvl="1"/>
            <a:r>
              <a:rPr lang="en-US" dirty="0" smtClean="0"/>
              <a:t>Accept applications by means other than just in-person</a:t>
            </a:r>
          </a:p>
          <a:p>
            <a:pPr lvl="1"/>
            <a:endParaRPr lang="en-US" dirty="0" smtClean="0"/>
          </a:p>
          <a:p>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11</a:t>
            </a:fld>
            <a:endParaRPr lang="en-US" dirty="0"/>
          </a:p>
        </p:txBody>
      </p:sp>
    </p:spTree>
    <p:extLst>
      <p:ext uri="{BB962C8B-B14F-4D97-AF65-F5344CB8AC3E}">
        <p14:creationId xmlns:p14="http://schemas.microsoft.com/office/powerpoint/2010/main" val="1335929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Targeting Special Needs Populations</a:t>
            </a:r>
            <a:endParaRPr lang="en-US" dirty="0"/>
          </a:p>
        </p:txBody>
      </p:sp>
      <p:sp>
        <p:nvSpPr>
          <p:cNvPr id="3" name="Content Placeholder 2"/>
          <p:cNvSpPr>
            <a:spLocks noGrp="1"/>
          </p:cNvSpPr>
          <p:nvPr>
            <p:ph idx="1"/>
          </p:nvPr>
        </p:nvSpPr>
        <p:spPr>
          <a:xfrm>
            <a:off x="457200" y="1981200"/>
            <a:ext cx="8229600" cy="4267200"/>
          </a:xfrm>
        </p:spPr>
        <p:txBody>
          <a:bodyPr/>
          <a:lstStyle/>
          <a:p>
            <a:r>
              <a:rPr lang="en-US" dirty="0" smtClean="0"/>
              <a:t>Should still strive to have racial and ethnic diversity in the targeted population </a:t>
            </a:r>
          </a:p>
          <a:p>
            <a:r>
              <a:rPr lang="en-US" dirty="0" smtClean="0"/>
              <a:t>Where under-or over representation is due to special needs targeting, you must be able to demonstrate that this is the cause of the disparity, and not other reasons related to discrimination against protected classes.</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12</a:t>
            </a:fld>
            <a:endParaRPr lang="en-US" dirty="0"/>
          </a:p>
        </p:txBody>
      </p:sp>
    </p:spTree>
    <p:extLst>
      <p:ext uri="{BB962C8B-B14F-4D97-AF65-F5344CB8AC3E}">
        <p14:creationId xmlns:p14="http://schemas.microsoft.com/office/powerpoint/2010/main" val="4097363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buNone/>
            </a:pPr>
            <a:r>
              <a:rPr lang="en-US" dirty="0" smtClean="0"/>
              <a:t>		     </a:t>
            </a:r>
            <a:r>
              <a:rPr lang="en-US" sz="4400" dirty="0" smtClean="0"/>
              <a:t>Questions??</a:t>
            </a:r>
            <a:endParaRPr lang="en-US" sz="4400" dirty="0"/>
          </a:p>
        </p:txBody>
      </p:sp>
      <p:sp>
        <p:nvSpPr>
          <p:cNvPr id="4" name="Slide Number Placeholder 3"/>
          <p:cNvSpPr>
            <a:spLocks noGrp="1"/>
          </p:cNvSpPr>
          <p:nvPr>
            <p:ph type="sldNum" sz="quarter" idx="11"/>
          </p:nvPr>
        </p:nvSpPr>
        <p:spPr/>
        <p:txBody>
          <a:bodyPr/>
          <a:lstStyle/>
          <a:p>
            <a:fld id="{16555105-2AEA-4C28-AF2B-9BDEEA4C828C}" type="slidenum">
              <a:rPr lang="en-US" smtClean="0"/>
              <a:t>13</a:t>
            </a:fld>
            <a:endParaRPr lang="en-US" dirty="0"/>
          </a:p>
        </p:txBody>
      </p:sp>
    </p:spTree>
    <p:extLst>
      <p:ext uri="{BB962C8B-B14F-4D97-AF65-F5344CB8AC3E}">
        <p14:creationId xmlns:p14="http://schemas.microsoft.com/office/powerpoint/2010/main" val="1145337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Contact Information: </a:t>
            </a:r>
            <a:br>
              <a:rPr lang="en-US" dirty="0" smtClean="0"/>
            </a:br>
            <a:r>
              <a:rPr lang="en-US" dirty="0"/>
              <a:t> </a:t>
            </a:r>
            <a:r>
              <a:rPr lang="en-US" dirty="0" smtClean="0"/>
              <a:t>Program Activities</a:t>
            </a:r>
            <a:endParaRPr lang="en-US" dirty="0"/>
          </a:p>
        </p:txBody>
      </p:sp>
      <p:sp>
        <p:nvSpPr>
          <p:cNvPr id="3" name="Content Placeholder 2"/>
          <p:cNvSpPr>
            <a:spLocks noGrp="1"/>
          </p:cNvSpPr>
          <p:nvPr>
            <p:ph idx="1"/>
          </p:nvPr>
        </p:nvSpPr>
        <p:spPr/>
        <p:txBody>
          <a:bodyPr/>
          <a:lstStyle/>
          <a:p>
            <a:pPr marL="0" indent="0">
              <a:buNone/>
            </a:pPr>
            <a:r>
              <a:rPr lang="en-US" dirty="0" smtClean="0"/>
              <a:t> </a:t>
            </a:r>
          </a:p>
          <a:p>
            <a:pPr marL="0" indent="0" algn="ctr">
              <a:buNone/>
            </a:pPr>
            <a:endParaRPr lang="en-US" sz="4400" dirty="0" smtClean="0"/>
          </a:p>
          <a:p>
            <a:pPr marL="0" indent="0" algn="ctr">
              <a:buNone/>
            </a:pPr>
            <a:r>
              <a:rPr lang="en-US" sz="4400" dirty="0" smtClean="0"/>
              <a:t>Contact your CDBG or HOME Representative</a:t>
            </a:r>
          </a:p>
        </p:txBody>
      </p:sp>
      <p:sp>
        <p:nvSpPr>
          <p:cNvPr id="4" name="Slide Number Placeholder 3"/>
          <p:cNvSpPr>
            <a:spLocks noGrp="1"/>
          </p:cNvSpPr>
          <p:nvPr>
            <p:ph type="sldNum" sz="quarter" idx="11"/>
          </p:nvPr>
        </p:nvSpPr>
        <p:spPr/>
        <p:txBody>
          <a:bodyPr/>
          <a:lstStyle/>
          <a:p>
            <a:fld id="{16555105-2AEA-4C28-AF2B-9BDEEA4C828C}" type="slidenum">
              <a:rPr lang="en-US" smtClean="0"/>
              <a:t>14</a:t>
            </a:fld>
            <a:endParaRPr lang="en-US" dirty="0"/>
          </a:p>
        </p:txBody>
      </p:sp>
    </p:spTree>
    <p:extLst>
      <p:ext uri="{BB962C8B-B14F-4D97-AF65-F5344CB8AC3E}">
        <p14:creationId xmlns:p14="http://schemas.microsoft.com/office/powerpoint/2010/main" val="179097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pPr marL="0" indent="0" algn="ctr">
              <a:buNone/>
            </a:pPr>
            <a:r>
              <a:rPr lang="en-US" sz="4800" dirty="0" smtClean="0"/>
              <a:t>PART II:</a:t>
            </a:r>
          </a:p>
          <a:p>
            <a:pPr marL="0" indent="0" algn="ctr">
              <a:buNone/>
            </a:pPr>
            <a:r>
              <a:rPr lang="en-US" sz="4800" dirty="0" smtClean="0"/>
              <a:t>Project Activities</a:t>
            </a:r>
            <a:endParaRPr lang="en-US" sz="4800" dirty="0"/>
          </a:p>
        </p:txBody>
      </p:sp>
      <p:sp>
        <p:nvSpPr>
          <p:cNvPr id="4" name="Slide Number Placeholder 3"/>
          <p:cNvSpPr>
            <a:spLocks noGrp="1"/>
          </p:cNvSpPr>
          <p:nvPr>
            <p:ph type="sldNum" sz="quarter" idx="11"/>
          </p:nvPr>
        </p:nvSpPr>
        <p:spPr/>
        <p:txBody>
          <a:bodyPr/>
          <a:lstStyle/>
          <a:p>
            <a:fld id="{16555105-2AEA-4C28-AF2B-9BDEEA4C828C}" type="slidenum">
              <a:rPr lang="en-US" smtClean="0"/>
              <a:t>15</a:t>
            </a:fld>
            <a:endParaRPr lang="en-US" dirty="0"/>
          </a:p>
        </p:txBody>
      </p:sp>
    </p:spTree>
    <p:extLst>
      <p:ext uri="{BB962C8B-B14F-4D97-AF65-F5344CB8AC3E}">
        <p14:creationId xmlns:p14="http://schemas.microsoft.com/office/powerpoint/2010/main" val="4363148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n-US" sz="3800" dirty="0" smtClean="0"/>
              <a:t>Affirmative Marketing for Projects</a:t>
            </a:r>
            <a:endParaRPr lang="en-US" sz="3800" dirty="0" smtClean="0">
              <a:solidFill>
                <a:schemeClr val="tx1"/>
              </a:solidFill>
            </a:endParaRPr>
          </a:p>
        </p:txBody>
      </p:sp>
      <p:sp>
        <p:nvSpPr>
          <p:cNvPr id="14339" name="Rectangle 3"/>
          <p:cNvSpPr>
            <a:spLocks noGrp="1" noChangeArrowheads="1"/>
          </p:cNvSpPr>
          <p:nvPr>
            <p:ph sz="quarter" idx="1"/>
          </p:nvPr>
        </p:nvSpPr>
        <p:spPr/>
        <p:txBody>
          <a:bodyPr/>
          <a:lstStyle/>
          <a:p>
            <a:pPr eaLnBrk="1" hangingPunct="1">
              <a:buFont typeface="Wingdings 2" pitchFamily="18" charset="2"/>
              <a:buNone/>
            </a:pPr>
            <a:r>
              <a:rPr lang="en-US" sz="3200" dirty="0" smtClean="0"/>
              <a:t>	</a:t>
            </a:r>
            <a:r>
              <a:rPr lang="en-US" dirty="0" smtClean="0"/>
              <a:t>Covers: HOME rental and homebuyer new construction and rehabilitation projects of five or more units</a:t>
            </a:r>
          </a:p>
          <a:p>
            <a:r>
              <a:rPr lang="en-US" sz="3200" dirty="0" smtClean="0"/>
              <a:t>Forms Used for Affirmative Marketing Plan:</a:t>
            </a:r>
          </a:p>
          <a:p>
            <a:pPr lvl="1"/>
            <a:r>
              <a:rPr lang="en-US" sz="2800" dirty="0" smtClean="0"/>
              <a:t>HUD Form 935.2A (Multi-Family Marketing Plan)</a:t>
            </a:r>
          </a:p>
          <a:p>
            <a:pPr lvl="1"/>
            <a:r>
              <a:rPr lang="en-US" sz="2800" dirty="0" smtClean="0"/>
              <a:t>HCD’s Annual Affirmative Marketing Analysis Report (AAMAR)</a:t>
            </a:r>
          </a:p>
        </p:txBody>
      </p:sp>
      <p:sp>
        <p:nvSpPr>
          <p:cNvPr id="2" name="Slide Number Placeholder 1"/>
          <p:cNvSpPr>
            <a:spLocks noGrp="1"/>
          </p:cNvSpPr>
          <p:nvPr>
            <p:ph type="sldNum" sz="quarter" idx="12"/>
          </p:nvPr>
        </p:nvSpPr>
        <p:spPr/>
        <p:txBody>
          <a:bodyPr/>
          <a:lstStyle/>
          <a:p>
            <a:pPr>
              <a:defRPr/>
            </a:pPr>
            <a:fld id="{1A3B5302-DD6D-48B1-AEF7-9164F4E1CA4D}" type="slidenum">
              <a:rPr lang="en-US" smtClean="0"/>
              <a:pPr>
                <a:defRPr/>
              </a:pPr>
              <a:t>16</a:t>
            </a:fld>
            <a:endParaRPr lang="en-US" dirty="0"/>
          </a:p>
        </p:txBody>
      </p:sp>
    </p:spTree>
    <p:extLst>
      <p:ext uri="{BB962C8B-B14F-4D97-AF65-F5344CB8AC3E}">
        <p14:creationId xmlns:p14="http://schemas.microsoft.com/office/powerpoint/2010/main" val="1534555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304800"/>
            <a:ext cx="8229600" cy="1143000"/>
          </a:xfrm>
        </p:spPr>
        <p:txBody>
          <a:bodyPr/>
          <a:lstStyle/>
          <a:p>
            <a:pPr algn="ctr" eaLnBrk="1" hangingPunct="1"/>
            <a:r>
              <a:rPr lang="en-US" sz="3800" dirty="0" smtClean="0">
                <a:solidFill>
                  <a:schemeClr val="tx1"/>
                </a:solidFill>
              </a:rPr>
              <a:t> HUD Form 935.2A</a:t>
            </a:r>
          </a:p>
        </p:txBody>
      </p:sp>
      <p:sp>
        <p:nvSpPr>
          <p:cNvPr id="15363" name="Rectangle 3"/>
          <p:cNvSpPr>
            <a:spLocks noGrp="1" noChangeArrowheads="1"/>
          </p:cNvSpPr>
          <p:nvPr>
            <p:ph idx="1"/>
          </p:nvPr>
        </p:nvSpPr>
        <p:spPr>
          <a:xfrm>
            <a:off x="457200" y="1600200"/>
            <a:ext cx="8229600" cy="5257800"/>
          </a:xfrm>
        </p:spPr>
        <p:txBody>
          <a:bodyPr>
            <a:normAutofit fontScale="55000" lnSpcReduction="20000"/>
          </a:bodyPr>
          <a:lstStyle/>
          <a:p>
            <a:pPr marL="0" indent="0" eaLnBrk="1" hangingPunct="1">
              <a:lnSpc>
                <a:spcPct val="90000"/>
              </a:lnSpc>
              <a:buNone/>
            </a:pPr>
            <a:r>
              <a:rPr lang="en-US" sz="5100" u="sng" dirty="0" smtClean="0"/>
              <a:t>When is this form completed</a:t>
            </a:r>
            <a:r>
              <a:rPr lang="en-US" sz="5100" dirty="0" smtClean="0"/>
              <a:t>?</a:t>
            </a:r>
          </a:p>
          <a:p>
            <a:pPr eaLnBrk="1" hangingPunct="1">
              <a:lnSpc>
                <a:spcPct val="90000"/>
              </a:lnSpc>
            </a:pPr>
            <a:endParaRPr lang="en-US" sz="5100" dirty="0" smtClean="0"/>
          </a:p>
          <a:p>
            <a:pPr eaLnBrk="1" hangingPunct="1">
              <a:lnSpc>
                <a:spcPct val="90000"/>
              </a:lnSpc>
            </a:pPr>
            <a:r>
              <a:rPr lang="en-US" sz="5100" dirty="0" smtClean="0"/>
              <a:t>New projects: at least 90 days before marketing</a:t>
            </a:r>
          </a:p>
          <a:p>
            <a:pPr eaLnBrk="1" hangingPunct="1">
              <a:lnSpc>
                <a:spcPct val="90000"/>
              </a:lnSpc>
            </a:pPr>
            <a:endParaRPr lang="en-US" sz="5100" dirty="0" smtClean="0"/>
          </a:p>
          <a:p>
            <a:pPr eaLnBrk="1" hangingPunct="1">
              <a:lnSpc>
                <a:spcPct val="90000"/>
              </a:lnSpc>
            </a:pPr>
            <a:r>
              <a:rPr lang="en-US" sz="5100" dirty="0" smtClean="0"/>
              <a:t>Review minimum of every 5 years</a:t>
            </a:r>
          </a:p>
          <a:p>
            <a:pPr eaLnBrk="1" hangingPunct="1">
              <a:lnSpc>
                <a:spcPct val="90000"/>
              </a:lnSpc>
            </a:pPr>
            <a:endParaRPr lang="en-US" sz="5100" dirty="0" smtClean="0"/>
          </a:p>
          <a:p>
            <a:pPr eaLnBrk="1" hangingPunct="1">
              <a:lnSpc>
                <a:spcPct val="90000"/>
              </a:lnSpc>
            </a:pPr>
            <a:r>
              <a:rPr lang="en-US" sz="5100" dirty="0" smtClean="0"/>
              <a:t>Update if there is a change to demographics of  County/HMA</a:t>
            </a:r>
          </a:p>
          <a:p>
            <a:pPr eaLnBrk="1" hangingPunct="1">
              <a:lnSpc>
                <a:spcPct val="90000"/>
              </a:lnSpc>
            </a:pPr>
            <a:endParaRPr lang="en-US" sz="5100" dirty="0" smtClean="0"/>
          </a:p>
          <a:p>
            <a:pPr eaLnBrk="1" hangingPunct="1">
              <a:lnSpc>
                <a:spcPct val="90000"/>
              </a:lnSpc>
            </a:pPr>
            <a:r>
              <a:rPr lang="en-US" sz="5100" dirty="0" smtClean="0"/>
              <a:t>Update if demographics of current residents and/or applicants is not equivalent to County/HMA</a:t>
            </a:r>
          </a:p>
          <a:p>
            <a:endParaRPr lang="en-US" sz="5100" dirty="0" smtClean="0"/>
          </a:p>
          <a:p>
            <a:pPr eaLnBrk="1" hangingPunct="1">
              <a:lnSpc>
                <a:spcPct val="90000"/>
              </a:lnSpc>
            </a:pPr>
            <a:endParaRPr lang="en-US" sz="2800" dirty="0" smtClean="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17</a:t>
            </a:fld>
            <a:endParaRPr lang="en-US" dirty="0"/>
          </a:p>
        </p:txBody>
      </p:sp>
    </p:spTree>
    <p:extLst>
      <p:ext uri="{BB962C8B-B14F-4D97-AF65-F5344CB8AC3E}">
        <p14:creationId xmlns:p14="http://schemas.microsoft.com/office/powerpoint/2010/main" val="7685038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57200"/>
            <a:ext cx="8229600" cy="1066800"/>
          </a:xfrm>
        </p:spPr>
        <p:txBody>
          <a:bodyPr/>
          <a:lstStyle/>
          <a:p>
            <a:pPr algn="ctr" eaLnBrk="1" hangingPunct="1"/>
            <a:r>
              <a:rPr lang="en-US" sz="3600" dirty="0" smtClean="0">
                <a:solidFill>
                  <a:schemeClr val="tx1"/>
                </a:solidFill>
              </a:rPr>
              <a:t>Developing an effective AFHMP</a:t>
            </a:r>
          </a:p>
        </p:txBody>
      </p:sp>
      <p:sp>
        <p:nvSpPr>
          <p:cNvPr id="16387" name="Rectangle 3"/>
          <p:cNvSpPr>
            <a:spLocks noGrp="1" noChangeArrowheads="1"/>
          </p:cNvSpPr>
          <p:nvPr>
            <p:ph idx="1"/>
          </p:nvPr>
        </p:nvSpPr>
        <p:spPr>
          <a:xfrm>
            <a:off x="457200" y="1600200"/>
            <a:ext cx="8458200" cy="5029200"/>
          </a:xfrm>
        </p:spPr>
        <p:txBody>
          <a:bodyPr>
            <a:noAutofit/>
          </a:bodyPr>
          <a:lstStyle/>
          <a:p>
            <a:pPr eaLnBrk="1" hangingPunct="1"/>
            <a:r>
              <a:rPr lang="en-US" sz="2400" dirty="0" smtClean="0"/>
              <a:t>Analyze demographics of current residents and applicants vs. Project County (HMA)  </a:t>
            </a:r>
          </a:p>
          <a:p>
            <a:pPr eaLnBrk="1" hangingPunct="1"/>
            <a:endParaRPr lang="en-US" sz="2400" dirty="0" smtClean="0"/>
          </a:p>
          <a:p>
            <a:pPr eaLnBrk="1" hangingPunct="1"/>
            <a:r>
              <a:rPr lang="en-US" sz="2400" dirty="0" smtClean="0"/>
              <a:t>Identify racial and ethnic groups, persons with disabilities and families with children that are under-represented and therefore “least likely to apply” without affirmative marketing to attract them to this housing opportunity</a:t>
            </a:r>
          </a:p>
          <a:p>
            <a:pPr eaLnBrk="1" hangingPunct="1"/>
            <a:endParaRPr lang="en-US" sz="2400" dirty="0" smtClean="0"/>
          </a:p>
          <a:p>
            <a:pPr eaLnBrk="1" hangingPunct="1"/>
            <a:r>
              <a:rPr lang="en-US" sz="2400" dirty="0" smtClean="0"/>
              <a:t>Devise marketing strategy to attract them</a:t>
            </a:r>
          </a:p>
          <a:p>
            <a:endParaRPr lang="en-US" sz="2400" dirty="0" smtClean="0"/>
          </a:p>
          <a:p>
            <a:r>
              <a:rPr lang="en-US" sz="2400" dirty="0" smtClean="0"/>
              <a:t>AFHMP is not valid until the State has approved the Plan </a:t>
            </a:r>
          </a:p>
          <a:p>
            <a:r>
              <a:rPr lang="en-US" sz="2400" dirty="0" smtClean="0"/>
              <a:t>Maintain records of Affirmative Marketing actions</a:t>
            </a:r>
          </a:p>
          <a:p>
            <a:pPr eaLnBrk="1" hangingPunct="1"/>
            <a:endParaRPr lang="en-US" sz="2400" dirty="0" smtClean="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18</a:t>
            </a:fld>
            <a:endParaRPr lang="en-US" dirty="0"/>
          </a:p>
        </p:txBody>
      </p:sp>
    </p:spTree>
    <p:extLst>
      <p:ext uri="{BB962C8B-B14F-4D97-AF65-F5344CB8AC3E}">
        <p14:creationId xmlns:p14="http://schemas.microsoft.com/office/powerpoint/2010/main" val="20107843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457200"/>
            <a:ext cx="8229600" cy="1066800"/>
          </a:xfrm>
        </p:spPr>
        <p:txBody>
          <a:bodyPr/>
          <a:lstStyle/>
          <a:p>
            <a:pPr algn="ctr" eaLnBrk="1" hangingPunct="1"/>
            <a:r>
              <a:rPr lang="en-US" sz="3200" dirty="0" smtClean="0">
                <a:solidFill>
                  <a:schemeClr val="tx1"/>
                </a:solidFill>
              </a:rPr>
              <a:t>Part 1: Project Background</a:t>
            </a:r>
          </a:p>
        </p:txBody>
      </p:sp>
      <p:sp>
        <p:nvSpPr>
          <p:cNvPr id="17411" name="Content Placeholder 2"/>
          <p:cNvSpPr>
            <a:spLocks noGrp="1"/>
          </p:cNvSpPr>
          <p:nvPr>
            <p:ph idx="1"/>
          </p:nvPr>
        </p:nvSpPr>
        <p:spPr>
          <a:xfrm>
            <a:off x="304800" y="1524000"/>
            <a:ext cx="8503920" cy="4572000"/>
          </a:xfrm>
        </p:spPr>
        <p:txBody>
          <a:bodyPr/>
          <a:lstStyle/>
          <a:p>
            <a:pPr eaLnBrk="1" hangingPunct="1"/>
            <a:r>
              <a:rPr lang="en-US" sz="2800" u="sng" dirty="0" smtClean="0"/>
              <a:t>Blocks 1d-1e</a:t>
            </a:r>
            <a:r>
              <a:rPr lang="en-US" sz="2800" dirty="0" smtClean="0"/>
              <a:t>: Census Tract &amp; Housing Market Area</a:t>
            </a:r>
          </a:p>
          <a:p>
            <a:pPr lvl="1" eaLnBrk="1" hangingPunct="1"/>
            <a:r>
              <a:rPr lang="en-US" sz="2800" u="sng" dirty="0" smtClean="0">
                <a:solidFill>
                  <a:schemeClr val="tx1"/>
                </a:solidFill>
              </a:rPr>
              <a:t>Housing Market Area (HMA)</a:t>
            </a:r>
            <a:r>
              <a:rPr lang="en-US" sz="2800" dirty="0" smtClean="0">
                <a:solidFill>
                  <a:schemeClr val="tx1"/>
                </a:solidFill>
              </a:rPr>
              <a:t>: the area from which a project owner/agent may reasonably expect to draw a substantial number of tenants</a:t>
            </a:r>
          </a:p>
          <a:p>
            <a:pPr eaLnBrk="1" hangingPunct="1"/>
            <a:endParaRPr lang="en-US" sz="2800" u="sng" dirty="0" smtClean="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19</a:t>
            </a:fld>
            <a:endParaRPr lang="en-US" dirty="0"/>
          </a:p>
        </p:txBody>
      </p:sp>
      <p:pic>
        <p:nvPicPr>
          <p:cNvPr id="1027" name="Picture 3" descr="C:\Users\Zach\Desktop\HMA.JPG"/>
          <p:cNvPicPr>
            <a:picLocks noChangeAspect="1" noChangeArrowheads="1"/>
          </p:cNvPicPr>
          <p:nvPr/>
        </p:nvPicPr>
        <p:blipFill>
          <a:blip r:embed="rId3" cstate="print"/>
          <a:srcRect l="55026" t="36087" b="20783"/>
          <a:stretch>
            <a:fillRect/>
          </a:stretch>
        </p:blipFill>
        <p:spPr bwMode="auto">
          <a:xfrm>
            <a:off x="4724400" y="3962400"/>
            <a:ext cx="4090988" cy="2362200"/>
          </a:xfrm>
          <a:prstGeom prst="rect">
            <a:avLst/>
          </a:prstGeom>
          <a:noFill/>
        </p:spPr>
      </p:pic>
    </p:spTree>
    <p:extLst>
      <p:ext uri="{BB962C8B-B14F-4D97-AF65-F5344CB8AC3E}">
        <p14:creationId xmlns:p14="http://schemas.microsoft.com/office/powerpoint/2010/main" val="3491229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pPr marL="2743200" lvl="6" indent="0">
              <a:buNone/>
            </a:pPr>
            <a:r>
              <a:rPr lang="en-US" sz="4800" b="1" dirty="0" smtClean="0"/>
              <a:t>Part I:</a:t>
            </a:r>
          </a:p>
          <a:p>
            <a:pPr marL="968375" lvl="6" indent="0">
              <a:buNone/>
            </a:pPr>
            <a:r>
              <a:rPr lang="en-US" sz="4800" b="1" dirty="0" smtClean="0"/>
              <a:t>Program Activities</a:t>
            </a:r>
            <a:endParaRPr lang="en-US" sz="4800" b="1" dirty="0"/>
          </a:p>
        </p:txBody>
      </p:sp>
      <p:sp>
        <p:nvSpPr>
          <p:cNvPr id="4" name="Slide Number Placeholder 3"/>
          <p:cNvSpPr>
            <a:spLocks noGrp="1"/>
          </p:cNvSpPr>
          <p:nvPr>
            <p:ph type="sldNum" sz="quarter" idx="11"/>
          </p:nvPr>
        </p:nvSpPr>
        <p:spPr/>
        <p:txBody>
          <a:bodyPr/>
          <a:lstStyle/>
          <a:p>
            <a:fld id="{16555105-2AEA-4C28-AF2B-9BDEEA4C828C}" type="slidenum">
              <a:rPr lang="en-US" smtClean="0"/>
              <a:t>2</a:t>
            </a:fld>
            <a:endParaRPr lang="en-US" dirty="0"/>
          </a:p>
        </p:txBody>
      </p:sp>
    </p:spTree>
    <p:extLst>
      <p:ext uri="{BB962C8B-B14F-4D97-AF65-F5344CB8AC3E}">
        <p14:creationId xmlns:p14="http://schemas.microsoft.com/office/powerpoint/2010/main" val="34591278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Part 1: Project Background</a:t>
            </a:r>
            <a:endParaRPr lang="en-US" dirty="0"/>
          </a:p>
        </p:txBody>
      </p:sp>
      <p:sp>
        <p:nvSpPr>
          <p:cNvPr id="3" name="Content Placeholder 2"/>
          <p:cNvSpPr>
            <a:spLocks noGrp="1"/>
          </p:cNvSpPr>
          <p:nvPr>
            <p:ph idx="1"/>
          </p:nvPr>
        </p:nvSpPr>
        <p:spPr/>
        <p:txBody>
          <a:bodyPr/>
          <a:lstStyle/>
          <a:p>
            <a:r>
              <a:rPr lang="en-US" dirty="0" smtClean="0"/>
              <a:t>For Affirmative Marketing purposes, HMA should not be smaller than the county</a:t>
            </a:r>
          </a:p>
          <a:p>
            <a:r>
              <a:rPr lang="en-US" dirty="0" smtClean="0"/>
              <a:t>Expanded HMA can be used  if project borders 2 or more counties, or when necessary to try to increase the racial and ethnic diversity of the project </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20</a:t>
            </a:fld>
            <a:endParaRPr lang="en-US" dirty="0"/>
          </a:p>
        </p:txBody>
      </p:sp>
    </p:spTree>
    <p:extLst>
      <p:ext uri="{BB962C8B-B14F-4D97-AF65-F5344CB8AC3E}">
        <p14:creationId xmlns:p14="http://schemas.microsoft.com/office/powerpoint/2010/main" val="3660358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Part 2: Plan Details</a:t>
            </a:r>
            <a:endParaRPr lang="en-US" dirty="0">
              <a:solidFill>
                <a:schemeClr val="tx1"/>
              </a:solidFill>
            </a:endParaRPr>
          </a:p>
        </p:txBody>
      </p:sp>
      <p:sp>
        <p:nvSpPr>
          <p:cNvPr id="3" name="Content Placeholder 2"/>
          <p:cNvSpPr>
            <a:spLocks noGrp="1"/>
          </p:cNvSpPr>
          <p:nvPr>
            <p:ph idx="1"/>
          </p:nvPr>
        </p:nvSpPr>
        <p:spPr>
          <a:xfrm>
            <a:off x="457200" y="1981200"/>
            <a:ext cx="8305800" cy="4343400"/>
          </a:xfrm>
        </p:spPr>
        <p:txBody>
          <a:bodyPr/>
          <a:lstStyle/>
          <a:p>
            <a:pPr eaLnBrk="1" hangingPunct="1"/>
            <a:r>
              <a:rPr lang="en-US" sz="2800" u="sng" dirty="0" smtClean="0"/>
              <a:t>Block 2d</a:t>
            </a:r>
            <a:r>
              <a:rPr lang="en-US" sz="2800" dirty="0" smtClean="0"/>
              <a:t>: Advertising Start Date</a:t>
            </a:r>
          </a:p>
          <a:p>
            <a:pPr lvl="1" eaLnBrk="1" hangingPunct="1"/>
            <a:r>
              <a:rPr lang="en-US" sz="2800" dirty="0" smtClean="0">
                <a:solidFill>
                  <a:schemeClr val="tx1"/>
                </a:solidFill>
              </a:rPr>
              <a:t>Should be at least  90 days  before start of rent-up.</a:t>
            </a:r>
          </a:p>
        </p:txBody>
      </p:sp>
      <p:sp>
        <p:nvSpPr>
          <p:cNvPr id="4" name="Slide Number Placeholder 3"/>
          <p:cNvSpPr>
            <a:spLocks noGrp="1"/>
          </p:cNvSpPr>
          <p:nvPr>
            <p:ph type="sldNum" sz="quarter" idx="11"/>
          </p:nvPr>
        </p:nvSpPr>
        <p:spPr/>
        <p:txBody>
          <a:bodyPr/>
          <a:lstStyle/>
          <a:p>
            <a:pPr>
              <a:defRPr/>
            </a:pPr>
            <a:fld id="{1A3B5302-DD6D-48B1-AEF7-9164F4E1CA4D}" type="slidenum">
              <a:rPr lang="en-US" smtClean="0"/>
              <a:pPr>
                <a:defRPr/>
              </a:pPr>
              <a:t>21</a:t>
            </a:fld>
            <a:endParaRPr lang="en-US" dirty="0"/>
          </a:p>
        </p:txBody>
      </p:sp>
      <p:pic>
        <p:nvPicPr>
          <p:cNvPr id="3077" name="Picture 5" descr="C:\Users\Zach\Desktop\advertising start date.JPG"/>
          <p:cNvPicPr>
            <a:picLocks noChangeAspect="1" noChangeArrowheads="1"/>
          </p:cNvPicPr>
          <p:nvPr/>
        </p:nvPicPr>
        <p:blipFill>
          <a:blip r:embed="rId3" cstate="print"/>
          <a:srcRect/>
          <a:stretch>
            <a:fillRect/>
          </a:stretch>
        </p:blipFill>
        <p:spPr bwMode="auto">
          <a:xfrm>
            <a:off x="2590800" y="3200400"/>
            <a:ext cx="6286500" cy="3038475"/>
          </a:xfrm>
          <a:prstGeom prst="rect">
            <a:avLst/>
          </a:prstGeom>
          <a:noFill/>
        </p:spPr>
      </p:pic>
    </p:spTree>
    <p:extLst>
      <p:ext uri="{BB962C8B-B14F-4D97-AF65-F5344CB8AC3E}">
        <p14:creationId xmlns:p14="http://schemas.microsoft.com/office/powerpoint/2010/main" val="32940076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Part 3: Demographics &amp; Marketing</a:t>
            </a:r>
            <a:endParaRPr lang="en-US" dirty="0">
              <a:solidFill>
                <a:schemeClr val="tx1"/>
              </a:solidFill>
            </a:endParaRPr>
          </a:p>
        </p:txBody>
      </p:sp>
      <p:pic>
        <p:nvPicPr>
          <p:cNvPr id="4098" name="Picture 2"/>
          <p:cNvPicPr>
            <a:picLocks noGrp="1" noChangeAspect="1" noChangeArrowheads="1"/>
          </p:cNvPicPr>
          <p:nvPr>
            <p:ph idx="1"/>
          </p:nvPr>
        </p:nvPicPr>
        <p:blipFill>
          <a:blip r:embed="rId2" cstate="print"/>
          <a:srcRect l="2199" t="9562" r="4483"/>
          <a:stretch>
            <a:fillRect/>
          </a:stretch>
        </p:blipFill>
        <p:spPr bwMode="auto">
          <a:xfrm>
            <a:off x="140315" y="1828800"/>
            <a:ext cx="8851285" cy="2438400"/>
          </a:xfrm>
          <a:prstGeom prst="rect">
            <a:avLst/>
          </a:prstGeom>
          <a:noFill/>
          <a:ln w="9525">
            <a:noFill/>
            <a:miter lim="800000"/>
            <a:headEnd/>
            <a:tailEnd/>
          </a:ln>
        </p:spPr>
      </p:pic>
      <p:sp>
        <p:nvSpPr>
          <p:cNvPr id="3" name="Slide Number Placeholder 2"/>
          <p:cNvSpPr>
            <a:spLocks noGrp="1"/>
          </p:cNvSpPr>
          <p:nvPr>
            <p:ph type="sldNum" sz="quarter" idx="11"/>
          </p:nvPr>
        </p:nvSpPr>
        <p:spPr/>
        <p:txBody>
          <a:bodyPr/>
          <a:lstStyle/>
          <a:p>
            <a:pPr>
              <a:defRPr/>
            </a:pPr>
            <a:fld id="{1A3B5302-DD6D-48B1-AEF7-9164F4E1CA4D}" type="slidenum">
              <a:rPr lang="en-US" smtClean="0"/>
              <a:pPr>
                <a:defRPr/>
              </a:pPr>
              <a:t>22</a:t>
            </a:fld>
            <a:endParaRPr lang="en-US" dirty="0"/>
          </a:p>
        </p:txBody>
      </p:sp>
      <p:sp>
        <p:nvSpPr>
          <p:cNvPr id="7" name="TextBox 6"/>
          <p:cNvSpPr txBox="1"/>
          <p:nvPr/>
        </p:nvSpPr>
        <p:spPr>
          <a:xfrm>
            <a:off x="381000" y="4648200"/>
            <a:ext cx="8610600" cy="1815882"/>
          </a:xfrm>
          <a:prstGeom prst="rect">
            <a:avLst/>
          </a:prstGeom>
          <a:noFill/>
        </p:spPr>
        <p:txBody>
          <a:bodyPr wrap="square" rtlCol="0">
            <a:spAutoFit/>
          </a:bodyPr>
          <a:lstStyle/>
          <a:p>
            <a:r>
              <a:rPr lang="en-US" sz="2800" i="1" dirty="0" smtClean="0">
                <a:latin typeface="+mj-lt"/>
              </a:rPr>
              <a:t>Go to Worksheet 1 for further instructions. Note that the instructions for retrieving Disability Data have changed. See State Annual Affirmative Marketing Report for updated instructions.</a:t>
            </a:r>
            <a:endParaRPr lang="en-US" sz="2800" i="1" dirty="0">
              <a:latin typeface="+mj-lt"/>
            </a:endParaRPr>
          </a:p>
        </p:txBody>
      </p:sp>
    </p:spTree>
    <p:extLst>
      <p:ext uri="{BB962C8B-B14F-4D97-AF65-F5344CB8AC3E}">
        <p14:creationId xmlns:p14="http://schemas.microsoft.com/office/powerpoint/2010/main" val="38909340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Worksheet 1</a:t>
            </a:r>
            <a:endParaRPr lang="en-US" dirty="0">
              <a:solidFill>
                <a:schemeClr val="tx1"/>
              </a:solidFill>
            </a:endParaRPr>
          </a:p>
        </p:txBody>
      </p:sp>
      <p:pic>
        <p:nvPicPr>
          <p:cNvPr id="5122" name="Picture 2"/>
          <p:cNvPicPr>
            <a:picLocks noGrp="1" noChangeAspect="1" noChangeArrowheads="1"/>
          </p:cNvPicPr>
          <p:nvPr>
            <p:ph idx="1"/>
          </p:nvPr>
        </p:nvPicPr>
        <p:blipFill>
          <a:blip r:embed="rId2" cstate="print"/>
          <a:srcRect/>
          <a:stretch>
            <a:fillRect/>
          </a:stretch>
        </p:blipFill>
        <p:spPr bwMode="auto">
          <a:xfrm>
            <a:off x="228600" y="1584226"/>
            <a:ext cx="8458200" cy="4892774"/>
          </a:xfrm>
          <a:prstGeom prst="rect">
            <a:avLst/>
          </a:prstGeom>
          <a:noFill/>
          <a:ln w="9525">
            <a:noFill/>
            <a:miter lim="800000"/>
            <a:headEnd/>
            <a:tailEnd/>
          </a:ln>
        </p:spPr>
      </p:pic>
      <p:sp>
        <p:nvSpPr>
          <p:cNvPr id="3" name="Slide Number Placeholder 2"/>
          <p:cNvSpPr>
            <a:spLocks noGrp="1"/>
          </p:cNvSpPr>
          <p:nvPr>
            <p:ph type="sldNum" sz="quarter" idx="11"/>
          </p:nvPr>
        </p:nvSpPr>
        <p:spPr/>
        <p:txBody>
          <a:bodyPr/>
          <a:lstStyle/>
          <a:p>
            <a:pPr>
              <a:defRPr/>
            </a:pPr>
            <a:fld id="{1A3B5302-DD6D-48B1-AEF7-9164F4E1CA4D}" type="slidenum">
              <a:rPr lang="en-US" smtClean="0"/>
              <a:pPr>
                <a:defRPr/>
              </a:pPr>
              <a:t>23</a:t>
            </a:fld>
            <a:endParaRPr lang="en-US" dirty="0"/>
          </a:p>
        </p:txBody>
      </p:sp>
    </p:spTree>
    <p:extLst>
      <p:ext uri="{BB962C8B-B14F-4D97-AF65-F5344CB8AC3E}">
        <p14:creationId xmlns:p14="http://schemas.microsoft.com/office/powerpoint/2010/main" val="12347441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tx1"/>
                </a:solidFill>
              </a:rPr>
              <a:t>Race   v. Ethnicity</a:t>
            </a:r>
            <a:endParaRPr lang="en-US" dirty="0">
              <a:solidFill>
                <a:schemeClr val="tx1"/>
              </a:solidFill>
            </a:endParaRPr>
          </a:p>
        </p:txBody>
      </p:sp>
      <p:sp>
        <p:nvSpPr>
          <p:cNvPr id="5" name="Content Placeholder 4"/>
          <p:cNvSpPr>
            <a:spLocks noGrp="1"/>
          </p:cNvSpPr>
          <p:nvPr>
            <p:ph sz="half" idx="1"/>
          </p:nvPr>
        </p:nvSpPr>
        <p:spPr>
          <a:xfrm>
            <a:off x="457200" y="1981200"/>
            <a:ext cx="4572000" cy="4876800"/>
          </a:xfrm>
        </p:spPr>
        <p:txBody>
          <a:bodyPr/>
          <a:lstStyle/>
          <a:p>
            <a:pPr algn="ctr">
              <a:buNone/>
            </a:pPr>
            <a:r>
              <a:rPr lang="en-US" sz="3200" u="sng" dirty="0" smtClean="0"/>
              <a:t>Race</a:t>
            </a:r>
          </a:p>
          <a:p>
            <a:r>
              <a:rPr lang="en-US" dirty="0" smtClean="0"/>
              <a:t>American Indian/Alaska Native</a:t>
            </a:r>
          </a:p>
          <a:p>
            <a:r>
              <a:rPr lang="en-US" dirty="0" smtClean="0"/>
              <a:t>Asian</a:t>
            </a:r>
          </a:p>
          <a:p>
            <a:r>
              <a:rPr lang="en-US" dirty="0" smtClean="0"/>
              <a:t>Black/African-American</a:t>
            </a:r>
          </a:p>
          <a:p>
            <a:r>
              <a:rPr lang="en-US" dirty="0" smtClean="0"/>
              <a:t>Native Hawaiian/Other Pacific Islander</a:t>
            </a:r>
          </a:p>
          <a:p>
            <a:r>
              <a:rPr lang="en-US" dirty="0" smtClean="0"/>
              <a:t>White</a:t>
            </a:r>
            <a:endParaRPr lang="en-US" dirty="0"/>
          </a:p>
        </p:txBody>
      </p:sp>
      <p:sp>
        <p:nvSpPr>
          <p:cNvPr id="6" name="Content Placeholder 5"/>
          <p:cNvSpPr>
            <a:spLocks noGrp="1"/>
          </p:cNvSpPr>
          <p:nvPr>
            <p:ph sz="half" idx="2"/>
          </p:nvPr>
        </p:nvSpPr>
        <p:spPr/>
        <p:txBody>
          <a:bodyPr/>
          <a:lstStyle/>
          <a:p>
            <a:pPr algn="ctr">
              <a:buNone/>
            </a:pPr>
            <a:r>
              <a:rPr lang="en-US" sz="3200" u="sng" dirty="0" smtClean="0"/>
              <a:t>Ethnicity</a:t>
            </a:r>
          </a:p>
          <a:p>
            <a:pPr lvl="1"/>
            <a:endParaRPr lang="en-US" dirty="0" smtClean="0"/>
          </a:p>
          <a:p>
            <a:r>
              <a:rPr lang="en-US" dirty="0" smtClean="0"/>
              <a:t>Hispanic or Latino</a:t>
            </a:r>
          </a:p>
          <a:p>
            <a:r>
              <a:rPr lang="en-US" dirty="0" smtClean="0"/>
              <a:t>Not Hispanic or Latino</a:t>
            </a:r>
            <a:endParaRPr lang="en-US" dirty="0"/>
          </a:p>
        </p:txBody>
      </p:sp>
      <p:sp>
        <p:nvSpPr>
          <p:cNvPr id="2" name="Slide Number Placeholder 1"/>
          <p:cNvSpPr>
            <a:spLocks noGrp="1"/>
          </p:cNvSpPr>
          <p:nvPr>
            <p:ph type="sldNum" sz="quarter" idx="11"/>
          </p:nvPr>
        </p:nvSpPr>
        <p:spPr/>
        <p:txBody>
          <a:bodyPr/>
          <a:lstStyle/>
          <a:p>
            <a:pPr>
              <a:defRPr/>
            </a:pPr>
            <a:fld id="{82FD4502-B3F4-4C23-895F-D861CE1EE807}" type="slidenum">
              <a:rPr lang="en-US" smtClean="0"/>
              <a:pPr>
                <a:defRPr/>
              </a:pPr>
              <a:t>24</a:t>
            </a:fld>
            <a:endParaRPr lang="en-US" dirty="0"/>
          </a:p>
        </p:txBody>
      </p:sp>
    </p:spTree>
    <p:extLst>
      <p:ext uri="{BB962C8B-B14F-4D97-AF65-F5344CB8AC3E}">
        <p14:creationId xmlns:p14="http://schemas.microsoft.com/office/powerpoint/2010/main" val="27535876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ctr" eaLnBrk="1" hangingPunct="1"/>
            <a:r>
              <a:rPr lang="en-US" sz="3200" dirty="0" smtClean="0">
                <a:solidFill>
                  <a:schemeClr val="tx1"/>
                </a:solidFill>
              </a:rPr>
              <a:t>Collecting Racial &amp; Ethnic Data</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Font typeface="Wingdings 2"/>
              <a:buChar char=""/>
              <a:defRPr/>
            </a:pPr>
            <a:r>
              <a:rPr lang="en-US" sz="3200" dirty="0" smtClean="0"/>
              <a:t>Self-reporting is the </a:t>
            </a:r>
            <a:r>
              <a:rPr lang="en-US" sz="3200" i="1" dirty="0" smtClean="0"/>
              <a:t>preferred </a:t>
            </a:r>
            <a:r>
              <a:rPr lang="en-US" sz="3200" dirty="0" smtClean="0"/>
              <a:t>method for collecting race &amp; ethnicity data</a:t>
            </a:r>
          </a:p>
          <a:p>
            <a:pPr marL="274320" indent="-274320" eaLnBrk="1" fontAlgn="auto" hangingPunct="1">
              <a:spcAft>
                <a:spcPts val="0"/>
              </a:spcAft>
              <a:buFont typeface="Wingdings 2"/>
              <a:buNone/>
              <a:defRPr/>
            </a:pPr>
            <a:endParaRPr lang="en-US" sz="3200" dirty="0" smtClean="0"/>
          </a:p>
          <a:p>
            <a:pPr marL="274320" indent="-274320" eaLnBrk="1" fontAlgn="auto" hangingPunct="1">
              <a:spcAft>
                <a:spcPts val="0"/>
              </a:spcAft>
              <a:buFont typeface="Wingdings 2"/>
              <a:buChar char=""/>
              <a:defRPr/>
            </a:pPr>
            <a:r>
              <a:rPr lang="en-US" sz="3200" dirty="0" smtClean="0"/>
              <a:t>If the tenant or applicant refuses to self identify, housing staff should use housing records or visual observation in order to gather this data for reporting purposes</a:t>
            </a:r>
            <a:endParaRPr lang="en-US" dirty="0" smtClean="0"/>
          </a:p>
          <a:p>
            <a:pPr marL="274320" indent="-274320" eaLnBrk="1" fontAlgn="auto" hangingPunct="1">
              <a:spcAft>
                <a:spcPts val="0"/>
              </a:spcAft>
              <a:buFont typeface="Wingdings 2"/>
              <a:buChar char=""/>
              <a:defRPr/>
            </a:pPr>
            <a:endParaRPr lang="en-US" dirty="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25</a:t>
            </a:fld>
            <a:endParaRPr lang="en-US" dirty="0"/>
          </a:p>
        </p:txBody>
      </p:sp>
    </p:spTree>
    <p:extLst>
      <p:ext uri="{BB962C8B-B14F-4D97-AF65-F5344CB8AC3E}">
        <p14:creationId xmlns:p14="http://schemas.microsoft.com/office/powerpoint/2010/main" val="42572742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eaLnBrk="1" hangingPunct="1"/>
            <a:r>
              <a:rPr lang="en-US" sz="3200" dirty="0" smtClean="0">
                <a:solidFill>
                  <a:schemeClr val="tx1"/>
                </a:solidFill>
              </a:rPr>
              <a:t>Identify direction of marketing activity</a:t>
            </a:r>
          </a:p>
        </p:txBody>
      </p:sp>
      <p:sp>
        <p:nvSpPr>
          <p:cNvPr id="24579" name="Rectangle 3"/>
          <p:cNvSpPr>
            <a:spLocks noGrp="1" noChangeArrowheads="1"/>
          </p:cNvSpPr>
          <p:nvPr>
            <p:ph idx="1"/>
          </p:nvPr>
        </p:nvSpPr>
        <p:spPr>
          <a:xfrm>
            <a:off x="457200" y="1981200"/>
            <a:ext cx="8229600" cy="4572000"/>
          </a:xfrm>
        </p:spPr>
        <p:txBody>
          <a:bodyPr/>
          <a:lstStyle/>
          <a:p>
            <a:pPr eaLnBrk="1" hangingPunct="1"/>
            <a:r>
              <a:rPr lang="en-US" sz="3000" dirty="0" smtClean="0"/>
              <a:t>HUD generally considers a deviation of 10% or more </a:t>
            </a:r>
            <a:r>
              <a:rPr lang="en-US" sz="3000" u="sng" dirty="0" smtClean="0"/>
              <a:t>from the HMA/County </a:t>
            </a:r>
            <a:r>
              <a:rPr lang="en-US" sz="3000" dirty="0" smtClean="0"/>
              <a:t>to be a </a:t>
            </a:r>
            <a:r>
              <a:rPr lang="en-US" sz="3000" i="1" dirty="0" smtClean="0"/>
              <a:t>significant</a:t>
            </a:r>
            <a:r>
              <a:rPr lang="en-US" sz="3000" dirty="0" smtClean="0"/>
              <a:t> under-or over-representation (dependent upon project size and number of residents/applicants)</a:t>
            </a:r>
          </a:p>
          <a:p>
            <a:pPr eaLnBrk="1" hangingPunct="1">
              <a:buFont typeface="Wingdings 2" pitchFamily="18" charset="2"/>
              <a:buNone/>
            </a:pPr>
            <a:endParaRPr lang="en-US" sz="3000" dirty="0" smtClean="0"/>
          </a:p>
          <a:p>
            <a:pPr eaLnBrk="1" hangingPunct="1"/>
            <a:r>
              <a:rPr lang="en-US" sz="3000" dirty="0" smtClean="0"/>
              <a:t>Based on completed Worksheet 1, check under-represented groups in Block 3b of AFHMP form</a:t>
            </a:r>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26</a:t>
            </a:fld>
            <a:endParaRPr lang="en-US" dirty="0"/>
          </a:p>
        </p:txBody>
      </p:sp>
    </p:spTree>
    <p:extLst>
      <p:ext uri="{BB962C8B-B14F-4D97-AF65-F5344CB8AC3E}">
        <p14:creationId xmlns:p14="http://schemas.microsoft.com/office/powerpoint/2010/main" val="26056132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pPr algn="ctr"/>
            <a:r>
              <a:rPr lang="en-US" dirty="0" smtClean="0">
                <a:solidFill>
                  <a:schemeClr val="tx1"/>
                </a:solidFill>
              </a:rPr>
              <a:t>Worksheet 1: % Examples</a:t>
            </a:r>
            <a:endParaRPr lang="en-US"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5900744"/>
              </p:ext>
            </p:extLst>
          </p:nvPr>
        </p:nvGraphicFramePr>
        <p:xfrm>
          <a:off x="301625" y="1527175"/>
          <a:ext cx="8504238" cy="4824108"/>
        </p:xfrm>
        <a:graphic>
          <a:graphicData uri="http://schemas.openxmlformats.org/drawingml/2006/table">
            <a:tbl>
              <a:tblPr firstRow="1" bandRow="1">
                <a:tableStyleId>{5C22544A-7EE6-4342-B048-85BDC9FD1C3A}</a:tableStyleId>
              </a:tblPr>
              <a:tblGrid>
                <a:gridCol w="2060575"/>
                <a:gridCol w="1219200"/>
                <a:gridCol w="1447800"/>
                <a:gridCol w="1219200"/>
                <a:gridCol w="1143000"/>
                <a:gridCol w="1414463"/>
              </a:tblGrid>
              <a:tr h="674356">
                <a:tc>
                  <a:txBody>
                    <a:bodyPr/>
                    <a:lstStyle/>
                    <a:p>
                      <a:endParaRPr lang="en-US" dirty="0"/>
                    </a:p>
                  </a:txBody>
                  <a:tcPr/>
                </a:tc>
                <a:tc>
                  <a:txBody>
                    <a:bodyPr/>
                    <a:lstStyle/>
                    <a:p>
                      <a:r>
                        <a:rPr lang="en-US" b="1" dirty="0" smtClean="0">
                          <a:solidFill>
                            <a:srgbClr val="FF0000"/>
                          </a:solidFill>
                        </a:rPr>
                        <a:t>Tenants</a:t>
                      </a:r>
                      <a:endParaRPr lang="en-US" b="1" dirty="0">
                        <a:solidFill>
                          <a:srgbClr val="FF0000"/>
                        </a:solidFill>
                      </a:endParaRPr>
                    </a:p>
                  </a:txBody>
                  <a:tcPr/>
                </a:tc>
                <a:tc>
                  <a:txBody>
                    <a:bodyPr/>
                    <a:lstStyle/>
                    <a:p>
                      <a:r>
                        <a:rPr lang="en-US" b="1" dirty="0" smtClean="0">
                          <a:solidFill>
                            <a:srgbClr val="FF0000"/>
                          </a:solidFill>
                        </a:rPr>
                        <a:t>Applicants</a:t>
                      </a:r>
                      <a:endParaRPr lang="en-US" b="1" dirty="0">
                        <a:solidFill>
                          <a:srgbClr val="FF0000"/>
                        </a:solidFill>
                      </a:endParaRPr>
                    </a:p>
                  </a:txBody>
                  <a:tcPr/>
                </a:tc>
                <a:tc>
                  <a:txBody>
                    <a:bodyPr/>
                    <a:lstStyle/>
                    <a:p>
                      <a:r>
                        <a:rPr lang="en-US" dirty="0" smtClean="0"/>
                        <a:t>Census Tract</a:t>
                      </a:r>
                      <a:endParaRPr lang="en-US" dirty="0"/>
                    </a:p>
                  </a:txBody>
                  <a:tcPr/>
                </a:tc>
                <a:tc>
                  <a:txBody>
                    <a:bodyPr/>
                    <a:lstStyle/>
                    <a:p>
                      <a:r>
                        <a:rPr lang="en-US" dirty="0" smtClean="0">
                          <a:solidFill>
                            <a:srgbClr val="FF0000"/>
                          </a:solidFill>
                        </a:rPr>
                        <a:t>HMA</a:t>
                      </a:r>
                      <a:endParaRPr lang="en-US" dirty="0">
                        <a:solidFill>
                          <a:srgbClr val="FF0000"/>
                        </a:solidFill>
                      </a:endParaRPr>
                    </a:p>
                  </a:txBody>
                  <a:tcPr/>
                </a:tc>
                <a:tc>
                  <a:txBody>
                    <a:bodyPr/>
                    <a:lstStyle/>
                    <a:p>
                      <a:r>
                        <a:rPr lang="en-US" dirty="0" smtClean="0"/>
                        <a:t>Expanded HMA</a:t>
                      </a:r>
                      <a:endParaRPr lang="en-US" dirty="0"/>
                    </a:p>
                  </a:txBody>
                  <a:tcPr/>
                </a:tc>
              </a:tr>
              <a:tr h="431089">
                <a:tc>
                  <a:txBody>
                    <a:bodyPr/>
                    <a:lstStyle/>
                    <a:p>
                      <a:r>
                        <a:rPr lang="en-US" sz="2000" dirty="0" smtClean="0"/>
                        <a:t>White</a:t>
                      </a:r>
                      <a:endParaRPr lang="en-US" sz="2000" dirty="0"/>
                    </a:p>
                  </a:txBody>
                  <a:tcPr/>
                </a:tc>
                <a:tc>
                  <a:txBody>
                    <a:bodyPr/>
                    <a:lstStyle/>
                    <a:p>
                      <a:r>
                        <a:rPr lang="en-US" sz="2000" dirty="0" smtClean="0"/>
                        <a:t>60</a:t>
                      </a:r>
                      <a:endParaRPr lang="en-US" sz="2000" dirty="0"/>
                    </a:p>
                  </a:txBody>
                  <a:tcPr/>
                </a:tc>
                <a:tc>
                  <a:txBody>
                    <a:bodyPr/>
                    <a:lstStyle/>
                    <a:p>
                      <a:r>
                        <a:rPr lang="en-US" sz="2000" dirty="0" smtClean="0"/>
                        <a:t>35</a:t>
                      </a:r>
                      <a:endParaRPr lang="en-US" sz="2000" dirty="0"/>
                    </a:p>
                  </a:txBody>
                  <a:tcPr/>
                </a:tc>
                <a:tc>
                  <a:txBody>
                    <a:bodyPr/>
                    <a:lstStyle/>
                    <a:p>
                      <a:r>
                        <a:rPr lang="en-US" sz="2000" dirty="0" smtClean="0"/>
                        <a:t>50</a:t>
                      </a:r>
                      <a:endParaRPr lang="en-US" sz="2000" dirty="0"/>
                    </a:p>
                  </a:txBody>
                  <a:tcPr/>
                </a:tc>
                <a:tc>
                  <a:txBody>
                    <a:bodyPr/>
                    <a:lstStyle/>
                    <a:p>
                      <a:r>
                        <a:rPr lang="en-US" sz="2000" dirty="0" smtClean="0"/>
                        <a:t>25</a:t>
                      </a:r>
                      <a:endParaRPr lang="en-US" sz="2000" dirty="0"/>
                    </a:p>
                  </a:txBody>
                  <a:tcPr/>
                </a:tc>
                <a:tc>
                  <a:txBody>
                    <a:bodyPr/>
                    <a:lstStyle/>
                    <a:p>
                      <a:endParaRPr lang="en-US" sz="2000" dirty="0"/>
                    </a:p>
                  </a:txBody>
                  <a:tcPr/>
                </a:tc>
              </a:tr>
              <a:tr h="431089">
                <a:tc>
                  <a:txBody>
                    <a:bodyPr/>
                    <a:lstStyle/>
                    <a:p>
                      <a:r>
                        <a:rPr lang="en-US" sz="2000" dirty="0" smtClean="0"/>
                        <a:t>Black</a:t>
                      </a:r>
                      <a:endParaRPr lang="en-US" sz="2000" dirty="0"/>
                    </a:p>
                  </a:txBody>
                  <a:tcPr/>
                </a:tc>
                <a:tc>
                  <a:txBody>
                    <a:bodyPr/>
                    <a:lstStyle/>
                    <a:p>
                      <a:r>
                        <a:rPr lang="en-US" sz="2000" dirty="0" smtClean="0"/>
                        <a:t>20</a:t>
                      </a:r>
                      <a:endParaRPr lang="en-US" sz="2000" dirty="0"/>
                    </a:p>
                  </a:txBody>
                  <a:tcPr/>
                </a:tc>
                <a:tc>
                  <a:txBody>
                    <a:bodyPr/>
                    <a:lstStyle/>
                    <a:p>
                      <a:r>
                        <a:rPr lang="en-US" sz="2000" dirty="0" smtClean="0"/>
                        <a:t>40</a:t>
                      </a:r>
                      <a:endParaRPr lang="en-US" sz="2000" dirty="0"/>
                    </a:p>
                  </a:txBody>
                  <a:tcPr/>
                </a:tc>
                <a:tc>
                  <a:txBody>
                    <a:bodyPr/>
                    <a:lstStyle/>
                    <a:p>
                      <a:r>
                        <a:rPr lang="en-US" sz="2000" dirty="0" smtClean="0"/>
                        <a:t>25</a:t>
                      </a:r>
                      <a:endParaRPr lang="en-US" sz="2000" dirty="0"/>
                    </a:p>
                  </a:txBody>
                  <a:tcPr/>
                </a:tc>
                <a:tc>
                  <a:txBody>
                    <a:bodyPr/>
                    <a:lstStyle/>
                    <a:p>
                      <a:r>
                        <a:rPr lang="en-US" sz="2000" dirty="0" smtClean="0"/>
                        <a:t>50</a:t>
                      </a:r>
                      <a:endParaRPr lang="en-US" sz="2000" dirty="0"/>
                    </a:p>
                  </a:txBody>
                  <a:tcPr/>
                </a:tc>
                <a:tc>
                  <a:txBody>
                    <a:bodyPr/>
                    <a:lstStyle/>
                    <a:p>
                      <a:endParaRPr lang="en-US" sz="2000" dirty="0"/>
                    </a:p>
                  </a:txBody>
                  <a:tcPr/>
                </a:tc>
              </a:tr>
              <a:tr h="431089">
                <a:tc>
                  <a:txBody>
                    <a:bodyPr/>
                    <a:lstStyle/>
                    <a:p>
                      <a:r>
                        <a:rPr lang="en-US" sz="2000" dirty="0" smtClean="0"/>
                        <a:t>Hispanic</a:t>
                      </a:r>
                      <a:endParaRPr lang="en-US" sz="2000" dirty="0"/>
                    </a:p>
                  </a:txBody>
                  <a:tcPr/>
                </a:tc>
                <a:tc>
                  <a:txBody>
                    <a:bodyPr/>
                    <a:lstStyle/>
                    <a:p>
                      <a:r>
                        <a:rPr lang="en-US" sz="2000" dirty="0" smtClean="0"/>
                        <a:t>35</a:t>
                      </a:r>
                      <a:endParaRPr lang="en-US" sz="2000" dirty="0"/>
                    </a:p>
                  </a:txBody>
                  <a:tcPr/>
                </a:tc>
                <a:tc>
                  <a:txBody>
                    <a:bodyPr/>
                    <a:lstStyle/>
                    <a:p>
                      <a:r>
                        <a:rPr lang="en-US" sz="2000" dirty="0" smtClean="0"/>
                        <a:t>30</a:t>
                      </a:r>
                      <a:endParaRPr lang="en-US" sz="2000" dirty="0"/>
                    </a:p>
                  </a:txBody>
                  <a:tcPr/>
                </a:tc>
                <a:tc>
                  <a:txBody>
                    <a:bodyPr/>
                    <a:lstStyle/>
                    <a:p>
                      <a:r>
                        <a:rPr lang="en-US" sz="2000" dirty="0" smtClean="0"/>
                        <a:t>10</a:t>
                      </a:r>
                      <a:endParaRPr lang="en-US" sz="2000" dirty="0"/>
                    </a:p>
                  </a:txBody>
                  <a:tcPr/>
                </a:tc>
                <a:tc>
                  <a:txBody>
                    <a:bodyPr/>
                    <a:lstStyle/>
                    <a:p>
                      <a:r>
                        <a:rPr lang="en-US" sz="2000" dirty="0" smtClean="0"/>
                        <a:t>50</a:t>
                      </a:r>
                      <a:endParaRPr lang="en-US" sz="2000" dirty="0"/>
                    </a:p>
                  </a:txBody>
                  <a:tcPr/>
                </a:tc>
                <a:tc>
                  <a:txBody>
                    <a:bodyPr/>
                    <a:lstStyle/>
                    <a:p>
                      <a:endParaRPr lang="en-US" sz="2000" dirty="0"/>
                    </a:p>
                  </a:txBody>
                  <a:tcPr/>
                </a:tc>
              </a:tr>
              <a:tr h="431089">
                <a:tc>
                  <a:txBody>
                    <a:bodyPr/>
                    <a:lstStyle/>
                    <a:p>
                      <a:r>
                        <a:rPr lang="en-US" sz="2000" dirty="0" smtClean="0"/>
                        <a:t>Asian</a:t>
                      </a:r>
                      <a:endParaRPr lang="en-US" sz="2000" dirty="0"/>
                    </a:p>
                  </a:txBody>
                  <a:tcPr/>
                </a:tc>
                <a:tc>
                  <a:txBody>
                    <a:bodyPr/>
                    <a:lstStyle/>
                    <a:p>
                      <a:r>
                        <a:rPr lang="en-US" sz="2000" dirty="0" smtClean="0"/>
                        <a:t>10</a:t>
                      </a:r>
                      <a:endParaRPr lang="en-US" sz="2000" dirty="0"/>
                    </a:p>
                  </a:txBody>
                  <a:tcPr/>
                </a:tc>
                <a:tc>
                  <a:txBody>
                    <a:bodyPr/>
                    <a:lstStyle/>
                    <a:p>
                      <a:r>
                        <a:rPr lang="en-US" sz="2000" dirty="0" smtClean="0"/>
                        <a:t>15</a:t>
                      </a:r>
                      <a:endParaRPr lang="en-US" sz="2000" dirty="0"/>
                    </a:p>
                  </a:txBody>
                  <a:tcPr/>
                </a:tc>
                <a:tc>
                  <a:txBody>
                    <a:bodyPr/>
                    <a:lstStyle/>
                    <a:p>
                      <a:r>
                        <a:rPr lang="en-US" sz="2000" dirty="0" smtClean="0"/>
                        <a:t>10</a:t>
                      </a:r>
                      <a:endParaRPr lang="en-US" sz="2000" dirty="0"/>
                    </a:p>
                  </a:txBody>
                  <a:tcPr/>
                </a:tc>
                <a:tc>
                  <a:txBody>
                    <a:bodyPr/>
                    <a:lstStyle/>
                    <a:p>
                      <a:r>
                        <a:rPr lang="en-US" sz="2000" dirty="0" smtClean="0"/>
                        <a:t>15</a:t>
                      </a:r>
                      <a:endParaRPr lang="en-US" sz="2000" dirty="0"/>
                    </a:p>
                  </a:txBody>
                  <a:tcPr/>
                </a:tc>
                <a:tc>
                  <a:txBody>
                    <a:bodyPr/>
                    <a:lstStyle/>
                    <a:p>
                      <a:endParaRPr lang="en-US" sz="2000" dirty="0"/>
                    </a:p>
                  </a:txBody>
                  <a:tcPr/>
                </a:tc>
              </a:tr>
              <a:tr h="431089">
                <a:tc>
                  <a:txBody>
                    <a:bodyPr/>
                    <a:lstStyle/>
                    <a:p>
                      <a:r>
                        <a:rPr lang="en-US" sz="2000" dirty="0" smtClean="0"/>
                        <a:t>Indian/Alaskan</a:t>
                      </a:r>
                      <a:endParaRPr lang="en-US" sz="2000" dirty="0"/>
                    </a:p>
                  </a:txBody>
                  <a:tcPr/>
                </a:tc>
                <a:tc>
                  <a:txBody>
                    <a:bodyPr/>
                    <a:lstStyle/>
                    <a:p>
                      <a:r>
                        <a:rPr lang="en-US" sz="2000" dirty="0" smtClean="0"/>
                        <a:t>5</a:t>
                      </a:r>
                      <a:endParaRPr lang="en-US" sz="2000" dirty="0"/>
                    </a:p>
                  </a:txBody>
                  <a:tcPr/>
                </a:tc>
                <a:tc>
                  <a:txBody>
                    <a:bodyPr/>
                    <a:lstStyle/>
                    <a:p>
                      <a:r>
                        <a:rPr lang="en-US" sz="2000" dirty="0" smtClean="0"/>
                        <a:t>5</a:t>
                      </a:r>
                      <a:endParaRPr lang="en-US" sz="2000" dirty="0"/>
                    </a:p>
                  </a:txBody>
                  <a:tcPr/>
                </a:tc>
                <a:tc>
                  <a:txBody>
                    <a:bodyPr/>
                    <a:lstStyle/>
                    <a:p>
                      <a:r>
                        <a:rPr lang="en-US" sz="2000" dirty="0" smtClean="0"/>
                        <a:t>10</a:t>
                      </a:r>
                      <a:endParaRPr lang="en-US" sz="2000" dirty="0"/>
                    </a:p>
                  </a:txBody>
                  <a:tcPr/>
                </a:tc>
                <a:tc>
                  <a:txBody>
                    <a:bodyPr/>
                    <a:lstStyle/>
                    <a:p>
                      <a:r>
                        <a:rPr lang="en-US" sz="2000" dirty="0" smtClean="0"/>
                        <a:t>5</a:t>
                      </a:r>
                      <a:endParaRPr lang="en-US" sz="2000" dirty="0"/>
                    </a:p>
                  </a:txBody>
                  <a:tcPr/>
                </a:tc>
                <a:tc>
                  <a:txBody>
                    <a:bodyPr/>
                    <a:lstStyle/>
                    <a:p>
                      <a:endParaRPr lang="en-US" sz="2000" dirty="0"/>
                    </a:p>
                  </a:txBody>
                  <a:tcPr/>
                </a:tc>
              </a:tr>
              <a:tr h="431089">
                <a:tc>
                  <a:txBody>
                    <a:bodyPr/>
                    <a:lstStyle/>
                    <a:p>
                      <a:r>
                        <a:rPr lang="en-US" sz="2000" dirty="0" smtClean="0"/>
                        <a:t>Pacific</a:t>
                      </a:r>
                      <a:r>
                        <a:rPr lang="en-US" sz="2000" baseline="0" dirty="0" smtClean="0"/>
                        <a:t> Islander</a:t>
                      </a:r>
                      <a:endParaRPr lang="en-US" sz="2000" dirty="0"/>
                    </a:p>
                  </a:txBody>
                  <a:tcPr/>
                </a:tc>
                <a:tc>
                  <a:txBody>
                    <a:bodyPr/>
                    <a:lstStyle/>
                    <a:p>
                      <a:r>
                        <a:rPr lang="en-US" sz="2000" dirty="0" smtClean="0"/>
                        <a:t>5</a:t>
                      </a:r>
                      <a:endParaRPr lang="en-US" sz="2000" dirty="0"/>
                    </a:p>
                  </a:txBody>
                  <a:tcPr/>
                </a:tc>
                <a:tc>
                  <a:txBody>
                    <a:bodyPr/>
                    <a:lstStyle/>
                    <a:p>
                      <a:r>
                        <a:rPr lang="en-US" sz="2000" dirty="0" smtClean="0"/>
                        <a:t>5</a:t>
                      </a:r>
                      <a:endParaRPr lang="en-US" sz="2000" dirty="0"/>
                    </a:p>
                  </a:txBody>
                  <a:tcPr/>
                </a:tc>
                <a:tc>
                  <a:txBody>
                    <a:bodyPr/>
                    <a:lstStyle/>
                    <a:p>
                      <a:r>
                        <a:rPr lang="en-US" sz="2000" dirty="0" smtClean="0"/>
                        <a:t>5</a:t>
                      </a:r>
                      <a:endParaRPr lang="en-US" sz="2000" dirty="0"/>
                    </a:p>
                  </a:txBody>
                  <a:tcPr/>
                </a:tc>
                <a:tc>
                  <a:txBody>
                    <a:bodyPr/>
                    <a:lstStyle/>
                    <a:p>
                      <a:r>
                        <a:rPr lang="en-US" sz="2000" dirty="0" smtClean="0"/>
                        <a:t>5</a:t>
                      </a:r>
                      <a:endParaRPr lang="en-US" sz="2000" dirty="0"/>
                    </a:p>
                  </a:txBody>
                  <a:tcPr/>
                </a:tc>
                <a:tc>
                  <a:txBody>
                    <a:bodyPr/>
                    <a:lstStyle/>
                    <a:p>
                      <a:endParaRPr lang="en-US" sz="2000" dirty="0"/>
                    </a:p>
                  </a:txBody>
                  <a:tcPr/>
                </a:tc>
              </a:tr>
              <a:tr h="431089">
                <a:tc>
                  <a:txBody>
                    <a:bodyPr/>
                    <a:lstStyle/>
                    <a:p>
                      <a:r>
                        <a:rPr lang="en-US" sz="2000" dirty="0" smtClean="0"/>
                        <a:t>Disabled</a:t>
                      </a:r>
                      <a:endParaRPr lang="en-US" sz="2000" dirty="0"/>
                    </a:p>
                  </a:txBody>
                  <a:tcPr/>
                </a:tc>
                <a:tc>
                  <a:txBody>
                    <a:bodyPr/>
                    <a:lstStyle/>
                    <a:p>
                      <a:r>
                        <a:rPr lang="en-US" sz="2000" dirty="0" smtClean="0"/>
                        <a:t>100</a:t>
                      </a:r>
                      <a:endParaRPr lang="en-US" sz="2000" dirty="0"/>
                    </a:p>
                  </a:txBody>
                  <a:tcPr/>
                </a:tc>
                <a:tc>
                  <a:txBody>
                    <a:bodyPr/>
                    <a:lstStyle/>
                    <a:p>
                      <a:r>
                        <a:rPr lang="en-US" sz="2000" dirty="0" smtClean="0"/>
                        <a:t>100</a:t>
                      </a:r>
                      <a:endParaRPr lang="en-US" sz="2000" dirty="0"/>
                    </a:p>
                  </a:txBody>
                  <a:tcPr/>
                </a:tc>
                <a:tc>
                  <a:txBody>
                    <a:bodyPr/>
                    <a:lstStyle/>
                    <a:p>
                      <a:r>
                        <a:rPr lang="en-US" sz="2000" dirty="0" smtClean="0"/>
                        <a:t>20</a:t>
                      </a:r>
                      <a:endParaRPr lang="en-US" sz="2000" dirty="0"/>
                    </a:p>
                  </a:txBody>
                  <a:tcPr/>
                </a:tc>
                <a:tc>
                  <a:txBody>
                    <a:bodyPr/>
                    <a:lstStyle/>
                    <a:p>
                      <a:r>
                        <a:rPr lang="en-US" sz="2000" dirty="0" smtClean="0"/>
                        <a:t>20</a:t>
                      </a:r>
                      <a:endParaRPr lang="en-US" sz="2000" dirty="0"/>
                    </a:p>
                  </a:txBody>
                  <a:tcPr/>
                </a:tc>
                <a:tc>
                  <a:txBody>
                    <a:bodyPr/>
                    <a:lstStyle/>
                    <a:p>
                      <a:endParaRPr lang="en-US" sz="2000" dirty="0"/>
                    </a:p>
                  </a:txBody>
                  <a:tcPr/>
                </a:tc>
              </a:tr>
              <a:tr h="674356">
                <a:tc>
                  <a:txBody>
                    <a:bodyPr/>
                    <a:lstStyle/>
                    <a:p>
                      <a:r>
                        <a:rPr lang="en-US" sz="2000" dirty="0" smtClean="0"/>
                        <a:t>Families with Children</a:t>
                      </a:r>
                      <a:endParaRPr lang="en-US" sz="2000" dirty="0"/>
                    </a:p>
                  </a:txBody>
                  <a:tcPr/>
                </a:tc>
                <a:tc>
                  <a:txBody>
                    <a:bodyPr/>
                    <a:lstStyle/>
                    <a:p>
                      <a:r>
                        <a:rPr lang="en-US" sz="2000" dirty="0" smtClean="0"/>
                        <a:t>30</a:t>
                      </a:r>
                      <a:endParaRPr lang="en-US" sz="2000" dirty="0"/>
                    </a:p>
                  </a:txBody>
                  <a:tcPr/>
                </a:tc>
                <a:tc>
                  <a:txBody>
                    <a:bodyPr/>
                    <a:lstStyle/>
                    <a:p>
                      <a:r>
                        <a:rPr lang="en-US" sz="2000" dirty="0" smtClean="0"/>
                        <a:t>50</a:t>
                      </a:r>
                      <a:endParaRPr lang="en-US" sz="2000" dirty="0"/>
                    </a:p>
                  </a:txBody>
                  <a:tcPr/>
                </a:tc>
                <a:tc>
                  <a:txBody>
                    <a:bodyPr/>
                    <a:lstStyle/>
                    <a:p>
                      <a:r>
                        <a:rPr lang="en-US" sz="2000" dirty="0" smtClean="0"/>
                        <a:t>30</a:t>
                      </a:r>
                      <a:endParaRPr lang="en-US" sz="2000" dirty="0"/>
                    </a:p>
                  </a:txBody>
                  <a:tcPr/>
                </a:tc>
                <a:tc>
                  <a:txBody>
                    <a:bodyPr/>
                    <a:lstStyle/>
                    <a:p>
                      <a:r>
                        <a:rPr lang="en-US" sz="2000" dirty="0" smtClean="0"/>
                        <a:t>30</a:t>
                      </a:r>
                      <a:endParaRPr lang="en-US" sz="2000" dirty="0"/>
                    </a:p>
                  </a:txBody>
                  <a:tcPr/>
                </a:tc>
                <a:tc>
                  <a:txBody>
                    <a:bodyPr/>
                    <a:lstStyle/>
                    <a:p>
                      <a:endParaRPr lang="en-US" sz="2000" dirty="0"/>
                    </a:p>
                  </a:txBody>
                  <a:tcPr/>
                </a:tc>
              </a:tr>
              <a:tr h="431089">
                <a:tc>
                  <a:txBody>
                    <a:bodyPr/>
                    <a:lstStyle/>
                    <a:p>
                      <a:r>
                        <a:rPr lang="en-US" sz="2000" dirty="0" smtClean="0"/>
                        <a:t>Other</a:t>
                      </a:r>
                      <a:endParaRPr lang="en-US" sz="2000" dirty="0"/>
                    </a:p>
                  </a:txBody>
                  <a:tcPr/>
                </a:tc>
                <a:tc>
                  <a:txBody>
                    <a:bodyPr/>
                    <a:lstStyle/>
                    <a:p>
                      <a:r>
                        <a:rPr lang="en-US" sz="2000" dirty="0" smtClean="0"/>
                        <a:t>1</a:t>
                      </a:r>
                      <a:endParaRPr lang="en-US" sz="2000" dirty="0"/>
                    </a:p>
                  </a:txBody>
                  <a:tcPr/>
                </a:tc>
                <a:tc>
                  <a:txBody>
                    <a:bodyPr/>
                    <a:lstStyle/>
                    <a:p>
                      <a:r>
                        <a:rPr lang="en-US" sz="2000" dirty="0" smtClean="0"/>
                        <a:t>5</a:t>
                      </a:r>
                      <a:endParaRPr lang="en-US" sz="2000" dirty="0"/>
                    </a:p>
                  </a:txBody>
                  <a:tcPr/>
                </a:tc>
                <a:tc>
                  <a:txBody>
                    <a:bodyPr/>
                    <a:lstStyle/>
                    <a:p>
                      <a:r>
                        <a:rPr lang="en-US" sz="2000" dirty="0" smtClean="0"/>
                        <a:t>0</a:t>
                      </a:r>
                      <a:endParaRPr lang="en-US" sz="2000" dirty="0"/>
                    </a:p>
                  </a:txBody>
                  <a:tcPr/>
                </a:tc>
                <a:tc>
                  <a:txBody>
                    <a:bodyPr/>
                    <a:lstStyle/>
                    <a:p>
                      <a:r>
                        <a:rPr lang="en-US" sz="2000" dirty="0" smtClean="0"/>
                        <a:t>0</a:t>
                      </a:r>
                      <a:endParaRPr lang="en-US" sz="2000" dirty="0"/>
                    </a:p>
                  </a:txBody>
                  <a:tcPr/>
                </a:tc>
                <a:tc>
                  <a:txBody>
                    <a:bodyPr/>
                    <a:lstStyle/>
                    <a:p>
                      <a:endParaRPr lang="en-US" sz="2000" dirty="0"/>
                    </a:p>
                  </a:txBody>
                  <a:tcPr/>
                </a:tc>
              </a:tr>
            </a:tbl>
          </a:graphicData>
        </a:graphic>
      </p:graphicFrame>
      <p:sp>
        <p:nvSpPr>
          <p:cNvPr id="3" name="Slide Number Placeholder 2"/>
          <p:cNvSpPr>
            <a:spLocks noGrp="1"/>
          </p:cNvSpPr>
          <p:nvPr>
            <p:ph type="sldNum" sz="quarter" idx="11"/>
          </p:nvPr>
        </p:nvSpPr>
        <p:spPr/>
        <p:txBody>
          <a:bodyPr/>
          <a:lstStyle/>
          <a:p>
            <a:pPr>
              <a:defRPr/>
            </a:pPr>
            <a:fld id="{1A3B5302-DD6D-48B1-AEF7-9164F4E1CA4D}" type="slidenum">
              <a:rPr lang="en-US" smtClean="0"/>
              <a:pPr>
                <a:defRPr/>
              </a:pPr>
              <a:t>27</a:t>
            </a:fld>
            <a:endParaRPr lang="en-US" dirty="0"/>
          </a:p>
        </p:txBody>
      </p:sp>
    </p:spTree>
    <p:extLst>
      <p:ext uri="{BB962C8B-B14F-4D97-AF65-F5344CB8AC3E}">
        <p14:creationId xmlns:p14="http://schemas.microsoft.com/office/powerpoint/2010/main" val="19492472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Worksheet 1: Common Mistakes</a:t>
            </a:r>
            <a:endParaRPr lang="en-US" dirty="0">
              <a:solidFill>
                <a:schemeClr val="tx1"/>
              </a:solidFill>
            </a:endParaRPr>
          </a:p>
        </p:txBody>
      </p:sp>
      <p:sp>
        <p:nvSpPr>
          <p:cNvPr id="3" name="Content Placeholder 2"/>
          <p:cNvSpPr>
            <a:spLocks noGrp="1"/>
          </p:cNvSpPr>
          <p:nvPr>
            <p:ph idx="1"/>
          </p:nvPr>
        </p:nvSpPr>
        <p:spPr>
          <a:xfrm>
            <a:off x="457200" y="1981200"/>
            <a:ext cx="8229600" cy="4876800"/>
          </a:xfrm>
        </p:spPr>
        <p:txBody>
          <a:bodyPr/>
          <a:lstStyle/>
          <a:p>
            <a:r>
              <a:rPr lang="en-US" sz="2800" dirty="0" smtClean="0"/>
              <a:t>Race categories do not add up to 100%</a:t>
            </a:r>
          </a:p>
          <a:p>
            <a:r>
              <a:rPr lang="en-US" sz="2800" dirty="0" smtClean="0"/>
              <a:t>Among the collected applicant and tenant race data, the “Other” category is over 1% without further explanation</a:t>
            </a:r>
            <a:endParaRPr lang="en-US" sz="2800" dirty="0" smtClean="0">
              <a:solidFill>
                <a:schemeClr val="accent2"/>
              </a:solidFill>
            </a:endParaRPr>
          </a:p>
          <a:p>
            <a:r>
              <a:rPr lang="en-US" sz="2800" dirty="0" smtClean="0"/>
              <a:t>“Familial Status” or “Disability” category is listed as “N/A” when the data is actually available for the county</a:t>
            </a:r>
          </a:p>
          <a:p>
            <a:r>
              <a:rPr lang="en-US" sz="2800" dirty="0" smtClean="0"/>
              <a:t>Using outdated 2000 Census data</a:t>
            </a:r>
          </a:p>
          <a:p>
            <a:r>
              <a:rPr lang="en-US" sz="2800" dirty="0" smtClean="0"/>
              <a:t>Using old 935.2A Form</a:t>
            </a:r>
            <a:endParaRPr lang="en-US" sz="2800" dirty="0"/>
          </a:p>
        </p:txBody>
      </p:sp>
      <p:sp>
        <p:nvSpPr>
          <p:cNvPr id="4" name="Slide Number Placeholder 3"/>
          <p:cNvSpPr>
            <a:spLocks noGrp="1"/>
          </p:cNvSpPr>
          <p:nvPr>
            <p:ph type="sldNum" sz="quarter" idx="11"/>
          </p:nvPr>
        </p:nvSpPr>
        <p:spPr/>
        <p:txBody>
          <a:bodyPr/>
          <a:lstStyle/>
          <a:p>
            <a:pPr>
              <a:defRPr/>
            </a:pPr>
            <a:fld id="{1A3B5302-DD6D-48B1-AEF7-9164F4E1CA4D}" type="slidenum">
              <a:rPr lang="en-US" smtClean="0"/>
              <a:pPr>
                <a:defRPr/>
              </a:pPr>
              <a:t>28</a:t>
            </a:fld>
            <a:endParaRPr lang="en-US" dirty="0"/>
          </a:p>
        </p:txBody>
      </p:sp>
    </p:spTree>
    <p:extLst>
      <p:ext uri="{BB962C8B-B14F-4D97-AF65-F5344CB8AC3E}">
        <p14:creationId xmlns:p14="http://schemas.microsoft.com/office/powerpoint/2010/main" val="3534675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algn="ctr" eaLnBrk="1" fontAlgn="auto" hangingPunct="1">
              <a:spcAft>
                <a:spcPts val="0"/>
              </a:spcAft>
              <a:defRPr/>
            </a:pPr>
            <a:r>
              <a:rPr lang="en-US" dirty="0" smtClean="0">
                <a:solidFill>
                  <a:schemeClr val="tx1"/>
                </a:solidFill>
              </a:rPr>
              <a:t>Identify Outreach &amp; Marketing Programs </a:t>
            </a:r>
          </a:p>
        </p:txBody>
      </p:sp>
      <p:sp>
        <p:nvSpPr>
          <p:cNvPr id="25603" name="Rectangle 3"/>
          <p:cNvSpPr>
            <a:spLocks noGrp="1" noChangeArrowheads="1"/>
          </p:cNvSpPr>
          <p:nvPr>
            <p:ph idx="1"/>
          </p:nvPr>
        </p:nvSpPr>
        <p:spPr/>
        <p:txBody>
          <a:bodyPr/>
          <a:lstStyle/>
          <a:p>
            <a:pPr eaLnBrk="1" hangingPunct="1">
              <a:lnSpc>
                <a:spcPct val="90000"/>
              </a:lnSpc>
              <a:buFont typeface="Wingdings 2" pitchFamily="18" charset="2"/>
              <a:buNone/>
            </a:pPr>
            <a:r>
              <a:rPr lang="en-US" sz="2800" dirty="0" smtClean="0"/>
              <a:t> </a:t>
            </a:r>
          </a:p>
          <a:p>
            <a:pPr eaLnBrk="1" hangingPunct="1">
              <a:lnSpc>
                <a:spcPct val="90000"/>
              </a:lnSpc>
            </a:pPr>
            <a:r>
              <a:rPr lang="en-US" dirty="0" smtClean="0"/>
              <a:t>For each protected class identified as under-represented in Block 3b, identify an outreach or marketing campaign that will be effective in attracting applications from that group.</a:t>
            </a:r>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29</a:t>
            </a:fld>
            <a:endParaRPr lang="en-US" dirty="0"/>
          </a:p>
        </p:txBody>
      </p:sp>
    </p:spTree>
    <p:extLst>
      <p:ext uri="{BB962C8B-B14F-4D97-AF65-F5344CB8AC3E}">
        <p14:creationId xmlns:p14="http://schemas.microsoft.com/office/powerpoint/2010/main" val="2294891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Policy Goal</a:t>
            </a:r>
            <a:endParaRPr lang="en-US" dirty="0"/>
          </a:p>
        </p:txBody>
      </p:sp>
      <p:sp>
        <p:nvSpPr>
          <p:cNvPr id="3" name="Content Placeholder 2"/>
          <p:cNvSpPr>
            <a:spLocks noGrp="1"/>
          </p:cNvSpPr>
          <p:nvPr>
            <p:ph idx="1"/>
          </p:nvPr>
        </p:nvSpPr>
        <p:spPr/>
        <p:txBody>
          <a:bodyPr/>
          <a:lstStyle/>
          <a:p>
            <a:r>
              <a:rPr lang="en-US" dirty="0"/>
              <a:t>HUD’s policy is to </a:t>
            </a:r>
            <a:r>
              <a:rPr lang="en-US" dirty="0" smtClean="0"/>
              <a:t>administer housing </a:t>
            </a:r>
            <a:r>
              <a:rPr lang="en-US" dirty="0"/>
              <a:t>programs affirmatively, so…individuals of similar income levels in the same housing market area have a like range of housing choices available to them regardless of their race, color, religion, sex, handicap, familial status or national origin</a:t>
            </a:r>
            <a:r>
              <a:rPr lang="en-US" dirty="0" smtClean="0"/>
              <a:t>.</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3</a:t>
            </a:fld>
            <a:endParaRPr lang="en-US" dirty="0"/>
          </a:p>
        </p:txBody>
      </p:sp>
    </p:spTree>
    <p:extLst>
      <p:ext uri="{BB962C8B-B14F-4D97-AF65-F5344CB8AC3E}">
        <p14:creationId xmlns:p14="http://schemas.microsoft.com/office/powerpoint/2010/main" val="17965224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Worksheets 3 &amp; 4: Marketing and Outreach</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Worksheet 3:</a:t>
            </a:r>
            <a:r>
              <a:rPr lang="en-US" dirty="0" smtClean="0"/>
              <a:t> Identify community contact organization  (at least 1 required / 2 recommended for each under-represented group, include </a:t>
            </a:r>
            <a:r>
              <a:rPr lang="en-US" i="1" dirty="0" smtClean="0"/>
              <a:t>specific</a:t>
            </a:r>
            <a:r>
              <a:rPr lang="en-US" dirty="0" smtClean="0"/>
              <a:t> contact person, previous experience working with target population, date of contact, role)</a:t>
            </a:r>
          </a:p>
          <a:p>
            <a:endParaRPr lang="en-US" u="sng" dirty="0"/>
          </a:p>
          <a:p>
            <a:r>
              <a:rPr lang="en-US" u="sng" dirty="0" smtClean="0"/>
              <a:t>Worksheet 4:</a:t>
            </a:r>
            <a:r>
              <a:rPr lang="en-US" dirty="0" smtClean="0"/>
              <a:t> Identify methods of advertising (media used, languages, alternative formats</a:t>
            </a:r>
            <a:r>
              <a:rPr lang="en-US" dirty="0"/>
              <a:t>)</a:t>
            </a:r>
          </a:p>
        </p:txBody>
      </p:sp>
      <p:sp>
        <p:nvSpPr>
          <p:cNvPr id="4" name="Slide Number Placeholder 3"/>
          <p:cNvSpPr>
            <a:spLocks noGrp="1"/>
          </p:cNvSpPr>
          <p:nvPr>
            <p:ph type="sldNum" sz="quarter" idx="11"/>
          </p:nvPr>
        </p:nvSpPr>
        <p:spPr/>
        <p:txBody>
          <a:bodyPr/>
          <a:lstStyle/>
          <a:p>
            <a:fld id="{16555105-2AEA-4C28-AF2B-9BDEEA4C828C}" type="slidenum">
              <a:rPr lang="en-US" smtClean="0"/>
              <a:t>30</a:t>
            </a:fld>
            <a:endParaRPr lang="en-US" dirty="0"/>
          </a:p>
        </p:txBody>
      </p:sp>
    </p:spTree>
    <p:extLst>
      <p:ext uri="{BB962C8B-B14F-4D97-AF65-F5344CB8AC3E}">
        <p14:creationId xmlns:p14="http://schemas.microsoft.com/office/powerpoint/2010/main" val="32441867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Worksheet 3</a:t>
            </a:r>
            <a:endParaRPr lang="en-US" dirty="0">
              <a:solidFill>
                <a:schemeClr val="tx1"/>
              </a:solidFill>
            </a:endParaRPr>
          </a:p>
        </p:txBody>
      </p:sp>
      <p:sp>
        <p:nvSpPr>
          <p:cNvPr id="3" name="Slide Number Placeholder 2"/>
          <p:cNvSpPr>
            <a:spLocks noGrp="1"/>
          </p:cNvSpPr>
          <p:nvPr>
            <p:ph type="sldNum" sz="quarter" idx="11"/>
          </p:nvPr>
        </p:nvSpPr>
        <p:spPr/>
        <p:txBody>
          <a:bodyPr/>
          <a:lstStyle/>
          <a:p>
            <a:pPr>
              <a:defRPr/>
            </a:pPr>
            <a:fld id="{1A3B5302-DD6D-48B1-AEF7-9164F4E1CA4D}" type="slidenum">
              <a:rPr lang="en-US" smtClean="0"/>
              <a:pPr>
                <a:defRPr/>
              </a:pPr>
              <a:t>31</a:t>
            </a:fld>
            <a:endParaRPr lang="en-US" dirty="0"/>
          </a:p>
        </p:txBody>
      </p:sp>
      <p:pic>
        <p:nvPicPr>
          <p:cNvPr id="7171" name="Picture 3"/>
          <p:cNvPicPr>
            <a:picLocks noChangeAspect="1" noChangeArrowheads="1"/>
          </p:cNvPicPr>
          <p:nvPr/>
        </p:nvPicPr>
        <p:blipFill>
          <a:blip r:embed="rId3" cstate="print"/>
          <a:srcRect b="5140"/>
          <a:stretch>
            <a:fillRect/>
          </a:stretch>
        </p:blipFill>
        <p:spPr bwMode="auto">
          <a:xfrm>
            <a:off x="152400" y="1543050"/>
            <a:ext cx="8847224" cy="4095750"/>
          </a:xfrm>
          <a:prstGeom prst="rect">
            <a:avLst/>
          </a:prstGeom>
          <a:noFill/>
          <a:ln w="9525">
            <a:noFill/>
            <a:miter lim="800000"/>
            <a:headEnd/>
            <a:tailEnd/>
          </a:ln>
        </p:spPr>
      </p:pic>
    </p:spTree>
    <p:extLst>
      <p:ext uri="{BB962C8B-B14F-4D97-AF65-F5344CB8AC3E}">
        <p14:creationId xmlns:p14="http://schemas.microsoft.com/office/powerpoint/2010/main" val="5773510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01625" y="228600"/>
            <a:ext cx="8534400" cy="1447800"/>
          </a:xfrm>
        </p:spPr>
        <p:txBody>
          <a:bodyPr>
            <a:normAutofit fontScale="90000"/>
          </a:bodyPr>
          <a:lstStyle/>
          <a:p>
            <a:pPr algn="ct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4900" dirty="0" smtClean="0">
                <a:solidFill>
                  <a:schemeClr val="tx1"/>
                </a:solidFill>
              </a:rPr>
              <a:t>Worksheet 4: </a:t>
            </a:r>
            <a:br>
              <a:rPr lang="en-US" sz="4900" dirty="0" smtClean="0">
                <a:solidFill>
                  <a:schemeClr val="tx1"/>
                </a:solidFill>
              </a:rPr>
            </a:br>
            <a:r>
              <a:rPr lang="en-US" sz="4900" dirty="0" smtClean="0">
                <a:solidFill>
                  <a:schemeClr val="tx1"/>
                </a:solidFill>
              </a:rPr>
              <a:t>Marketing &amp; Outreach</a:t>
            </a:r>
            <a:br>
              <a:rPr lang="en-US" sz="4900" dirty="0" smtClean="0">
                <a:solidFill>
                  <a:schemeClr val="tx1"/>
                </a:solidFill>
              </a:rPr>
            </a:br>
            <a:r>
              <a:rPr lang="en-US" sz="4900" dirty="0" smtClean="0">
                <a:solidFill>
                  <a:schemeClr val="tx1"/>
                </a:solidFill>
              </a:rPr>
              <a:t/>
            </a:r>
            <a:br>
              <a:rPr lang="en-US" sz="49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endParaRPr lang="en-US" sz="2800" dirty="0" smtClean="0">
              <a:solidFill>
                <a:schemeClr val="tx1"/>
              </a:solidFill>
            </a:endParaRPr>
          </a:p>
        </p:txBody>
      </p:sp>
      <p:sp>
        <p:nvSpPr>
          <p:cNvPr id="27651" name="Rectangle 3"/>
          <p:cNvSpPr>
            <a:spLocks noGrp="1" noChangeArrowheads="1"/>
          </p:cNvSpPr>
          <p:nvPr>
            <p:ph idx="1"/>
          </p:nvPr>
        </p:nvSpPr>
        <p:spPr/>
        <p:txBody>
          <a:bodyPr/>
          <a:lstStyle/>
          <a:p>
            <a:pPr eaLnBrk="1" hangingPunct="1"/>
            <a:endParaRPr lang="en-US" sz="2800" dirty="0" smtClean="0"/>
          </a:p>
          <a:p>
            <a:pPr eaLnBrk="1" hangingPunct="1"/>
            <a:r>
              <a:rPr lang="en-US" sz="2800" dirty="0" smtClean="0"/>
              <a:t>If groups you’re targeting for affirmative marketing are Limited English Proficient, use multi-lingual materials/ads</a:t>
            </a:r>
          </a:p>
          <a:p>
            <a:pPr eaLnBrk="1" hangingPunct="1"/>
            <a:r>
              <a:rPr lang="en-US" sz="2800" dirty="0" smtClean="0"/>
              <a:t>Include FHEO logo, slogan, or statement</a:t>
            </a:r>
          </a:p>
          <a:p>
            <a:pPr eaLnBrk="1" hangingPunct="1"/>
            <a:r>
              <a:rPr lang="en-US" sz="2800" dirty="0" smtClean="0"/>
              <a:t>Attach copies of ads/flyers to your AFHMP when you submit to </a:t>
            </a:r>
            <a:r>
              <a:rPr lang="en-US" sz="2800" dirty="0" smtClean="0"/>
              <a:t>HCD</a:t>
            </a:r>
            <a:endParaRPr lang="en-US" sz="2800" dirty="0" smtClean="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32</a:t>
            </a:fld>
            <a:endParaRPr lang="en-US" dirty="0"/>
          </a:p>
        </p:txBody>
      </p:sp>
    </p:spTree>
    <p:extLst>
      <p:ext uri="{BB962C8B-B14F-4D97-AF65-F5344CB8AC3E}">
        <p14:creationId xmlns:p14="http://schemas.microsoft.com/office/powerpoint/2010/main" val="15680582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BE9509E8-7DE1-473C-9458-56E8294DE2A6}" type="slidenum">
              <a:rPr lang="en-US" smtClean="0"/>
              <a:pPr>
                <a:defRPr/>
              </a:pPr>
              <a:t>33</a:t>
            </a:fld>
            <a:endParaRPr lang="en-US" dirty="0"/>
          </a:p>
        </p:txBody>
      </p:sp>
      <p:sp>
        <p:nvSpPr>
          <p:cNvPr id="2" name="Title 1"/>
          <p:cNvSpPr>
            <a:spLocks noGrp="1"/>
          </p:cNvSpPr>
          <p:nvPr>
            <p:ph type="title" idx="4294967295"/>
          </p:nvPr>
        </p:nvSpPr>
        <p:spPr>
          <a:xfrm>
            <a:off x="0" y="17463"/>
            <a:ext cx="8534400" cy="457200"/>
          </a:xfrm>
        </p:spPr>
        <p:txBody>
          <a:bodyPr/>
          <a:lstStyle/>
          <a:p>
            <a:r>
              <a:rPr lang="en-US" sz="2400" dirty="0" smtClean="0">
                <a:solidFill>
                  <a:schemeClr val="tx1"/>
                </a:solidFill>
              </a:rPr>
              <a:t>Worksheet 4: Sample</a:t>
            </a:r>
            <a:endParaRPr lang="en-US" sz="2400" dirty="0">
              <a:solidFill>
                <a:schemeClr val="tx1"/>
              </a:solidFill>
            </a:endParaRPr>
          </a:p>
        </p:txBody>
      </p:sp>
      <p:pic>
        <p:nvPicPr>
          <p:cNvPr id="8194" name="Picture 2"/>
          <p:cNvPicPr>
            <a:picLocks noChangeAspect="1" noChangeArrowheads="1"/>
          </p:cNvPicPr>
          <p:nvPr/>
        </p:nvPicPr>
        <p:blipFill>
          <a:blip r:embed="rId3" cstate="print"/>
          <a:srcRect/>
          <a:stretch>
            <a:fillRect/>
          </a:stretch>
        </p:blipFill>
        <p:spPr bwMode="auto">
          <a:xfrm>
            <a:off x="1066800" y="457200"/>
            <a:ext cx="6629400" cy="6169197"/>
          </a:xfrm>
          <a:prstGeom prst="rect">
            <a:avLst/>
          </a:prstGeom>
          <a:noFill/>
          <a:ln w="9525">
            <a:noFill/>
            <a:miter lim="800000"/>
            <a:headEnd/>
            <a:tailEnd/>
          </a:ln>
        </p:spPr>
      </p:pic>
    </p:spTree>
    <p:extLst>
      <p:ext uri="{BB962C8B-B14F-4D97-AF65-F5344CB8AC3E}">
        <p14:creationId xmlns:p14="http://schemas.microsoft.com/office/powerpoint/2010/main" val="15587576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z="3200" dirty="0" smtClean="0">
                <a:solidFill>
                  <a:schemeClr val="tx1"/>
                </a:solidFill>
              </a:rPr>
              <a:t>Residency Preference (Block 4a)</a:t>
            </a:r>
          </a:p>
        </p:txBody>
      </p:sp>
      <p:sp>
        <p:nvSpPr>
          <p:cNvPr id="28675" name="Content Placeholder 2"/>
          <p:cNvSpPr>
            <a:spLocks noGrp="1"/>
          </p:cNvSpPr>
          <p:nvPr>
            <p:ph idx="1"/>
          </p:nvPr>
        </p:nvSpPr>
        <p:spPr/>
        <p:txBody>
          <a:bodyPr/>
          <a:lstStyle/>
          <a:p>
            <a:pPr eaLnBrk="1" hangingPunct="1"/>
            <a:r>
              <a:rPr lang="en-US" sz="2000" dirty="0" smtClean="0">
                <a:solidFill>
                  <a:srgbClr val="FF0000"/>
                </a:solidFill>
              </a:rPr>
              <a:t>Residency preferences </a:t>
            </a:r>
            <a:r>
              <a:rPr lang="en-US" sz="2000" dirty="0" smtClean="0"/>
              <a:t>may have discriminatory impact if demographics of local community vary significantly from those of the HMA. For this reason, they are rarely approved.</a:t>
            </a:r>
          </a:p>
          <a:p>
            <a:pPr eaLnBrk="1" hangingPunct="1">
              <a:buFont typeface="Wingdings 2" pitchFamily="18" charset="2"/>
              <a:buNone/>
            </a:pPr>
            <a:endParaRPr lang="en-US" sz="2000" dirty="0" smtClean="0"/>
          </a:p>
          <a:p>
            <a:pPr eaLnBrk="1" hangingPunct="1"/>
            <a:r>
              <a:rPr lang="en-US" sz="2000" dirty="0" smtClean="0"/>
              <a:t>Complete Block 4a  and Worksheet 2 if you have or propose to use a residency preference.</a:t>
            </a:r>
          </a:p>
          <a:p>
            <a:pPr eaLnBrk="1" hangingPunct="1"/>
            <a:endParaRPr lang="en-US" sz="2000" dirty="0"/>
          </a:p>
          <a:p>
            <a:pPr eaLnBrk="1" hangingPunct="1"/>
            <a:r>
              <a:rPr lang="en-US" sz="2000" dirty="0" smtClean="0"/>
              <a:t>If development uses something other than direct-marketing to obtain tenants (e.g., county mental health referral system), be sure to indicate that on the form, but remember that it doesn’t release you from the requirement to affirmatively further through identifying under-served groups</a:t>
            </a:r>
            <a:r>
              <a:rPr lang="en-US" sz="2000" dirty="0"/>
              <a:t> </a:t>
            </a:r>
            <a:r>
              <a:rPr lang="en-US" sz="2000" dirty="0" smtClean="0"/>
              <a:t>by race or familial status, conducting outreach &amp; marketing and/or adjusting methods of administration that may be limiting participation.</a:t>
            </a:r>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34</a:t>
            </a:fld>
            <a:endParaRPr lang="en-US" dirty="0"/>
          </a:p>
        </p:txBody>
      </p:sp>
    </p:spTree>
    <p:extLst>
      <p:ext uri="{BB962C8B-B14F-4D97-AF65-F5344CB8AC3E}">
        <p14:creationId xmlns:p14="http://schemas.microsoft.com/office/powerpoint/2010/main" val="25518044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z="2800" dirty="0" smtClean="0">
                <a:solidFill>
                  <a:schemeClr val="tx1"/>
                </a:solidFill>
              </a:rPr>
              <a:t>Evaluation of Affirmative Marketing (Block 6)</a:t>
            </a:r>
          </a:p>
        </p:txBody>
      </p:sp>
      <p:sp>
        <p:nvSpPr>
          <p:cNvPr id="30723" name="Content Placeholder 2"/>
          <p:cNvSpPr>
            <a:spLocks noGrp="1"/>
          </p:cNvSpPr>
          <p:nvPr>
            <p:ph idx="1"/>
          </p:nvPr>
        </p:nvSpPr>
        <p:spPr/>
        <p:txBody>
          <a:bodyPr/>
          <a:lstStyle/>
          <a:p>
            <a:pPr algn="just" eaLnBrk="1" hangingPunct="1"/>
            <a:r>
              <a:rPr lang="en-US" sz="2800" dirty="0" smtClean="0"/>
              <a:t>Include narrative statement of effectiveness of affirmative marketing techniques – if prior affirmative marketing wasn’t particularly successful in attracting new applications from under-represented groups, describe how you have adjusted your affirmative outreach &amp; marketing strategy to make it more effective with your revised plan.</a:t>
            </a:r>
          </a:p>
          <a:p>
            <a:pPr eaLnBrk="1" hangingPunct="1">
              <a:buFontTx/>
              <a:buNone/>
            </a:pPr>
            <a:endParaRPr lang="en-US" sz="2400" dirty="0" smtClean="0"/>
          </a:p>
        </p:txBody>
      </p:sp>
      <p:sp>
        <p:nvSpPr>
          <p:cNvPr id="2" name="Slide Number Placeholder 1"/>
          <p:cNvSpPr>
            <a:spLocks noGrp="1"/>
          </p:cNvSpPr>
          <p:nvPr>
            <p:ph type="sldNum" sz="quarter" idx="11"/>
          </p:nvPr>
        </p:nvSpPr>
        <p:spPr/>
        <p:txBody>
          <a:bodyPr/>
          <a:lstStyle/>
          <a:p>
            <a:pPr>
              <a:defRPr/>
            </a:pPr>
            <a:fld id="{1A3B5302-DD6D-48B1-AEF7-9164F4E1CA4D}" type="slidenum">
              <a:rPr lang="en-US" smtClean="0"/>
              <a:pPr>
                <a:defRPr/>
              </a:pPr>
              <a:t>35</a:t>
            </a:fld>
            <a:endParaRPr lang="en-US" dirty="0"/>
          </a:p>
        </p:txBody>
      </p:sp>
    </p:spTree>
    <p:extLst>
      <p:ext uri="{BB962C8B-B14F-4D97-AF65-F5344CB8AC3E}">
        <p14:creationId xmlns:p14="http://schemas.microsoft.com/office/powerpoint/2010/main" val="6622519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lgn="ctr">
              <a:buNone/>
            </a:pPr>
            <a:r>
              <a:rPr lang="en-US" sz="4400" dirty="0" smtClean="0"/>
              <a:t>Questions??</a:t>
            </a:r>
            <a:endParaRPr lang="en-US" sz="4400" dirty="0"/>
          </a:p>
        </p:txBody>
      </p:sp>
      <p:sp>
        <p:nvSpPr>
          <p:cNvPr id="4" name="Slide Number Placeholder 3"/>
          <p:cNvSpPr>
            <a:spLocks noGrp="1"/>
          </p:cNvSpPr>
          <p:nvPr>
            <p:ph type="sldNum" sz="quarter" idx="11"/>
          </p:nvPr>
        </p:nvSpPr>
        <p:spPr/>
        <p:txBody>
          <a:bodyPr/>
          <a:lstStyle/>
          <a:p>
            <a:fld id="{16555105-2AEA-4C28-AF2B-9BDEEA4C828C}" type="slidenum">
              <a:rPr lang="en-US" smtClean="0"/>
              <a:t>36</a:t>
            </a:fld>
            <a:endParaRPr lang="en-US" dirty="0"/>
          </a:p>
        </p:txBody>
      </p:sp>
    </p:spTree>
    <p:extLst>
      <p:ext uri="{BB962C8B-B14F-4D97-AF65-F5344CB8AC3E}">
        <p14:creationId xmlns:p14="http://schemas.microsoft.com/office/powerpoint/2010/main" val="42802405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752600"/>
          </a:xfrm>
        </p:spPr>
        <p:txBody>
          <a:bodyPr>
            <a:normAutofit fontScale="90000"/>
          </a:bodyPr>
          <a:lstStyle/>
          <a:p>
            <a:pPr algn="ctr"/>
            <a:r>
              <a:rPr lang="en-US" dirty="0" smtClean="0"/>
              <a:t>Annual Affirmative Marketing Analysis </a:t>
            </a:r>
            <a:r>
              <a:rPr lang="en-US" dirty="0"/>
              <a:t>Report (</a:t>
            </a:r>
            <a:r>
              <a:rPr lang="en-US" dirty="0" smtClean="0"/>
              <a:t>AAMAR) For Project Activities</a:t>
            </a:r>
            <a:endParaRPr lang="en-US" dirty="0"/>
          </a:p>
        </p:txBody>
      </p:sp>
      <p:sp>
        <p:nvSpPr>
          <p:cNvPr id="3" name="Content Placeholder 2"/>
          <p:cNvSpPr>
            <a:spLocks noGrp="1"/>
          </p:cNvSpPr>
          <p:nvPr>
            <p:ph idx="1"/>
          </p:nvPr>
        </p:nvSpPr>
        <p:spPr>
          <a:xfrm>
            <a:off x="533400" y="2484437"/>
            <a:ext cx="8229600" cy="4373563"/>
          </a:xfrm>
        </p:spPr>
        <p:txBody>
          <a:bodyPr/>
          <a:lstStyle/>
          <a:p>
            <a:pPr marL="0" indent="0">
              <a:buNone/>
            </a:pPr>
            <a:r>
              <a:rPr lang="en-US" dirty="0" smtClean="0"/>
              <a:t>Multifamily Rental Projects (5 or more units) must submit the AAMAR each year:</a:t>
            </a:r>
          </a:p>
          <a:p>
            <a:pPr lvl="1"/>
            <a:r>
              <a:rPr lang="en-US" dirty="0" smtClean="0"/>
              <a:t>For CHDO Rental Projects, owner/agent submits to HCD-AMC as a part of the Annual Report.</a:t>
            </a:r>
          </a:p>
          <a:p>
            <a:pPr lvl="1"/>
            <a:r>
              <a:rPr lang="en-US" dirty="0" smtClean="0"/>
              <a:t>For State Recipient Rental Projects, owner/agent submits it to the State Recipient.</a:t>
            </a:r>
          </a:p>
        </p:txBody>
      </p:sp>
      <p:sp>
        <p:nvSpPr>
          <p:cNvPr id="4" name="Slide Number Placeholder 3"/>
          <p:cNvSpPr>
            <a:spLocks noGrp="1"/>
          </p:cNvSpPr>
          <p:nvPr>
            <p:ph type="sldNum" sz="quarter" idx="11"/>
          </p:nvPr>
        </p:nvSpPr>
        <p:spPr/>
        <p:txBody>
          <a:bodyPr/>
          <a:lstStyle/>
          <a:p>
            <a:fld id="{16555105-2AEA-4C28-AF2B-9BDEEA4C828C}" type="slidenum">
              <a:rPr lang="en-US" smtClean="0"/>
              <a:t>37</a:t>
            </a:fld>
            <a:endParaRPr lang="en-US" dirty="0"/>
          </a:p>
        </p:txBody>
      </p:sp>
    </p:spTree>
    <p:extLst>
      <p:ext uri="{BB962C8B-B14F-4D97-AF65-F5344CB8AC3E}">
        <p14:creationId xmlns:p14="http://schemas.microsoft.com/office/powerpoint/2010/main" val="16471114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382000" cy="4419600"/>
          </a:xfrm>
        </p:spPr>
        <p:txBody>
          <a:bodyPr>
            <a:normAutofit lnSpcReduction="10000"/>
          </a:bodyPr>
          <a:lstStyle/>
          <a:p>
            <a:r>
              <a:rPr lang="en-US" dirty="0" smtClean="0"/>
              <a:t>Section I -- Census/Resident/Applicant Data </a:t>
            </a:r>
          </a:p>
          <a:p>
            <a:pPr lvl="1"/>
            <a:r>
              <a:rPr lang="en-US" dirty="0" smtClean="0"/>
              <a:t>Housing Market Area should never be smaller than the County</a:t>
            </a:r>
          </a:p>
          <a:p>
            <a:pPr lvl="1"/>
            <a:r>
              <a:rPr lang="en-US" dirty="0" smtClean="0"/>
              <a:t>Expanded Housing Market Area is specified only in rare instances</a:t>
            </a:r>
          </a:p>
          <a:p>
            <a:pPr lvl="1"/>
            <a:r>
              <a:rPr lang="en-US" dirty="0" smtClean="0"/>
              <a:t>Census Lookup Instructions updated March 2013, for persons with disabilities data </a:t>
            </a:r>
          </a:p>
          <a:p>
            <a:pPr lvl="1"/>
            <a:r>
              <a:rPr lang="en-US" dirty="0" smtClean="0"/>
              <a:t>Census table mirrors Worksheet 1, but also includes data on rejected applicant pool.</a:t>
            </a:r>
          </a:p>
          <a:p>
            <a:endParaRPr lang="en-US" dirty="0"/>
          </a:p>
          <a:p>
            <a:endParaRPr lang="en-US" dirty="0" smtClean="0"/>
          </a:p>
          <a:p>
            <a:endParaRPr lang="en-US" dirty="0"/>
          </a:p>
        </p:txBody>
      </p:sp>
      <p:sp>
        <p:nvSpPr>
          <p:cNvPr id="5" name="Title 4"/>
          <p:cNvSpPr>
            <a:spLocks noGrp="1"/>
          </p:cNvSpPr>
          <p:nvPr>
            <p:ph type="title"/>
          </p:nvPr>
        </p:nvSpPr>
        <p:spPr>
          <a:xfrm>
            <a:off x="457200" y="457200"/>
            <a:ext cx="8229600" cy="1524000"/>
          </a:xfrm>
        </p:spPr>
        <p:txBody>
          <a:bodyPr>
            <a:normAutofit/>
          </a:bodyPr>
          <a:lstStyle/>
          <a:p>
            <a:pPr algn="ctr"/>
            <a:r>
              <a:rPr lang="en-US" sz="3600" dirty="0"/>
              <a:t>Annual Affirmative Marketing Analysis Report For Project Activities</a:t>
            </a:r>
          </a:p>
        </p:txBody>
      </p:sp>
      <p:sp>
        <p:nvSpPr>
          <p:cNvPr id="2" name="Slide Number Placeholder 1"/>
          <p:cNvSpPr>
            <a:spLocks noGrp="1"/>
          </p:cNvSpPr>
          <p:nvPr>
            <p:ph type="sldNum" sz="quarter" idx="11"/>
          </p:nvPr>
        </p:nvSpPr>
        <p:spPr/>
        <p:txBody>
          <a:bodyPr/>
          <a:lstStyle/>
          <a:p>
            <a:fld id="{16555105-2AEA-4C28-AF2B-9BDEEA4C828C}" type="slidenum">
              <a:rPr lang="en-US" smtClean="0"/>
              <a:t>38</a:t>
            </a:fld>
            <a:endParaRPr lang="en-US" dirty="0"/>
          </a:p>
        </p:txBody>
      </p:sp>
    </p:spTree>
    <p:extLst>
      <p:ext uri="{BB962C8B-B14F-4D97-AF65-F5344CB8AC3E}">
        <p14:creationId xmlns:p14="http://schemas.microsoft.com/office/powerpoint/2010/main" val="33330133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solidFill>
                  <a:prstClr val="black"/>
                </a:solidFill>
              </a:rPr>
              <a:t>Annual Affirmative Marketing Analysis Report For Project Activities</a:t>
            </a:r>
            <a:endParaRPr lang="en-US" dirty="0"/>
          </a:p>
        </p:txBody>
      </p:sp>
      <p:sp>
        <p:nvSpPr>
          <p:cNvPr id="3" name="Content Placeholder 2"/>
          <p:cNvSpPr>
            <a:spLocks noGrp="1"/>
          </p:cNvSpPr>
          <p:nvPr>
            <p:ph idx="1"/>
          </p:nvPr>
        </p:nvSpPr>
        <p:spPr/>
        <p:txBody>
          <a:bodyPr/>
          <a:lstStyle/>
          <a:p>
            <a:pPr lvl="0"/>
            <a:endParaRPr lang="en-US" sz="3000" dirty="0" smtClean="0"/>
          </a:p>
          <a:p>
            <a:pPr lvl="0"/>
            <a:r>
              <a:rPr lang="en-US" sz="3000" dirty="0" smtClean="0"/>
              <a:t>Section </a:t>
            </a:r>
            <a:r>
              <a:rPr lang="en-US" sz="3000" dirty="0"/>
              <a:t>VII – Owner / Property Manager’s Demographic Analysis</a:t>
            </a:r>
          </a:p>
          <a:p>
            <a:pPr lvl="1"/>
            <a:r>
              <a:rPr lang="en-US" sz="2600" dirty="0"/>
              <a:t>Low representation of any protected </a:t>
            </a:r>
            <a:r>
              <a:rPr lang="en-US" sz="2600" dirty="0" smtClean="0"/>
              <a:t>group, including any racial group, must </a:t>
            </a:r>
            <a:r>
              <a:rPr lang="en-US" sz="2600" dirty="0"/>
              <a:t>be addressed</a:t>
            </a:r>
            <a:r>
              <a:rPr lang="en-US" sz="2600" dirty="0" smtClean="0"/>
              <a:t>. </a:t>
            </a:r>
            <a:endParaRPr lang="en-US" sz="2200" dirty="0" smtClean="0"/>
          </a:p>
          <a:p>
            <a:pPr lvl="1"/>
            <a:r>
              <a:rPr lang="en-US" sz="2600" dirty="0" smtClean="0"/>
              <a:t>Generally a deviation of 10% or more is considered significant under-representation. </a:t>
            </a:r>
          </a:p>
          <a:p>
            <a:pPr marL="457200" lvl="1" indent="0">
              <a:buNone/>
            </a:pP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39</a:t>
            </a:fld>
            <a:endParaRPr lang="en-US" dirty="0"/>
          </a:p>
        </p:txBody>
      </p:sp>
    </p:spTree>
    <p:extLst>
      <p:ext uri="{BB962C8B-B14F-4D97-AF65-F5344CB8AC3E}">
        <p14:creationId xmlns:p14="http://schemas.microsoft.com/office/powerpoint/2010/main" val="36150435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CDBG and HOME Program Activities Demographic Analysis Form</a:t>
            </a:r>
            <a:endParaRPr lang="en-US" sz="3600" dirty="0"/>
          </a:p>
        </p:txBody>
      </p:sp>
      <p:sp>
        <p:nvSpPr>
          <p:cNvPr id="3" name="Content Placeholder 2"/>
          <p:cNvSpPr>
            <a:spLocks noGrp="1"/>
          </p:cNvSpPr>
          <p:nvPr>
            <p:ph idx="1"/>
          </p:nvPr>
        </p:nvSpPr>
        <p:spPr>
          <a:xfrm>
            <a:off x="457200" y="1600200"/>
            <a:ext cx="8458200" cy="4953000"/>
          </a:xfrm>
        </p:spPr>
        <p:txBody>
          <a:bodyPr>
            <a:normAutofit fontScale="62500" lnSpcReduction="20000"/>
          </a:bodyPr>
          <a:lstStyle/>
          <a:p>
            <a:endParaRPr lang="en-US" dirty="0" smtClean="0"/>
          </a:p>
          <a:p>
            <a:r>
              <a:rPr lang="en-US" sz="3800" dirty="0" smtClean="0"/>
              <a:t>Analyzes demographic make-up of your program applicants, beneficiaries, rejected applicants, and those on the waiting list </a:t>
            </a:r>
          </a:p>
          <a:p>
            <a:endParaRPr lang="en-US" sz="3800" dirty="0" smtClean="0"/>
          </a:p>
          <a:p>
            <a:r>
              <a:rPr lang="en-US" sz="3800" dirty="0" smtClean="0"/>
              <a:t>Complete with your Annual Report for the previous reporting year (i.e. July 1- June 30)</a:t>
            </a:r>
          </a:p>
          <a:p>
            <a:endParaRPr lang="en-US" sz="3800" dirty="0" smtClean="0"/>
          </a:p>
          <a:p>
            <a:r>
              <a:rPr lang="en-US" sz="3800" dirty="0" smtClean="0"/>
              <a:t>Complete for each program activity for which you provided assistance, either through a State CDBG or HOME Standard Agreement, PI, or combinations thereof</a:t>
            </a:r>
          </a:p>
          <a:p>
            <a:endParaRPr lang="en-US" sz="3800" dirty="0" smtClean="0"/>
          </a:p>
          <a:p>
            <a:r>
              <a:rPr lang="en-US" sz="3800" dirty="0" smtClean="0"/>
              <a:t>Keep all completed forms  and back-up documentation of marketing efforts on file for </a:t>
            </a:r>
            <a:r>
              <a:rPr lang="en-US" sz="3800" dirty="0"/>
              <a:t>5</a:t>
            </a:r>
            <a:r>
              <a:rPr lang="en-US" sz="3800" dirty="0" smtClean="0"/>
              <a:t> years after expiration of your Standard Agreement</a:t>
            </a:r>
          </a:p>
          <a:p>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4</a:t>
            </a:fld>
            <a:endParaRPr lang="en-US" dirty="0"/>
          </a:p>
        </p:txBody>
      </p:sp>
    </p:spTree>
    <p:extLst>
      <p:ext uri="{BB962C8B-B14F-4D97-AF65-F5344CB8AC3E}">
        <p14:creationId xmlns:p14="http://schemas.microsoft.com/office/powerpoint/2010/main" val="40444426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Contact Information: Project Activities</a:t>
            </a:r>
            <a:endParaRPr lang="en-US" dirty="0"/>
          </a:p>
        </p:txBody>
      </p:sp>
      <p:sp>
        <p:nvSpPr>
          <p:cNvPr id="3" name="Content Placeholder 2"/>
          <p:cNvSpPr>
            <a:spLocks noGrp="1"/>
          </p:cNvSpPr>
          <p:nvPr>
            <p:ph idx="1"/>
          </p:nvPr>
        </p:nvSpPr>
        <p:spPr>
          <a:xfrm>
            <a:off x="457200" y="1981200"/>
            <a:ext cx="8229600" cy="4648200"/>
          </a:xfrm>
        </p:spPr>
        <p:txBody>
          <a:bodyPr/>
          <a:lstStyle/>
          <a:p>
            <a:r>
              <a:rPr lang="en-US" dirty="0" smtClean="0"/>
              <a:t>Projects under Development : </a:t>
            </a:r>
          </a:p>
          <a:p>
            <a:pPr lvl="1"/>
            <a:r>
              <a:rPr lang="en-US" dirty="0" smtClean="0"/>
              <a:t>CHDO: </a:t>
            </a:r>
            <a:r>
              <a:rPr lang="en-US" dirty="0" smtClean="0">
                <a:hlinkClick r:id="rId2"/>
              </a:rPr>
              <a:t>Laura.Bateman@hcd.ca.gov</a:t>
            </a:r>
            <a:endParaRPr lang="en-US" dirty="0" smtClean="0"/>
          </a:p>
          <a:p>
            <a:pPr lvl="1"/>
            <a:r>
              <a:rPr lang="en-US" dirty="0"/>
              <a:t> </a:t>
            </a:r>
            <a:r>
              <a:rPr lang="en-US" dirty="0" smtClean="0"/>
              <a:t>SR: Your local jurisdiction, or your HOME representative if you are  State Recipient </a:t>
            </a:r>
          </a:p>
          <a:p>
            <a:pPr marL="0" lvl="1" indent="0">
              <a:buNone/>
            </a:pPr>
            <a:r>
              <a:rPr lang="en-US" sz="3200" dirty="0" smtClean="0">
                <a:ea typeface="+mn-ea"/>
                <a:cs typeface="+mn-cs"/>
              </a:rPr>
              <a:t>Existing </a:t>
            </a:r>
            <a:r>
              <a:rPr lang="en-US" sz="3200" dirty="0">
                <a:ea typeface="+mn-ea"/>
                <a:cs typeface="+mn-cs"/>
              </a:rPr>
              <a:t>Projects:</a:t>
            </a:r>
          </a:p>
          <a:p>
            <a:pPr lvl="1"/>
            <a:r>
              <a:rPr lang="en-US" dirty="0" smtClean="0"/>
              <a:t>CHDO: AMC HOME Representative </a:t>
            </a:r>
          </a:p>
          <a:p>
            <a:pPr lvl="1"/>
            <a:r>
              <a:rPr lang="en-US" dirty="0" smtClean="0"/>
              <a:t>SR: Your local jurisdiction, or </a:t>
            </a:r>
            <a:r>
              <a:rPr lang="en-US" dirty="0" smtClean="0">
                <a:hlinkClick r:id="rId3"/>
              </a:rPr>
              <a:t>Bob.Doyel@hcd.ca.gov</a:t>
            </a:r>
            <a:r>
              <a:rPr lang="en-US" dirty="0" smtClean="0"/>
              <a:t> if  you are a State Recipient</a:t>
            </a:r>
          </a:p>
          <a:p>
            <a:pPr lvl="1"/>
            <a:endParaRPr lang="en-US" dirty="0" smtClean="0"/>
          </a:p>
          <a:p>
            <a:pPr lvl="1"/>
            <a:endParaRPr lang="en-US" dirty="0">
              <a:solidFill>
                <a:schemeClr val="accent2"/>
              </a:solidFill>
            </a:endParaRPr>
          </a:p>
        </p:txBody>
      </p:sp>
      <p:sp>
        <p:nvSpPr>
          <p:cNvPr id="4" name="Slide Number Placeholder 3"/>
          <p:cNvSpPr>
            <a:spLocks noGrp="1"/>
          </p:cNvSpPr>
          <p:nvPr>
            <p:ph type="sldNum" sz="quarter" idx="11"/>
          </p:nvPr>
        </p:nvSpPr>
        <p:spPr/>
        <p:txBody>
          <a:bodyPr/>
          <a:lstStyle/>
          <a:p>
            <a:fld id="{16555105-2AEA-4C28-AF2B-9BDEEA4C828C}" type="slidenum">
              <a:rPr lang="en-US" smtClean="0"/>
              <a:t>40</a:t>
            </a:fld>
            <a:endParaRPr lang="en-US" dirty="0"/>
          </a:p>
        </p:txBody>
      </p:sp>
    </p:spTree>
    <p:extLst>
      <p:ext uri="{BB962C8B-B14F-4D97-AF65-F5344CB8AC3E}">
        <p14:creationId xmlns:p14="http://schemas.microsoft.com/office/powerpoint/2010/main" val="16296644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lgn="ctr">
              <a:buNone/>
            </a:pPr>
            <a:r>
              <a:rPr lang="en-US" sz="4400" dirty="0" smtClean="0"/>
              <a:t>Questions??</a:t>
            </a:r>
            <a:endParaRPr lang="en-US" sz="4400" dirty="0"/>
          </a:p>
        </p:txBody>
      </p:sp>
      <p:sp>
        <p:nvSpPr>
          <p:cNvPr id="4" name="Slide Number Placeholder 3"/>
          <p:cNvSpPr>
            <a:spLocks noGrp="1"/>
          </p:cNvSpPr>
          <p:nvPr>
            <p:ph type="sldNum" sz="quarter" idx="11"/>
          </p:nvPr>
        </p:nvSpPr>
        <p:spPr/>
        <p:txBody>
          <a:bodyPr/>
          <a:lstStyle/>
          <a:p>
            <a:fld id="{16555105-2AEA-4C28-AF2B-9BDEEA4C828C}" type="slidenum">
              <a:rPr lang="en-US" smtClean="0"/>
              <a:t>41</a:t>
            </a:fld>
            <a:endParaRPr lang="en-US" dirty="0"/>
          </a:p>
        </p:txBody>
      </p:sp>
    </p:spTree>
    <p:extLst>
      <p:ext uri="{BB962C8B-B14F-4D97-AF65-F5344CB8AC3E}">
        <p14:creationId xmlns:p14="http://schemas.microsoft.com/office/powerpoint/2010/main" val="626446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a:xfrm>
            <a:off x="457200" y="1981200"/>
            <a:ext cx="8534400" cy="4419600"/>
          </a:xfrm>
        </p:spPr>
        <p:txBody>
          <a:bodyPr/>
          <a:lstStyle/>
          <a:p>
            <a:pPr marL="0" indent="0" algn="ctr">
              <a:buNone/>
            </a:pPr>
            <a:r>
              <a:rPr lang="en-US" sz="6000" dirty="0" smtClean="0"/>
              <a:t>Retrieving Census Disability Data </a:t>
            </a:r>
          </a:p>
          <a:p>
            <a:pPr marL="0" indent="0" algn="ctr">
              <a:buNone/>
            </a:pPr>
            <a:r>
              <a:rPr lang="en-US" sz="6000" dirty="0" smtClean="0"/>
              <a:t>Demonstration </a:t>
            </a:r>
          </a:p>
          <a:p>
            <a:pPr marL="0" indent="0" algn="ctr">
              <a:buNone/>
            </a:pPr>
            <a:r>
              <a:rPr lang="en-US" sz="6000" dirty="0" smtClean="0"/>
              <a:t>(Time Permitting)</a:t>
            </a:r>
            <a:endParaRPr lang="en-US" sz="6000" dirty="0"/>
          </a:p>
        </p:txBody>
      </p:sp>
      <p:sp>
        <p:nvSpPr>
          <p:cNvPr id="4" name="Slide Number Placeholder 3"/>
          <p:cNvSpPr>
            <a:spLocks noGrp="1"/>
          </p:cNvSpPr>
          <p:nvPr>
            <p:ph type="sldNum" sz="quarter" idx="11"/>
          </p:nvPr>
        </p:nvSpPr>
        <p:spPr/>
        <p:txBody>
          <a:bodyPr/>
          <a:lstStyle/>
          <a:p>
            <a:fld id="{16555105-2AEA-4C28-AF2B-9BDEEA4C828C}" type="slidenum">
              <a:rPr lang="en-US" smtClean="0"/>
              <a:t>42</a:t>
            </a:fld>
            <a:endParaRPr lang="en-US" dirty="0"/>
          </a:p>
        </p:txBody>
      </p:sp>
    </p:spTree>
    <p:extLst>
      <p:ext uri="{BB962C8B-B14F-4D97-AF65-F5344CB8AC3E}">
        <p14:creationId xmlns:p14="http://schemas.microsoft.com/office/powerpoint/2010/main" val="2275027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Applicable Program Activities</a:t>
            </a:r>
            <a:endParaRPr lang="en-US" dirty="0"/>
          </a:p>
        </p:txBody>
      </p:sp>
      <p:sp>
        <p:nvSpPr>
          <p:cNvPr id="3" name="Content Placeholder 2"/>
          <p:cNvSpPr>
            <a:spLocks noGrp="1"/>
          </p:cNvSpPr>
          <p:nvPr>
            <p:ph idx="1"/>
          </p:nvPr>
        </p:nvSpPr>
        <p:spPr/>
        <p:txBody>
          <a:bodyPr/>
          <a:lstStyle/>
          <a:p>
            <a:r>
              <a:rPr lang="en-US" dirty="0" smtClean="0"/>
              <a:t>CDBG</a:t>
            </a:r>
          </a:p>
          <a:p>
            <a:pPr lvl="1"/>
            <a:r>
              <a:rPr lang="en-US" dirty="0" smtClean="0"/>
              <a:t>Housing Rehab 1-4</a:t>
            </a:r>
          </a:p>
          <a:p>
            <a:pPr lvl="1"/>
            <a:r>
              <a:rPr lang="en-US" dirty="0" smtClean="0"/>
              <a:t>Homebuyer Assistance</a:t>
            </a:r>
          </a:p>
          <a:p>
            <a:pPr lvl="1"/>
            <a:r>
              <a:rPr lang="en-US" dirty="0" smtClean="0"/>
              <a:t>Public Services</a:t>
            </a:r>
          </a:p>
          <a:p>
            <a:pPr lvl="1"/>
            <a:r>
              <a:rPr lang="en-US" dirty="0" smtClean="0"/>
              <a:t>Microenterprise Loans and Grants</a:t>
            </a:r>
          </a:p>
          <a:p>
            <a:pPr lvl="1"/>
            <a:r>
              <a:rPr lang="en-US" dirty="0" smtClean="0"/>
              <a:t>Microenterprise TA</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5</a:t>
            </a:fld>
            <a:endParaRPr lang="en-US" dirty="0"/>
          </a:p>
        </p:txBody>
      </p:sp>
    </p:spTree>
    <p:extLst>
      <p:ext uri="{BB962C8B-B14F-4D97-AF65-F5344CB8AC3E}">
        <p14:creationId xmlns:p14="http://schemas.microsoft.com/office/powerpoint/2010/main" val="24139882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Applicable Program Activities</a:t>
            </a:r>
            <a:endParaRPr lang="en-US" dirty="0"/>
          </a:p>
        </p:txBody>
      </p:sp>
      <p:sp>
        <p:nvSpPr>
          <p:cNvPr id="3" name="Content Placeholder 2"/>
          <p:cNvSpPr>
            <a:spLocks noGrp="1"/>
          </p:cNvSpPr>
          <p:nvPr>
            <p:ph idx="1"/>
          </p:nvPr>
        </p:nvSpPr>
        <p:spPr/>
        <p:txBody>
          <a:bodyPr/>
          <a:lstStyle/>
          <a:p>
            <a:r>
              <a:rPr lang="en-US" dirty="0" smtClean="0"/>
              <a:t>HOME</a:t>
            </a:r>
          </a:p>
          <a:p>
            <a:pPr lvl="1"/>
            <a:r>
              <a:rPr lang="en-US" dirty="0" smtClean="0"/>
              <a:t>FTHB Acquisition Only</a:t>
            </a:r>
          </a:p>
          <a:p>
            <a:pPr lvl="1"/>
            <a:r>
              <a:rPr lang="en-US" dirty="0" smtClean="0"/>
              <a:t>FTHB Acquisition with Rehabilitation</a:t>
            </a:r>
          </a:p>
          <a:p>
            <a:pPr lvl="1"/>
            <a:r>
              <a:rPr lang="en-US" dirty="0" smtClean="0"/>
              <a:t>FTHB Infill New Construction </a:t>
            </a:r>
          </a:p>
          <a:p>
            <a:pPr lvl="1"/>
            <a:r>
              <a:rPr lang="en-US" dirty="0" smtClean="0"/>
              <a:t>OOR</a:t>
            </a:r>
          </a:p>
          <a:p>
            <a:pPr lvl="1"/>
            <a:r>
              <a:rPr lang="en-US" dirty="0" smtClean="0"/>
              <a:t>TBRA</a:t>
            </a:r>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6</a:t>
            </a:fld>
            <a:endParaRPr lang="en-US" dirty="0"/>
          </a:p>
        </p:txBody>
      </p:sp>
    </p:spTree>
    <p:extLst>
      <p:ext uri="{BB962C8B-B14F-4D97-AF65-F5344CB8AC3E}">
        <p14:creationId xmlns:p14="http://schemas.microsoft.com/office/powerpoint/2010/main" val="3965841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to Analyze the Data</a:t>
            </a:r>
            <a:endParaRPr lang="en-US" dirty="0"/>
          </a:p>
        </p:txBody>
      </p:sp>
      <p:sp>
        <p:nvSpPr>
          <p:cNvPr id="3" name="Content Placeholder 2"/>
          <p:cNvSpPr>
            <a:spLocks noGrp="1"/>
          </p:cNvSpPr>
          <p:nvPr>
            <p:ph idx="1"/>
          </p:nvPr>
        </p:nvSpPr>
        <p:spPr/>
        <p:txBody>
          <a:bodyPr/>
          <a:lstStyle/>
          <a:p>
            <a:r>
              <a:rPr lang="en-US" dirty="0" smtClean="0"/>
              <a:t>Enter your program applicant, beneficiary, rejected applicant, and wait list data by protected class category</a:t>
            </a:r>
          </a:p>
          <a:p>
            <a:endParaRPr lang="en-US" dirty="0" smtClean="0"/>
          </a:p>
          <a:p>
            <a:r>
              <a:rPr lang="en-US" dirty="0" smtClean="0"/>
              <a:t>Look for differences of </a:t>
            </a:r>
            <a:r>
              <a:rPr lang="en-US" u="sng" dirty="0" smtClean="0"/>
              <a:t>more or less than 10% </a:t>
            </a:r>
            <a:r>
              <a:rPr lang="en-US" dirty="0" smtClean="0"/>
              <a:t> from the Census data for each protected class category. (Blue “Difference” cells will indicate)</a:t>
            </a:r>
          </a:p>
          <a:p>
            <a:endParaRPr lang="en-US" dirty="0"/>
          </a:p>
        </p:txBody>
      </p:sp>
      <p:sp>
        <p:nvSpPr>
          <p:cNvPr id="4" name="Slide Number Placeholder 3"/>
          <p:cNvSpPr>
            <a:spLocks noGrp="1"/>
          </p:cNvSpPr>
          <p:nvPr>
            <p:ph type="sldNum" sz="quarter" idx="11"/>
          </p:nvPr>
        </p:nvSpPr>
        <p:spPr/>
        <p:txBody>
          <a:bodyPr/>
          <a:lstStyle/>
          <a:p>
            <a:fld id="{16555105-2AEA-4C28-AF2B-9BDEEA4C828C}" type="slidenum">
              <a:rPr lang="en-US" smtClean="0"/>
              <a:t>7</a:t>
            </a:fld>
            <a:endParaRPr lang="en-US" dirty="0"/>
          </a:p>
        </p:txBody>
      </p:sp>
    </p:spTree>
    <p:extLst>
      <p:ext uri="{BB962C8B-B14F-4D97-AF65-F5344CB8AC3E}">
        <p14:creationId xmlns:p14="http://schemas.microsoft.com/office/powerpoint/2010/main" val="3348080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Analyze the Data</a:t>
            </a:r>
            <a:endParaRPr lang="en-US" dirty="0"/>
          </a:p>
        </p:txBody>
      </p:sp>
      <p:sp>
        <p:nvSpPr>
          <p:cNvPr id="3" name="Content Placeholder 2"/>
          <p:cNvSpPr>
            <a:spLocks noGrp="1"/>
          </p:cNvSpPr>
          <p:nvPr>
            <p:ph idx="1"/>
          </p:nvPr>
        </p:nvSpPr>
        <p:spPr>
          <a:xfrm>
            <a:off x="609600" y="1981200"/>
            <a:ext cx="8229600" cy="4648200"/>
          </a:xfrm>
        </p:spPr>
        <p:txBody>
          <a:bodyPr>
            <a:normAutofit lnSpcReduction="10000"/>
          </a:bodyPr>
          <a:lstStyle/>
          <a:p>
            <a:r>
              <a:rPr lang="en-US" dirty="0" smtClean="0"/>
              <a:t>Differences of more than 10%  (e.g.  39%) reflect an overrepresentation  of the protected class</a:t>
            </a:r>
          </a:p>
          <a:p>
            <a:r>
              <a:rPr lang="en-US" dirty="0" smtClean="0"/>
              <a:t>Differences of less than 10% (e.g. -39%) reflect and underrepresentation of the protected class</a:t>
            </a:r>
          </a:p>
          <a:p>
            <a:r>
              <a:rPr lang="en-US" dirty="0" smtClean="0"/>
              <a:t>Where there is over-or under-representation by more than 10% the cell will turn</a:t>
            </a:r>
            <a:r>
              <a:rPr lang="en-US" dirty="0" smtClean="0">
                <a:solidFill>
                  <a:srgbClr val="FF0000"/>
                </a:solidFill>
              </a:rPr>
              <a:t> red</a:t>
            </a:r>
            <a:r>
              <a:rPr lang="en-US" dirty="0" smtClean="0"/>
              <a:t>.</a:t>
            </a:r>
          </a:p>
        </p:txBody>
      </p:sp>
      <p:sp>
        <p:nvSpPr>
          <p:cNvPr id="4" name="Slide Number Placeholder 3"/>
          <p:cNvSpPr>
            <a:spLocks noGrp="1"/>
          </p:cNvSpPr>
          <p:nvPr>
            <p:ph type="sldNum" sz="quarter" idx="11"/>
          </p:nvPr>
        </p:nvSpPr>
        <p:spPr/>
        <p:txBody>
          <a:bodyPr/>
          <a:lstStyle/>
          <a:p>
            <a:fld id="{16555105-2AEA-4C28-AF2B-9BDEEA4C828C}" type="slidenum">
              <a:rPr lang="en-US" smtClean="0"/>
              <a:t>8</a:t>
            </a:fld>
            <a:endParaRPr lang="en-US" dirty="0"/>
          </a:p>
        </p:txBody>
      </p:sp>
    </p:spTree>
    <p:extLst>
      <p:ext uri="{BB962C8B-B14F-4D97-AF65-F5344CB8AC3E}">
        <p14:creationId xmlns:p14="http://schemas.microsoft.com/office/powerpoint/2010/main" val="609864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lstStyle/>
          <a:p>
            <a:endParaRPr lang="en-US" dirty="0" smtClean="0"/>
          </a:p>
          <a:p>
            <a:endParaRPr lang="en-US" dirty="0"/>
          </a:p>
          <a:p>
            <a:pPr marL="0" indent="0" algn="ctr">
              <a:buNone/>
            </a:pPr>
            <a:r>
              <a:rPr lang="en-US" sz="5400" dirty="0" smtClean="0"/>
              <a:t>FORM EXERCISE</a:t>
            </a:r>
            <a:endParaRPr lang="en-US" sz="5400" dirty="0"/>
          </a:p>
        </p:txBody>
      </p:sp>
      <p:sp>
        <p:nvSpPr>
          <p:cNvPr id="4" name="Slide Number Placeholder 3"/>
          <p:cNvSpPr>
            <a:spLocks noGrp="1"/>
          </p:cNvSpPr>
          <p:nvPr>
            <p:ph type="sldNum" sz="quarter" idx="11"/>
          </p:nvPr>
        </p:nvSpPr>
        <p:spPr/>
        <p:txBody>
          <a:bodyPr/>
          <a:lstStyle/>
          <a:p>
            <a:fld id="{16555105-2AEA-4C28-AF2B-9BDEEA4C828C}" type="slidenum">
              <a:rPr lang="en-US" smtClean="0"/>
              <a:t>9</a:t>
            </a:fld>
            <a:endParaRPr lang="en-US" dirty="0"/>
          </a:p>
        </p:txBody>
      </p:sp>
    </p:spTree>
    <p:extLst>
      <p:ext uri="{BB962C8B-B14F-4D97-AF65-F5344CB8AC3E}">
        <p14:creationId xmlns:p14="http://schemas.microsoft.com/office/powerpoint/2010/main" val="3524808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STANDARD POWERPOINT LAYOUT MASTER</Template>
  <TotalTime>811</TotalTime>
  <Words>1933</Words>
  <Application>Microsoft Office PowerPoint</Application>
  <PresentationFormat>On-screen Show (4:3)</PresentationFormat>
  <Paragraphs>318</Paragraphs>
  <Slides>42</Slides>
  <Notes>16</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Pixel</vt:lpstr>
      <vt:lpstr> Fair Housing Data Collection and Affirmative Marketing for Program and Project Activities</vt:lpstr>
      <vt:lpstr>PowerPoint Presentation</vt:lpstr>
      <vt:lpstr>Policy Goal</vt:lpstr>
      <vt:lpstr>CDBG and HOME Program Activities Demographic Analysis Form</vt:lpstr>
      <vt:lpstr>Applicable Program Activities</vt:lpstr>
      <vt:lpstr>Applicable Program Activities</vt:lpstr>
      <vt:lpstr>How to Analyze the Data</vt:lpstr>
      <vt:lpstr>How to Analyze the Data</vt:lpstr>
      <vt:lpstr>PowerPoint Presentation</vt:lpstr>
      <vt:lpstr>Narrative Questions</vt:lpstr>
      <vt:lpstr>Actions to Address Underrepresentation</vt:lpstr>
      <vt:lpstr>Targeting Special Needs Populations</vt:lpstr>
      <vt:lpstr>PowerPoint Presentation</vt:lpstr>
      <vt:lpstr>Contact Information:   Program Activities</vt:lpstr>
      <vt:lpstr>PowerPoint Presentation</vt:lpstr>
      <vt:lpstr>Affirmative Marketing for Projects</vt:lpstr>
      <vt:lpstr> HUD Form 935.2A</vt:lpstr>
      <vt:lpstr>Developing an effective AFHMP</vt:lpstr>
      <vt:lpstr>Part 1: Project Background</vt:lpstr>
      <vt:lpstr>Part 1: Project Background</vt:lpstr>
      <vt:lpstr>Part 2: Plan Details</vt:lpstr>
      <vt:lpstr>Part 3: Demographics &amp; Marketing</vt:lpstr>
      <vt:lpstr>Worksheet 1</vt:lpstr>
      <vt:lpstr>Race   v. Ethnicity</vt:lpstr>
      <vt:lpstr>Collecting Racial &amp; Ethnic Data</vt:lpstr>
      <vt:lpstr>Identify direction of marketing activity</vt:lpstr>
      <vt:lpstr>Worksheet 1: % Examples</vt:lpstr>
      <vt:lpstr>Worksheet 1: Common Mistakes</vt:lpstr>
      <vt:lpstr>Identify Outreach &amp; Marketing Programs </vt:lpstr>
      <vt:lpstr>Worksheets 3 &amp; 4: Marketing and Outreach</vt:lpstr>
      <vt:lpstr>Worksheet 3</vt:lpstr>
      <vt:lpstr>           Worksheet 4:  Marketing &amp; Outreach          </vt:lpstr>
      <vt:lpstr>Worksheet 4: Sample</vt:lpstr>
      <vt:lpstr>Residency Preference (Block 4a)</vt:lpstr>
      <vt:lpstr>Evaluation of Affirmative Marketing (Block 6)</vt:lpstr>
      <vt:lpstr>PowerPoint Presentation</vt:lpstr>
      <vt:lpstr>Annual Affirmative Marketing Analysis Report (AAMAR) For Project Activities</vt:lpstr>
      <vt:lpstr>Annual Affirmative Marketing Analysis Report For Project Activities</vt:lpstr>
      <vt:lpstr>Annual Affirmative Marketing Analysis Report For Project Activities</vt:lpstr>
      <vt:lpstr>Contact Information: Project Activities</vt:lpstr>
      <vt:lpstr>PowerPoint Presentation</vt:lpstr>
      <vt:lpstr>PowerPoint Presentation</vt:lpstr>
    </vt:vector>
  </TitlesOfParts>
  <Company>Housing and Community Development (HCD)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AFHMPs</dc:title>
  <dc:creator>cdifranc</dc:creator>
  <cp:lastModifiedBy>cdifranc</cp:lastModifiedBy>
  <cp:revision>61</cp:revision>
  <dcterms:created xsi:type="dcterms:W3CDTF">2013-04-03T18:02:04Z</dcterms:created>
  <dcterms:modified xsi:type="dcterms:W3CDTF">2013-04-22T19:34:23Z</dcterms:modified>
</cp:coreProperties>
</file>