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9"/>
  </p:notesMasterIdLst>
  <p:handoutMasterIdLst>
    <p:handoutMasterId r:id="rId30"/>
  </p:handoutMasterIdLst>
  <p:sldIdLst>
    <p:sldId id="469" r:id="rId2"/>
    <p:sldId id="470" r:id="rId3"/>
    <p:sldId id="471" r:id="rId4"/>
    <p:sldId id="496" r:id="rId5"/>
    <p:sldId id="497" r:id="rId6"/>
    <p:sldId id="498" r:id="rId7"/>
    <p:sldId id="499" r:id="rId8"/>
    <p:sldId id="472" r:id="rId9"/>
    <p:sldId id="473" r:id="rId10"/>
    <p:sldId id="492" r:id="rId11"/>
    <p:sldId id="500" r:id="rId12"/>
    <p:sldId id="493" r:id="rId13"/>
    <p:sldId id="475" r:id="rId14"/>
    <p:sldId id="476" r:id="rId15"/>
    <p:sldId id="477" r:id="rId16"/>
    <p:sldId id="478" r:id="rId17"/>
    <p:sldId id="479" r:id="rId18"/>
    <p:sldId id="482" r:id="rId19"/>
    <p:sldId id="480" r:id="rId20"/>
    <p:sldId id="481" r:id="rId21"/>
    <p:sldId id="501" r:id="rId22"/>
    <p:sldId id="483" r:id="rId23"/>
    <p:sldId id="484" r:id="rId24"/>
    <p:sldId id="485" r:id="rId25"/>
    <p:sldId id="486" r:id="rId26"/>
    <p:sldId id="490" r:id="rId27"/>
    <p:sldId id="488" r:id="rId2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70243" autoAdjust="0"/>
  </p:normalViewPr>
  <p:slideViewPr>
    <p:cSldViewPr>
      <p:cViewPr>
        <p:scale>
          <a:sx n="49" d="100"/>
          <a:sy n="49" d="100"/>
        </p:scale>
        <p:origin x="-136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68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343" cy="465455"/>
          </a:xfrm>
          <a:prstGeom prst="rect">
            <a:avLst/>
          </a:prstGeom>
        </p:spPr>
        <p:txBody>
          <a:bodyPr vert="horz" lIns="93314" tIns="46657" rIns="93314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4" y="0"/>
            <a:ext cx="3043343" cy="465455"/>
          </a:xfrm>
          <a:prstGeom prst="rect">
            <a:avLst/>
          </a:prstGeom>
        </p:spPr>
        <p:txBody>
          <a:bodyPr vert="horz" lIns="93314" tIns="46657" rIns="93314" bIns="46657" rtlCol="0"/>
          <a:lstStyle>
            <a:lvl1pPr algn="r">
              <a:defRPr sz="1200"/>
            </a:lvl1pPr>
          </a:lstStyle>
          <a:p>
            <a:fld id="{D32C36D7-048D-40C1-9110-C90A50A080FC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032"/>
            <a:ext cx="3043343" cy="465455"/>
          </a:xfrm>
          <a:prstGeom prst="rect">
            <a:avLst/>
          </a:prstGeom>
        </p:spPr>
        <p:txBody>
          <a:bodyPr vert="horz" lIns="93314" tIns="46657" rIns="93314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4" y="8842032"/>
            <a:ext cx="3043343" cy="465455"/>
          </a:xfrm>
          <a:prstGeom prst="rect">
            <a:avLst/>
          </a:prstGeom>
        </p:spPr>
        <p:txBody>
          <a:bodyPr vert="horz" lIns="93314" tIns="46657" rIns="93314" bIns="46657" rtlCol="0" anchor="b"/>
          <a:lstStyle>
            <a:lvl1pPr algn="r">
              <a:defRPr sz="1200"/>
            </a:lvl1pPr>
          </a:lstStyle>
          <a:p>
            <a:fld id="{5D925353-EDF8-4F05-AB6F-D7FA1566F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80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6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D863D-A33D-4044-A2E3-3FF94EE9AC1C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6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60831-E1DD-4B55-B8B7-20CA2F4172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43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04875"/>
            <a:fld id="{59926B6D-DA3E-45B4-8CD9-F897EEE8A778}" type="datetime1">
              <a:rPr lang="en-US" smtClean="0"/>
              <a:pPr defTabSz="904875"/>
              <a:t>12/2/2013</a:t>
            </a:fld>
            <a:endParaRPr lang="en-US" dirty="0" smtClean="0"/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4875"/>
            <a:fld id="{E251E601-56C5-4412-96D6-911E24B7E23C}" type="slidenum">
              <a:rPr lang="en-US" smtClean="0"/>
              <a:pPr defTabSz="904875"/>
              <a:t>1</a:t>
            </a:fld>
            <a:endParaRPr lang="en-US" dirty="0" smtClean="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81163" y="306388"/>
            <a:ext cx="3614737" cy="2709862"/>
          </a:xfr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3209925"/>
            <a:ext cx="5172075" cy="4470400"/>
          </a:xfrm>
          <a:noFill/>
          <a:ln/>
        </p:spPr>
        <p:txBody>
          <a:bodyPr>
            <a:normAutofit lnSpcReduction="10000"/>
          </a:bodyPr>
          <a:lstStyle/>
          <a:p>
            <a:endParaRPr lang="en-US" sz="1600" b="1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60831-E1DD-4B55-B8B7-20CA2F4172A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97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60831-E1DD-4B55-B8B7-20CA2F4172A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300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4875"/>
            <a:fld id="{C848227C-2BC6-4A02-9F84-20FE6ED89EEA}" type="slidenum">
              <a:rPr lang="en-US" smtClean="0"/>
              <a:pPr defTabSz="904875"/>
              <a:t>15</a:t>
            </a:fld>
            <a:endParaRPr lang="en-US" dirty="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4875"/>
            <a:fld id="{20DD57A1-5C54-4A3A-9C3B-AB9C18B4AF4A}" type="slidenum">
              <a:rPr lang="en-US" smtClean="0"/>
              <a:pPr defTabSz="904875"/>
              <a:t>16</a:t>
            </a:fld>
            <a:endParaRPr lang="en-US" dirty="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4875"/>
            <a:fld id="{F3BF8D0D-2FBC-4206-BAC8-1E82A2CA8209}" type="slidenum">
              <a:rPr lang="en-US" smtClean="0"/>
              <a:pPr defTabSz="904875"/>
              <a:t>17</a:t>
            </a:fld>
            <a:endParaRPr lang="en-US" dirty="0" smtClean="0"/>
          </a:p>
        </p:txBody>
      </p:sp>
      <p:sp>
        <p:nvSpPr>
          <p:cNvPr id="80899" name="Rectangle 7"/>
          <p:cNvSpPr txBox="1">
            <a:spLocks noGrp="1" noChangeArrowheads="1"/>
          </p:cNvSpPr>
          <p:nvPr/>
        </p:nvSpPr>
        <p:spPr bwMode="auto">
          <a:xfrm>
            <a:off x="3968751" y="8823327"/>
            <a:ext cx="30400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64" tIns="0" rIns="19164" bIns="0" anchor="b"/>
          <a:lstStyle/>
          <a:p>
            <a:pPr algn="r" defTabSz="903288" eaLnBrk="0" hangingPunct="0"/>
            <a:fld id="{52FD8F95-2CFB-4305-A554-5A8785BA4391}" type="slidenum">
              <a:rPr lang="en-US" sz="1000" b="0" i="1"/>
              <a:pPr algn="r" defTabSz="903288" eaLnBrk="0" hangingPunct="0"/>
              <a:t>17</a:t>
            </a:fld>
            <a:endParaRPr lang="en-US" sz="1000" b="0" i="1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baseline="0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4875"/>
            <a:fld id="{4CD4B844-1A30-4EF2-99DB-24F5868F6505}" type="slidenum">
              <a:rPr lang="en-US" smtClean="0"/>
              <a:pPr defTabSz="904875"/>
              <a:t>18</a:t>
            </a:fld>
            <a:endParaRPr lang="en-US" dirty="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60831-E1DD-4B55-B8B7-20CA2F4172AC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4875"/>
            <a:fld id="{71DB42DD-F584-4E34-9CFD-818A024E100F}" type="slidenum">
              <a:rPr lang="en-US" smtClean="0"/>
              <a:pPr defTabSz="904875"/>
              <a:t>2</a:t>
            </a:fld>
            <a:endParaRPr lang="en-US" dirty="0" smtClean="0"/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968751" y="8823327"/>
            <a:ext cx="30400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64" tIns="0" rIns="19164" bIns="0" anchor="b"/>
          <a:lstStyle/>
          <a:p>
            <a:pPr algn="r" defTabSz="903288" eaLnBrk="0" hangingPunct="0"/>
            <a:fld id="{3120F445-DE9B-4454-9C74-F8B0C5E086E3}" type="slidenum">
              <a:rPr lang="en-US" sz="1000" b="0" i="1"/>
              <a:pPr algn="r" defTabSz="903288" eaLnBrk="0" hangingPunct="0"/>
              <a:t>2</a:t>
            </a:fld>
            <a:endParaRPr lang="en-US" sz="1000" b="0" i="1" dirty="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400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04875"/>
            <a:fld id="{DCC644B1-9C86-441F-B945-253B32AF6BE5}" type="datetime1">
              <a:rPr lang="en-US" smtClean="0"/>
              <a:pPr defTabSz="904875"/>
              <a:t>12/2/2013</a:t>
            </a:fld>
            <a:endParaRPr lang="en-US" dirty="0" smtClean="0"/>
          </a:p>
        </p:txBody>
      </p:sp>
      <p:sp>
        <p:nvSpPr>
          <p:cNvPr id="972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4875"/>
            <a:fld id="{AC5239A1-A29F-4372-A910-E7686A49C6EC}" type="slidenum">
              <a:rPr lang="en-US" smtClean="0"/>
              <a:pPr defTabSz="904875"/>
              <a:t>20</a:t>
            </a:fld>
            <a:endParaRPr lang="en-US" dirty="0" smtClean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000" baseline="0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60831-E1DD-4B55-B8B7-20CA2F4172AC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04875"/>
            <a:fld id="{64A1DD5A-6AC2-4BEB-971E-0383578BD6D1}" type="datetime1">
              <a:rPr lang="en-US" smtClean="0"/>
              <a:pPr defTabSz="904875"/>
              <a:t>12/2/2013</a:t>
            </a:fld>
            <a:endParaRPr lang="en-US" dirty="0" smtClean="0"/>
          </a:p>
        </p:txBody>
      </p:sp>
      <p:sp>
        <p:nvSpPr>
          <p:cNvPr id="962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4875"/>
            <a:fld id="{D464E9A0-FB67-420D-9D13-D2DB3F641041}" type="slidenum">
              <a:rPr lang="en-US" smtClean="0"/>
              <a:pPr defTabSz="904875"/>
              <a:t>22</a:t>
            </a:fld>
            <a:endParaRPr lang="en-US" dirty="0" smtClean="0"/>
          </a:p>
        </p:txBody>
      </p:sp>
      <p:sp>
        <p:nvSpPr>
          <p:cNvPr id="962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376238"/>
            <a:ext cx="3055937" cy="2292350"/>
          </a:xfrm>
          <a:ln/>
        </p:spPr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2973389"/>
            <a:ext cx="5568950" cy="5845175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sz="1600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60831-E1DD-4B55-B8B7-20CA2F4172A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60831-E1DD-4B55-B8B7-20CA2F4172A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97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60831-E1DD-4B55-B8B7-20CA2F4172A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84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60831-E1DD-4B55-B8B7-20CA2F4172A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35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60831-E1DD-4B55-B8B7-20CA2F4172A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32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60831-E1DD-4B55-B8B7-20CA2F4172A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4875"/>
            <a:fld id="{2C891473-52DB-42EC-AA59-13331766B52B}" type="slidenum">
              <a:rPr lang="en-US" smtClean="0"/>
              <a:pPr defTabSz="904875"/>
              <a:t>9</a:t>
            </a:fld>
            <a:endParaRPr lang="en-US" dirty="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6D2D-AFBE-42C7-AB73-03C8E7B01399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69E144-EFA7-4188-9839-EF41DB014A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6D2D-AFBE-42C7-AB73-03C8E7B01399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E144-EFA7-4188-9839-EF41DB014A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D69E144-EFA7-4188-9839-EF41DB014A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6D2D-AFBE-42C7-AB73-03C8E7B01399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6D2D-AFBE-42C7-AB73-03C8E7B01399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D69E144-EFA7-4188-9839-EF41DB014A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6D2D-AFBE-42C7-AB73-03C8E7B01399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69E144-EFA7-4188-9839-EF41DB014A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A466D2D-AFBE-42C7-AB73-03C8E7B01399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E144-EFA7-4188-9839-EF41DB014A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6D2D-AFBE-42C7-AB73-03C8E7B01399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D69E144-EFA7-4188-9839-EF41DB014A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6D2D-AFBE-42C7-AB73-03C8E7B01399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D69E144-EFA7-4188-9839-EF41DB014A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6D2D-AFBE-42C7-AB73-03C8E7B01399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69E144-EFA7-4188-9839-EF41DB014A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69E144-EFA7-4188-9839-EF41DB014A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6D2D-AFBE-42C7-AB73-03C8E7B01399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D69E144-EFA7-4188-9839-EF41DB014A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A466D2D-AFBE-42C7-AB73-03C8E7B01399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A466D2D-AFBE-42C7-AB73-03C8E7B01399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69E144-EFA7-4188-9839-EF41DB014A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895600"/>
            <a:ext cx="8458200" cy="10668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tx1"/>
                </a:solidFill>
                <a:latin typeface="Georgia" pitchFamily="18" charset="0"/>
              </a:rPr>
              <a:t>Creating Jobs for </a:t>
            </a:r>
            <a:br>
              <a:rPr lang="en-US" sz="32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Georgia" pitchFamily="18" charset="0"/>
              </a:rPr>
              <a:t>Low-Income Individuals &amp; Businesses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762000"/>
            <a:ext cx="8001000" cy="175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300" cap="none" dirty="0" smtClean="0">
                <a:solidFill>
                  <a:schemeClr val="accent2"/>
                </a:solidFill>
                <a:latin typeface="Georgia" pitchFamily="18" charset="0"/>
              </a:rPr>
              <a:t>Section 3 of the Housing &amp; Urban Development Act of 1968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962400"/>
            <a:ext cx="3429000" cy="228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492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Georgia" pitchFamily="18" charset="0"/>
              </a:rPr>
              <a:t>Section 3 Applicability: Funding Thresholds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133600"/>
            <a:ext cx="7162800" cy="39654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3600" dirty="0" smtClean="0">
                <a:latin typeface="Georgia" pitchFamily="18" charset="0"/>
              </a:rPr>
              <a:t>Recipients of </a:t>
            </a:r>
            <a:r>
              <a:rPr lang="en-US" sz="3600" dirty="0" smtClean="0">
                <a:solidFill>
                  <a:srgbClr val="FF0000"/>
                </a:solidFill>
                <a:latin typeface="Georgia" pitchFamily="18" charset="0"/>
              </a:rPr>
              <a:t>$200,000 </a:t>
            </a:r>
            <a:r>
              <a:rPr lang="en-US" sz="3600" dirty="0" smtClean="0">
                <a:latin typeface="Georgia" pitchFamily="18" charset="0"/>
              </a:rPr>
              <a:t>or more of HUD Housing and Community Development Assistance (CDBG, HOME, ESG)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3000" dirty="0">
              <a:latin typeface="Georgia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3000" dirty="0" smtClean="0">
                <a:latin typeface="Georgia" pitchFamily="18" charset="0"/>
              </a:rPr>
              <a:t>- 24 C.F.R. § 135.3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B5302-DD6D-48B1-AEF7-9164F4E1CA4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63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Example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City of Warren’s HUD assistance:</a:t>
            </a:r>
          </a:p>
          <a:p>
            <a:r>
              <a:rPr lang="en-US" dirty="0" smtClean="0"/>
              <a:t>$130,000 in CDBG funds</a:t>
            </a:r>
          </a:p>
          <a:p>
            <a:r>
              <a:rPr lang="en-US" dirty="0" smtClean="0"/>
              <a:t>$120,000 in HOME funds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dirty="0" smtClean="0"/>
              <a:t>The City of Warren’s construction-related projects:</a:t>
            </a:r>
          </a:p>
          <a:p>
            <a:r>
              <a:rPr lang="en-US" dirty="0" smtClean="0"/>
              <a:t>$25,000 for </a:t>
            </a:r>
            <a:r>
              <a:rPr lang="en-US" dirty="0"/>
              <a:t>P</a:t>
            </a:r>
            <a:r>
              <a:rPr lang="en-US" dirty="0" smtClean="0"/>
              <a:t>ark </a:t>
            </a:r>
            <a:r>
              <a:rPr lang="en-US" dirty="0"/>
              <a:t>I</a:t>
            </a:r>
            <a:r>
              <a:rPr lang="en-US" dirty="0" smtClean="0"/>
              <a:t>mprovement, paid for using CDBG funds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Does Section 3 apply to the Park Improvement Project?</a:t>
            </a:r>
          </a:p>
        </p:txBody>
      </p:sp>
    </p:spTree>
    <p:extLst>
      <p:ext uri="{BB962C8B-B14F-4D97-AF65-F5344CB8AC3E}">
        <p14:creationId xmlns:p14="http://schemas.microsoft.com/office/powerpoint/2010/main" val="1640356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 txBox="1">
            <a:spLocks noGrp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fld id="{5A55E3F0-17FA-4A84-A067-88B9771383EB}" type="slidenum">
              <a:rPr lang="en-US" sz="1400">
                <a:solidFill>
                  <a:prstClr val="black"/>
                </a:solidFill>
                <a:latin typeface="Georgia"/>
              </a:rPr>
              <a:pPr eaLnBrk="0" fontAlgn="auto" hangingPunct="0">
                <a:spcBef>
                  <a:spcPts val="0"/>
                </a:spcBef>
                <a:spcAft>
                  <a:spcPts val="0"/>
                </a:spcAft>
              </a:pPr>
              <a:t>12</a:t>
            </a:fld>
            <a:endParaRPr lang="en-US" sz="14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C00000"/>
                </a:solidFill>
                <a:latin typeface="Georgia" pitchFamily="18" charset="0"/>
              </a:rPr>
              <a:t>Section 3 Applicability: Contractors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219200"/>
            <a:ext cx="8503920" cy="464515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Georgia" pitchFamily="18" charset="0"/>
              </a:rPr>
              <a:t>The requirements apply to Contracts/Subcontracts in excess of $100,000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Georgia" pitchFamily="18" charset="0"/>
              </a:rPr>
              <a:t>Contractors receiving contracts exceeding $100,000 are required to comply in the same manner as direct recipients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Georgia" pitchFamily="18" charset="0"/>
              </a:rPr>
              <a:t>If the threshold of $200,000 is met for the projects but no contract of $100,000 is awarded, the requirements only apply to the recipient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B5302-DD6D-48B1-AEF7-9164F4E1CA4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117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 txBox="1">
            <a:spLocks noGrp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fld id="{FF473689-4620-445A-BAA4-AAF3B6525409}" type="slidenum">
              <a:rPr lang="en-US" sz="1400" b="0"/>
              <a:pPr eaLnBrk="0" hangingPunct="0"/>
              <a:t>13</a:t>
            </a:fld>
            <a:endParaRPr lang="en-US" sz="1400" b="0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accent2"/>
                </a:solidFill>
                <a:latin typeface="Georgia" pitchFamily="18" charset="0"/>
              </a:rPr>
              <a:t>Section 3 Applicability: Entire Project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905000"/>
            <a:ext cx="8503920" cy="4194048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3600" dirty="0" smtClean="0">
                <a:latin typeface="Georgia" pitchFamily="18" charset="0"/>
              </a:rPr>
              <a:t>Section 3 requirements apply to the </a:t>
            </a:r>
            <a:r>
              <a:rPr lang="en-US" sz="3600" u="sng" dirty="0" smtClean="0">
                <a:solidFill>
                  <a:srgbClr val="FF0000"/>
                </a:solidFill>
                <a:latin typeface="Georgia" pitchFamily="18" charset="0"/>
              </a:rPr>
              <a:t>entire</a:t>
            </a:r>
            <a:r>
              <a:rPr lang="en-US" sz="3600" dirty="0" smtClean="0">
                <a:latin typeface="Georgia" pitchFamily="18" charset="0"/>
              </a:rPr>
              <a:t> project or activity regardless if the project is fully or partially funded with covered financial assistance. </a:t>
            </a:r>
          </a:p>
        </p:txBody>
      </p:sp>
    </p:spTree>
    <p:extLst>
      <p:ext uri="{BB962C8B-B14F-4D97-AF65-F5344CB8AC3E}">
        <p14:creationId xmlns:p14="http://schemas.microsoft.com/office/powerpoint/2010/main" val="3852038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200" i="0" dirty="0" smtClean="0">
                <a:solidFill>
                  <a:schemeClr val="accent2"/>
                </a:solidFill>
                <a:effectLst/>
                <a:latin typeface="Georgia" pitchFamily="18" charset="0"/>
              </a:rPr>
              <a:t>Section 3 Applicability: CDBG/HOME/ESG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01752" y="1676400"/>
            <a:ext cx="8503920" cy="4422648"/>
          </a:xfrm>
          <a:noFill/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smtClean="0">
                <a:effectLst/>
                <a:latin typeface="Georgia" pitchFamily="18" charset="0"/>
              </a:rPr>
              <a:t>	If Section 3 applies, a recipient or contractor is obligated to direct, </a:t>
            </a:r>
            <a:r>
              <a:rPr lang="en-US" sz="3200" i="1" dirty="0" smtClean="0">
                <a:effectLst/>
                <a:latin typeface="Georgia" pitchFamily="18" charset="0"/>
              </a:rPr>
              <a:t>to the greatest exten</a:t>
            </a:r>
            <a:r>
              <a:rPr lang="en-US" sz="3200" i="1" dirty="0" smtClean="0">
                <a:latin typeface="Georgia" pitchFamily="18" charset="0"/>
              </a:rPr>
              <a:t>t feasible,</a:t>
            </a:r>
            <a:r>
              <a:rPr lang="en-US" sz="3200" dirty="0" smtClean="0">
                <a:effectLst/>
                <a:latin typeface="Georgia" pitchFamily="18" charset="0"/>
              </a:rPr>
              <a:t> new hires and contracts to Section 3 residents &amp; business concerns.</a:t>
            </a:r>
          </a:p>
          <a:p>
            <a:endParaRPr lang="en-US" sz="3100" dirty="0" smtClean="0">
              <a:effectLst/>
              <a:latin typeface="Georgia" pitchFamily="18" charset="0"/>
            </a:endParaRPr>
          </a:p>
          <a:p>
            <a:pPr lvl="1"/>
            <a:r>
              <a:rPr lang="en-US" sz="3100" dirty="0" smtClean="0">
                <a:solidFill>
                  <a:schemeClr val="tx1"/>
                </a:solidFill>
                <a:effectLst/>
                <a:latin typeface="Georgia" pitchFamily="18" charset="0"/>
              </a:rPr>
              <a:t>Who are Section 3 residents &amp; business concerns?</a:t>
            </a:r>
          </a:p>
          <a:p>
            <a:pPr lvl="1"/>
            <a:endParaRPr lang="en-US" sz="3100" dirty="0" smtClean="0"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lvl="1"/>
            <a:r>
              <a:rPr lang="en-US" sz="3100" dirty="0" smtClean="0">
                <a:solidFill>
                  <a:schemeClr val="tx1"/>
                </a:solidFill>
                <a:latin typeface="Georgia" pitchFamily="18" charset="0"/>
              </a:rPr>
              <a:t>What does “the greatest extent feasible” mean?</a:t>
            </a:r>
            <a:endParaRPr lang="en-US" sz="3100" dirty="0" smtClean="0"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088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dirty="0" smtClean="0">
                <a:solidFill>
                  <a:schemeClr val="accent2"/>
                </a:solidFill>
                <a:latin typeface="Georgia" pitchFamily="18" charset="0"/>
              </a:rPr>
              <a:t>Section 3 Resident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i="1" dirty="0" smtClean="0">
              <a:solidFill>
                <a:schemeClr val="tx2"/>
              </a:solidFill>
              <a:latin typeface="Georgia" pitchFamily="18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Georgia" pitchFamily="18" charset="0"/>
                <a:cs typeface="Arial" pitchFamily="34" charset="0"/>
              </a:rPr>
              <a:t>Public Housing Resident,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Georgia" pitchFamily="18" charset="0"/>
                <a:cs typeface="Arial" pitchFamily="34" charset="0"/>
              </a:rPr>
              <a:t>or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Georgia" pitchFamily="18" charset="0"/>
                <a:cs typeface="Arial" pitchFamily="34" charset="0"/>
              </a:rPr>
              <a:t>A resident of metro area or non metro county in which the Section 3 covered assistance is expended, and who qualifies as a low- or very low-income person.	</a:t>
            </a:r>
            <a:r>
              <a:rPr lang="en-US" sz="3600" dirty="0" smtClean="0">
                <a:latin typeface="Georgia" pitchFamily="18" charset="0"/>
                <a:cs typeface="Arial" pitchFamily="34" charset="0"/>
              </a:rPr>
              <a:t>	</a:t>
            </a:r>
          </a:p>
          <a:p>
            <a:pPr lvl="1" algn="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§ 135.5</a:t>
            </a:r>
          </a:p>
        </p:txBody>
      </p:sp>
    </p:spTree>
    <p:extLst>
      <p:ext uri="{BB962C8B-B14F-4D97-AF65-F5344CB8AC3E}">
        <p14:creationId xmlns:p14="http://schemas.microsoft.com/office/powerpoint/2010/main" val="3585121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4000" dirty="0" smtClean="0">
                <a:solidFill>
                  <a:schemeClr val="accent2"/>
                </a:solidFill>
                <a:latin typeface="Georgia" pitchFamily="18" charset="0"/>
              </a:rPr>
              <a:t>Section 3 Business Concern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7162800" cy="4038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050" dirty="0" smtClean="0">
              <a:solidFill>
                <a:srgbClr val="FFFFCC"/>
              </a:solidFill>
              <a:latin typeface="Georgia" pitchFamily="18" charset="0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  <a:latin typeface="Georgia" pitchFamily="18" charset="0"/>
                <a:cs typeface="Arial" pitchFamily="34" charset="0"/>
              </a:rPr>
              <a:t>51%</a:t>
            </a:r>
            <a:r>
              <a:rPr lang="en-US" dirty="0" smtClean="0">
                <a:latin typeface="Georgia" pitchFamily="18" charset="0"/>
                <a:cs typeface="Arial" pitchFamily="34" charset="0"/>
              </a:rPr>
              <a:t> or more owned by Section 3 Residents, or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050" dirty="0" smtClean="0">
              <a:latin typeface="Georgia" pitchFamily="18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  <a:latin typeface="Georgia" pitchFamily="18" charset="0"/>
                <a:cs typeface="Arial" pitchFamily="34" charset="0"/>
              </a:rPr>
              <a:t>30%</a:t>
            </a:r>
            <a:r>
              <a:rPr lang="en-US" dirty="0" smtClean="0">
                <a:latin typeface="Georgia" pitchFamily="18" charset="0"/>
                <a:cs typeface="Arial" pitchFamily="34" charset="0"/>
              </a:rPr>
              <a:t> of employed staff are Section 3 Residents; or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050" dirty="0" smtClean="0">
              <a:latin typeface="Georgia" pitchFamily="18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  <a:latin typeface="Georgia" pitchFamily="18" charset="0"/>
                <a:cs typeface="Arial" pitchFamily="34" charset="0"/>
              </a:rPr>
              <a:t>25%</a:t>
            </a:r>
            <a:r>
              <a:rPr lang="en-US" dirty="0" smtClean="0">
                <a:latin typeface="Georgia" pitchFamily="18" charset="0"/>
                <a:cs typeface="Arial" pitchFamily="34" charset="0"/>
              </a:rPr>
              <a:t> of subcontracts committed to Section 3 Businesses.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latin typeface="Georgia" pitchFamily="18" charset="0"/>
            </a:endParaRPr>
          </a:p>
          <a:p>
            <a:pPr marL="609600" indent="-609600" algn="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Georgia" pitchFamily="18" charset="0"/>
              </a:rPr>
              <a:t>§ 135.5</a:t>
            </a:r>
          </a:p>
        </p:txBody>
      </p:sp>
    </p:spTree>
    <p:extLst>
      <p:ext uri="{BB962C8B-B14F-4D97-AF65-F5344CB8AC3E}">
        <p14:creationId xmlns:p14="http://schemas.microsoft.com/office/powerpoint/2010/main" val="1073324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>
              <a:defRPr/>
            </a:pPr>
            <a:r>
              <a:rPr lang="en-US" dirty="0" smtClean="0">
                <a:solidFill>
                  <a:schemeClr val="accent2"/>
                </a:solidFill>
                <a:latin typeface="Georgia" pitchFamily="18" charset="0"/>
              </a:rPr>
              <a:t>Section 3 Qualifications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Georgia" pitchFamily="18" charset="0"/>
                <a:cs typeface="Arial" charset="0"/>
              </a:rPr>
              <a:t>A Section 3 resident must meet the qualifications of the position to be filled.</a:t>
            </a:r>
          </a:p>
          <a:p>
            <a:pPr marL="0" indent="0" algn="r">
              <a:buFont typeface="Wingdings" pitchFamily="2" charset="2"/>
              <a:buNone/>
              <a:defRPr/>
            </a:pPr>
            <a:r>
              <a:rPr lang="en-US" sz="2000" dirty="0" smtClean="0">
                <a:latin typeface="Georgia" pitchFamily="18" charset="0"/>
              </a:rPr>
              <a:t>§135.34(c)</a:t>
            </a:r>
          </a:p>
          <a:p>
            <a:pPr marL="0" indent="0" algn="r">
              <a:buFont typeface="Wingdings" pitchFamily="2" charset="2"/>
              <a:buNone/>
              <a:defRPr/>
            </a:pPr>
            <a:endParaRPr lang="en-US" sz="2000" dirty="0" smtClean="0">
              <a:latin typeface="Georgia" pitchFamily="18" charset="0"/>
            </a:endParaRPr>
          </a:p>
          <a:p>
            <a:pPr marL="0" indent="0" algn="r">
              <a:buFont typeface="Wingdings" pitchFamily="2" charset="2"/>
              <a:buNone/>
              <a:defRPr/>
            </a:pPr>
            <a:endParaRPr lang="en-US" sz="2000" dirty="0" smtClean="0">
              <a:latin typeface="Georgia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Georgia" pitchFamily="18" charset="0"/>
                <a:cs typeface="Arial" charset="0"/>
              </a:rPr>
              <a:t>A Section 3 business concern must have the ability and capacity to perform contract.</a:t>
            </a:r>
          </a:p>
          <a:p>
            <a:pPr marL="0" indent="0" algn="r">
              <a:buFont typeface="Wingdings" pitchFamily="2" charset="2"/>
              <a:buNone/>
              <a:defRPr/>
            </a:pPr>
            <a:r>
              <a:rPr lang="en-US" sz="2000" dirty="0" smtClean="0">
                <a:latin typeface="Georgia" pitchFamily="18" charset="0"/>
              </a:rPr>
              <a:t>§135.34(a)(2)</a:t>
            </a:r>
          </a:p>
        </p:txBody>
      </p:sp>
    </p:spTree>
    <p:extLst>
      <p:ext uri="{BB962C8B-B14F-4D97-AF65-F5344CB8AC3E}">
        <p14:creationId xmlns:p14="http://schemas.microsoft.com/office/powerpoint/2010/main" val="1380026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accent2"/>
                </a:solidFill>
                <a:latin typeface="Georgia" pitchFamily="18" charset="0"/>
              </a:rPr>
              <a:t>Section 3 Preference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000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defRPr/>
            </a:pPr>
            <a:endParaRPr lang="en-US" dirty="0" smtClean="0">
              <a:latin typeface="Georgia" pitchFamily="18" charset="0"/>
              <a:cs typeface="Arial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dirty="0" smtClean="0">
                <a:latin typeface="Georgia" pitchFamily="18" charset="0"/>
                <a:cs typeface="Arial" charset="0"/>
              </a:rPr>
              <a:t>Section 3 of the HUD act is race and gender neutral.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dirty="0" smtClean="0">
              <a:latin typeface="Georgia" pitchFamily="18" charset="0"/>
              <a:cs typeface="Arial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dirty="0" smtClean="0">
                <a:latin typeface="Georgia" pitchFamily="18" charset="0"/>
                <a:cs typeface="Arial" charset="0"/>
              </a:rPr>
              <a:t>Hiring/Contracting Preference is based on income and location.</a:t>
            </a:r>
          </a:p>
          <a:p>
            <a:pPr>
              <a:lnSpc>
                <a:spcPct val="90000"/>
              </a:lnSpc>
              <a:spcAft>
                <a:spcPts val="1200"/>
              </a:spcAft>
              <a:defRPr/>
            </a:pPr>
            <a:endParaRPr lang="en-US" dirty="0" smtClean="0">
              <a:solidFill>
                <a:schemeClr val="hlink"/>
              </a:solidFill>
              <a:latin typeface="Georgia" pitchFamily="18" charset="0"/>
              <a:cs typeface="Arial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dirty="0" smtClean="0">
                <a:latin typeface="Georgia" pitchFamily="18" charset="0"/>
                <a:cs typeface="Arial" charset="0"/>
              </a:rPr>
              <a:t>Not MBE/WBE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latin typeface="Georg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25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Recipient Responsibilities: Greatest Extent Feasible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50392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3300" dirty="0" smtClean="0"/>
              <a:t>	In order to direct economic opportunities, </a:t>
            </a:r>
            <a:r>
              <a:rPr lang="en-US" sz="3300" i="1" dirty="0" smtClean="0"/>
              <a:t>to the greatest extent feasible,</a:t>
            </a:r>
            <a:r>
              <a:rPr lang="en-US" sz="3300" dirty="0" smtClean="0"/>
              <a:t> to low and very-low income individuals &amp; businesses, recipients of HUD funding are expected to do the following…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1096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000" dirty="0" smtClean="0">
                <a:solidFill>
                  <a:schemeClr val="accent2"/>
                </a:solidFill>
                <a:latin typeface="Georgia" pitchFamily="18" charset="0"/>
              </a:rPr>
              <a:t>Overview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latin typeface="Georgia" pitchFamily="18" charset="0"/>
              </a:rPr>
              <a:t>History/Purpose</a:t>
            </a:r>
          </a:p>
          <a:p>
            <a:pPr>
              <a:defRPr/>
            </a:pPr>
            <a:r>
              <a:rPr lang="en-US" sz="2800" dirty="0" smtClean="0">
                <a:latin typeface="Georgia" pitchFamily="18" charset="0"/>
              </a:rPr>
              <a:t>What is Section 3?</a:t>
            </a:r>
          </a:p>
          <a:p>
            <a:pPr>
              <a:defRPr/>
            </a:pPr>
            <a:r>
              <a:rPr lang="en-US" sz="2800" dirty="0" smtClean="0">
                <a:latin typeface="Georgia" pitchFamily="18" charset="0"/>
              </a:rPr>
              <a:t>Applicability</a:t>
            </a:r>
          </a:p>
          <a:p>
            <a:pPr>
              <a:defRPr/>
            </a:pPr>
            <a:r>
              <a:rPr lang="en-US" sz="2800" dirty="0" smtClean="0">
                <a:latin typeface="Georgia" pitchFamily="18" charset="0"/>
              </a:rPr>
              <a:t>Definition of Section 3 Resident &amp; Business</a:t>
            </a:r>
          </a:p>
          <a:p>
            <a:pPr>
              <a:defRPr/>
            </a:pPr>
            <a:r>
              <a:rPr lang="en-US" sz="2800" dirty="0" smtClean="0">
                <a:latin typeface="Georgia" pitchFamily="18" charset="0"/>
              </a:rPr>
              <a:t>Recipient Responsibilities</a:t>
            </a:r>
          </a:p>
          <a:p>
            <a:pPr>
              <a:defRPr/>
            </a:pPr>
            <a:r>
              <a:rPr lang="en-US" sz="2800" dirty="0" smtClean="0">
                <a:latin typeface="Georgia" pitchFamily="18" charset="0"/>
              </a:rPr>
              <a:t>Section 3 Reporting Requirements</a:t>
            </a:r>
          </a:p>
          <a:p>
            <a:pPr>
              <a:defRPr/>
            </a:pPr>
            <a:r>
              <a:rPr lang="en-US" sz="2800" dirty="0" smtClean="0">
                <a:latin typeface="Georgia" pitchFamily="18" charset="0"/>
              </a:rPr>
              <a:t>Best Practices &amp; Common Findings of Non-Compliance</a:t>
            </a:r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fld id="{8C29103C-9FDE-4B45-BC46-44972FA273B1}" type="slidenum">
              <a:rPr lang="en-US" sz="1400" b="0"/>
              <a:pPr eaLnBrk="0" hangingPunct="0"/>
              <a:t>2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2670398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01000" cy="2514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>
                <a:latin typeface="Georgia" pitchFamily="18" charset="0"/>
              </a:rPr>
              <a:t>Provide hiring preference to Section 3 residents (Priority Consideration)</a:t>
            </a:r>
          </a:p>
          <a:p>
            <a:pPr>
              <a:defRPr/>
            </a:pPr>
            <a:endParaRPr lang="en-US" sz="2800" dirty="0" smtClean="0">
              <a:latin typeface="Georgia" pitchFamily="18" charset="0"/>
            </a:endParaRPr>
          </a:p>
          <a:p>
            <a:pPr>
              <a:defRPr/>
            </a:pPr>
            <a:r>
              <a:rPr lang="en-US" sz="2800" dirty="0" smtClean="0">
                <a:latin typeface="Georgia" pitchFamily="18" charset="0"/>
              </a:rPr>
              <a:t>Assist with achieving compliance among contractors</a:t>
            </a:r>
          </a:p>
          <a:p>
            <a:pPr marL="0" indent="0">
              <a:buNone/>
              <a:defRPr/>
            </a:pPr>
            <a:endParaRPr lang="en-US" sz="2800" dirty="0" smtClean="0">
              <a:latin typeface="Georgia" pitchFamily="18" charset="0"/>
            </a:endParaRPr>
          </a:p>
          <a:p>
            <a:pPr>
              <a:defRPr/>
            </a:pPr>
            <a:r>
              <a:rPr lang="en-US" sz="2800" dirty="0" smtClean="0">
                <a:latin typeface="Georgia" pitchFamily="18" charset="0"/>
              </a:rPr>
              <a:t>Facilitate training and employment of residents (Priority Consideration)</a:t>
            </a:r>
          </a:p>
          <a:p>
            <a:pPr>
              <a:defRPr/>
            </a:pPr>
            <a:endParaRPr lang="en-US" sz="2800" dirty="0" smtClean="0">
              <a:latin typeface="Georgia" pitchFamily="18" charset="0"/>
            </a:endParaRPr>
          </a:p>
          <a:p>
            <a:pPr>
              <a:defRPr/>
            </a:pPr>
            <a:endParaRPr lang="en-US" sz="2800" dirty="0" smtClean="0">
              <a:latin typeface="Georgia" pitchFamily="18" charset="0"/>
            </a:endParaRPr>
          </a:p>
        </p:txBody>
      </p:sp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dirty="0" smtClean="0">
                <a:solidFill>
                  <a:schemeClr val="accent2"/>
                </a:solidFill>
                <a:latin typeface="Georgia" pitchFamily="18" charset="0"/>
              </a:rPr>
              <a:t>Recipient Responsibilities: Preference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967613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Recipient Responsibilities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sz="2800" dirty="0" smtClean="0">
              <a:latin typeface="Georgia" pitchFamily="18" charset="0"/>
            </a:endParaRPr>
          </a:p>
          <a:p>
            <a:pPr>
              <a:defRPr/>
            </a:pPr>
            <a:r>
              <a:rPr lang="en-US" sz="2800" dirty="0" smtClean="0">
                <a:latin typeface="Georgia" pitchFamily="18" charset="0"/>
              </a:rPr>
              <a:t>Notify covered contractors and incorporate the Section 3 clause into contracts</a:t>
            </a:r>
          </a:p>
          <a:p>
            <a:pPr lvl="1">
              <a:defRPr/>
            </a:pPr>
            <a:r>
              <a:rPr lang="en-US" sz="2300" b="1" i="1" dirty="0" smtClean="0">
                <a:solidFill>
                  <a:schemeClr val="tx1"/>
                </a:solidFill>
                <a:latin typeface="Georgia" pitchFamily="18" charset="0"/>
              </a:rPr>
              <a:t>Found at 24 C.F.R. § 135.38</a:t>
            </a:r>
          </a:p>
          <a:p>
            <a:endParaRPr lang="en-US" sz="2800" dirty="0" smtClean="0">
              <a:latin typeface="Georgia" pitchFamily="18" charset="0"/>
            </a:endParaRPr>
          </a:p>
          <a:p>
            <a:r>
              <a:rPr lang="en-US" sz="2800" dirty="0" smtClean="0">
                <a:latin typeface="Georgia" pitchFamily="18" charset="0"/>
              </a:rPr>
              <a:t>Award contracts to Section 3 Businesses (Priority Consideration)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accent2"/>
                </a:solidFill>
                <a:latin typeface="Georgia" pitchFamily="18" charset="0"/>
              </a:rPr>
              <a:t>Recipient Responsibilities: Notification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20000" cy="4572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000" dirty="0" smtClean="0">
                <a:latin typeface="Georgia" pitchFamily="18" charset="0"/>
              </a:rPr>
              <a:t>Notify Section 3 residents and business concerns about economic opportunities (i.e. hiring &amp; contract bids)…examples:</a:t>
            </a:r>
          </a:p>
          <a:p>
            <a:pPr lvl="1">
              <a:defRPr/>
            </a:pPr>
            <a:r>
              <a:rPr lang="en-US" sz="2600" dirty="0" smtClean="0">
                <a:solidFill>
                  <a:schemeClr val="tx1"/>
                </a:solidFill>
                <a:latin typeface="Georgia" pitchFamily="18" charset="0"/>
              </a:rPr>
              <a:t>Post Job/Contract Notices at Public Housing Sites</a:t>
            </a:r>
          </a:p>
          <a:p>
            <a:pPr lvl="1">
              <a:defRPr/>
            </a:pPr>
            <a:r>
              <a:rPr lang="en-US" sz="2600" dirty="0" smtClean="0">
                <a:solidFill>
                  <a:schemeClr val="tx1"/>
                </a:solidFill>
                <a:latin typeface="Georgia" pitchFamily="18" charset="0"/>
              </a:rPr>
              <a:t>Form partnerships with community organizations that work with low-income job seekers</a:t>
            </a:r>
          </a:p>
          <a:p>
            <a:pPr lvl="1">
              <a:defRPr/>
            </a:pPr>
            <a:r>
              <a:rPr lang="en-US" sz="2600" dirty="0" smtClean="0">
                <a:solidFill>
                  <a:schemeClr val="tx1"/>
                </a:solidFill>
                <a:latin typeface="Georgia" pitchFamily="18" charset="0"/>
              </a:rPr>
              <a:t>Work with local trade unions to identify businesses that qualify as Section 3 business concerns</a:t>
            </a:r>
          </a:p>
        </p:txBody>
      </p:sp>
    </p:spTree>
    <p:extLst>
      <p:ext uri="{BB962C8B-B14F-4D97-AF65-F5344CB8AC3E}">
        <p14:creationId xmlns:p14="http://schemas.microsoft.com/office/powerpoint/2010/main" val="124490466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543800" cy="44196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Georgia" pitchFamily="18" charset="0"/>
              </a:rPr>
              <a:t>Meet annual numerical goals</a:t>
            </a:r>
          </a:p>
          <a:p>
            <a:pPr lvl="1"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30% of </a:t>
            </a:r>
            <a:r>
              <a:rPr lang="en-US" sz="2800" u="sng" dirty="0" smtClean="0">
                <a:solidFill>
                  <a:schemeClr val="tx1"/>
                </a:solidFill>
                <a:latin typeface="Georgia" pitchFamily="18" charset="0"/>
              </a:rPr>
              <a:t>new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 hires annually</a:t>
            </a:r>
          </a:p>
          <a:p>
            <a:pPr lvl="1"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10% of the total dollar amount of covered construction contracts</a:t>
            </a:r>
          </a:p>
          <a:p>
            <a:pPr lvl="1">
              <a:buNone/>
              <a:defRPr/>
            </a:pPr>
            <a:endParaRPr lang="en-US" sz="2800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defRPr/>
            </a:pPr>
            <a:r>
              <a:rPr lang="en-US" sz="2800" dirty="0" smtClean="0">
                <a:latin typeface="Georgia" pitchFamily="18" charset="0"/>
              </a:rPr>
              <a:t>Safe Harbor: Recipient is considered compliant if numerical goals are met (unless proof exists to the contrary)</a:t>
            </a:r>
            <a:endParaRPr lang="en-US" sz="2800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en-US" sz="35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685800" y="2286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dirty="0" smtClean="0">
                <a:solidFill>
                  <a:schemeClr val="accent2"/>
                </a:solidFill>
                <a:latin typeface="Georgia" pitchFamily="18" charset="0"/>
              </a:rPr>
              <a:t>Recipient Responsibilities: Numerical Goals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5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391400" cy="533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accent2"/>
                </a:solidFill>
                <a:latin typeface="Georgia" pitchFamily="18" charset="0"/>
              </a:rPr>
              <a:t>Section 3 Reporting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96200" cy="4114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Georgia" pitchFamily="18" charset="0"/>
              </a:rPr>
              <a:t>Recipients of HUD funding must annually submit HUD Form 60002.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300" dirty="0" smtClean="0">
                <a:latin typeface="Georgia" pitchFamily="18" charset="0"/>
              </a:rPr>
              <a:t>Even when Section 3 does not apply.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en-US" sz="2300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Georgia" pitchFamily="18" charset="0"/>
              </a:rPr>
              <a:t>Measures efforts to meet annual numerical goals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Georgia" pitchFamily="18" charset="0"/>
              </a:rPr>
              <a:t>Narrative explanations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Failure to meet numerical goals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Other Actions taken to achieve compliance</a:t>
            </a:r>
          </a:p>
        </p:txBody>
      </p:sp>
    </p:spTree>
    <p:extLst>
      <p:ext uri="{BB962C8B-B14F-4D97-AF65-F5344CB8AC3E}">
        <p14:creationId xmlns:p14="http://schemas.microsoft.com/office/powerpoint/2010/main" val="611809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10600" cy="685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accent2"/>
                </a:solidFill>
                <a:latin typeface="Georgia" pitchFamily="18" charset="0"/>
              </a:rPr>
              <a:t>Section 3 Reporting: Determining Compliance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962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Georgia" pitchFamily="18" charset="0"/>
              </a:rPr>
              <a:t>If minimum numerical goals (safe harbor) are not met, each recipient bears the responsibility to explain why it was not possible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Georgia" pitchFamily="18" charset="0"/>
              </a:rPr>
              <a:t>Entering </a:t>
            </a:r>
            <a:r>
              <a:rPr lang="en-US" sz="2800" u="sng" dirty="0" smtClean="0">
                <a:solidFill>
                  <a:srgbClr val="FF0000"/>
                </a:solidFill>
                <a:latin typeface="Georgia" pitchFamily="18" charset="0"/>
              </a:rPr>
              <a:t>all zeros</a:t>
            </a:r>
            <a:r>
              <a:rPr lang="en-US" sz="2800" dirty="0" smtClean="0">
                <a:latin typeface="Georgia" pitchFamily="18" charset="0"/>
              </a:rPr>
              <a:t> on the form without a valid explanation is considered </a:t>
            </a:r>
            <a:r>
              <a:rPr lang="en-US" sz="2800" dirty="0" smtClean="0">
                <a:solidFill>
                  <a:srgbClr val="FF0000"/>
                </a:solidFill>
                <a:latin typeface="Georgia" pitchFamily="18" charset="0"/>
              </a:rPr>
              <a:t>noncompliance.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718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Section 3 Reporting: Due Date for CDBG/HOME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latin typeface="Georgia" pitchFamily="18" charset="0"/>
            </a:endParaRPr>
          </a:p>
          <a:p>
            <a:endParaRPr lang="en-US" sz="2800" dirty="0" smtClean="0">
              <a:latin typeface="Georgia" pitchFamily="18" charset="0"/>
            </a:endParaRPr>
          </a:p>
          <a:p>
            <a:r>
              <a:rPr lang="en-US" sz="2800" dirty="0" smtClean="0">
                <a:latin typeface="Georgia" pitchFamily="18" charset="0"/>
              </a:rPr>
              <a:t>Due Date: Section 3 Report should be submitted on the same day your CAPER is due.</a:t>
            </a:r>
            <a:endParaRPr lang="en-US" sz="2800" dirty="0">
              <a:latin typeface="Georgia" pitchFamily="18" charset="0"/>
            </a:endParaRPr>
          </a:p>
          <a:p>
            <a:endParaRPr lang="en-US" sz="2800" dirty="0" smtClean="0">
              <a:latin typeface="Georgia" pitchFamily="18" charset="0"/>
            </a:endParaRPr>
          </a:p>
          <a:p>
            <a:r>
              <a:rPr lang="en-US" sz="2800" dirty="0" smtClean="0">
                <a:latin typeface="Georgia" pitchFamily="18" charset="0"/>
              </a:rPr>
              <a:t>Submit </a:t>
            </a:r>
            <a:r>
              <a:rPr lang="en-US" sz="2800" dirty="0">
                <a:latin typeface="Georgia" pitchFamily="18" charset="0"/>
              </a:rPr>
              <a:t>via online reporting system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58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Failure to incorporate Section 3 requirements into internal hiring policy or bid solicitation </a:t>
            </a:r>
            <a:r>
              <a:rPr lang="en-US" dirty="0" err="1" smtClean="0"/>
              <a:t>processX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Failure to make best effort to award contracts to Section 3 business </a:t>
            </a:r>
            <a:r>
              <a:rPr lang="en-US" dirty="0" err="1" smtClean="0"/>
              <a:t>concernsX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Failure to meet numerical goals or provide narrative report explaining why numerical goals could not be </a:t>
            </a:r>
            <a:r>
              <a:rPr lang="en-US" dirty="0" err="1" smtClean="0"/>
              <a:t>metX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Failure to monitor contractors’ compliance with Section 3</a:t>
            </a:r>
          </a:p>
          <a:p>
            <a:endParaRPr lang="en-US" dirty="0" smtClean="0"/>
          </a:p>
          <a:p>
            <a:r>
              <a:rPr lang="en-US" dirty="0" smtClean="0"/>
              <a:t>Failure to incorporate Section 3 clause in contract documents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Section 3: Common Findings of Non-Compliance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84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685800"/>
          </a:xfrm>
        </p:spPr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438400" cy="4144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1967 Detroit Race Riots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Kerner</a:t>
            </a:r>
            <a:r>
              <a:rPr lang="en-US" sz="2000" dirty="0" smtClean="0"/>
              <a:t> Commission Report</a:t>
            </a:r>
          </a:p>
          <a:p>
            <a:endParaRPr lang="en-US" sz="2000" dirty="0" smtClean="0"/>
          </a:p>
          <a:p>
            <a:r>
              <a:rPr lang="en-US" sz="2000" dirty="0" smtClean="0"/>
              <a:t>Housing &amp; Urban Development Act of 1968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541" y="2743200"/>
            <a:ext cx="5976194" cy="4038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578" y="533400"/>
            <a:ext cx="4355309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8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28600"/>
            <a:ext cx="7878023" cy="57115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5863967"/>
            <a:ext cx="71922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 Blind Pig at 12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St. and Claremont Ave. in Detroit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77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00"/>
          <a:stretch/>
        </p:blipFill>
        <p:spPr>
          <a:xfrm>
            <a:off x="-24063" y="2286000"/>
            <a:ext cx="7620000" cy="457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5"/>
          <a:stretch/>
        </p:blipFill>
        <p:spPr>
          <a:xfrm>
            <a:off x="-24063" y="-17727"/>
            <a:ext cx="5074820" cy="38053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18"/>
          <a:stretch/>
        </p:blipFill>
        <p:spPr>
          <a:xfrm>
            <a:off x="4819625" y="-477253"/>
            <a:ext cx="4324375" cy="2362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551" y="1219201"/>
            <a:ext cx="4352449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35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39945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4267200"/>
            <a:ext cx="8077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dirty="0" smtClean="0"/>
              <a:t>“Physician’s warning of approaching death, with a prescription for life.”</a:t>
            </a:r>
          </a:p>
          <a:p>
            <a:pPr algn="just"/>
            <a:endParaRPr lang="en-US" sz="1200" dirty="0" smtClean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Martin Luther King, Jr., on the findings of </a:t>
            </a:r>
          </a:p>
          <a:p>
            <a:r>
              <a:rPr lang="en-US" sz="2400" dirty="0" smtClean="0"/>
              <a:t>     the </a:t>
            </a:r>
            <a:r>
              <a:rPr lang="en-US" sz="2400" dirty="0" err="1" smtClean="0"/>
              <a:t>Kerner</a:t>
            </a:r>
            <a:r>
              <a:rPr lang="en-US" sz="2400" dirty="0" smtClean="0"/>
              <a:t> Commission Report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907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85800"/>
            <a:ext cx="3511140" cy="46909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38182" y="2006252"/>
            <a:ext cx="44026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The Housing &amp; Urban Development Act of 1968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4235623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Section 3 of the Housing &amp; 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Urban Development Act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	</a:t>
            </a:r>
          </a:p>
          <a:p>
            <a:pPr algn="just">
              <a:buNone/>
            </a:pPr>
            <a:r>
              <a:rPr lang="en-US" sz="2800" dirty="0" smtClean="0"/>
              <a:t>…employment and other economic opportunities generated by Federal financial assistance for housing and community development programs shall, </a:t>
            </a:r>
            <a:r>
              <a:rPr lang="en-US" sz="2800" i="1" dirty="0" smtClean="0"/>
              <a:t>to the greatest extent feasible</a:t>
            </a:r>
            <a:r>
              <a:rPr lang="en-US" sz="2800" dirty="0" smtClean="0"/>
              <a:t>, be directed toward low- and very low-income persons, particularly those who are recipients of government assistance for housing.</a:t>
            </a:r>
          </a:p>
          <a:p>
            <a:pPr algn="just">
              <a:buNone/>
            </a:pPr>
            <a:r>
              <a:rPr lang="en-US" sz="2800" dirty="0" smtClean="0"/>
              <a:t>							- 12 U.S.C. 1701u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108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accent2"/>
                </a:solidFill>
                <a:latin typeface="Georgia" pitchFamily="18" charset="0"/>
              </a:rPr>
              <a:t>Section 3 Applicability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endParaRPr lang="en-US" sz="2800" dirty="0" smtClean="0">
              <a:solidFill>
                <a:schemeClr val="tx2"/>
              </a:solidFill>
              <a:latin typeface="Georg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tx2"/>
                </a:solidFill>
                <a:latin typeface="Georgia" pitchFamily="18" charset="0"/>
              </a:rPr>
              <a:t>Housing &amp; Community  Development Assistance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000" dirty="0" smtClean="0">
                <a:latin typeface="Georgia" pitchFamily="18" charset="0"/>
                <a:cs typeface="Arial" charset="0"/>
              </a:rPr>
              <a:t>Housing Construction &amp; Rehabilitation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000" dirty="0" smtClean="0">
                <a:latin typeface="Georgia" pitchFamily="18" charset="0"/>
                <a:cs typeface="Arial" charset="0"/>
              </a:rPr>
              <a:t>Architectural, Engineering &amp; Professional Services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000" dirty="0" smtClean="0">
                <a:latin typeface="Georgia" pitchFamily="18" charset="0"/>
                <a:cs typeface="Arial" charset="0"/>
              </a:rPr>
              <a:t>Management &amp; Administrative Support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000" dirty="0">
                <a:latin typeface="Georgia" pitchFamily="18" charset="0"/>
                <a:cs typeface="Arial" charset="0"/>
              </a:rPr>
              <a:t>Other </a:t>
            </a:r>
            <a:r>
              <a:rPr lang="en-US" sz="3000" dirty="0" smtClean="0">
                <a:latin typeface="Georgia" pitchFamily="18" charset="0"/>
                <a:cs typeface="Arial" charset="0"/>
              </a:rPr>
              <a:t>Public Construction</a:t>
            </a:r>
            <a:endParaRPr lang="en-US" sz="3000" dirty="0">
              <a:latin typeface="Georgia" pitchFamily="18" charset="0"/>
              <a:cs typeface="Arial" charset="0"/>
            </a:endParaRPr>
          </a:p>
          <a:p>
            <a:pPr marL="274320" lvl="1" indent="0">
              <a:lnSpc>
                <a:spcPct val="90000"/>
              </a:lnSpc>
              <a:buNone/>
              <a:defRPr/>
            </a:pPr>
            <a:endParaRPr lang="en-US" sz="3000" dirty="0" smtClean="0">
              <a:latin typeface="Georg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955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3315</TotalTime>
  <Words>837</Words>
  <Application>Microsoft Office PowerPoint</Application>
  <PresentationFormat>On-screen Show (4:3)</PresentationFormat>
  <Paragraphs>178</Paragraphs>
  <Slides>27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Civic</vt:lpstr>
      <vt:lpstr>Creating Jobs for  Low-Income Individuals &amp; Businesses</vt:lpstr>
      <vt:lpstr>Overview</vt:lpstr>
      <vt:lpstr>History</vt:lpstr>
      <vt:lpstr>PowerPoint Presentation</vt:lpstr>
      <vt:lpstr>PowerPoint Presentation</vt:lpstr>
      <vt:lpstr>PowerPoint Presentation</vt:lpstr>
      <vt:lpstr>PowerPoint Presentation</vt:lpstr>
      <vt:lpstr>Section 3 of the Housing &amp;  Urban Development Act</vt:lpstr>
      <vt:lpstr>Section 3 Applicability</vt:lpstr>
      <vt:lpstr>Section 3 Applicability: Funding Thresholds</vt:lpstr>
      <vt:lpstr>Example</vt:lpstr>
      <vt:lpstr>Section 3 Applicability: Contractors</vt:lpstr>
      <vt:lpstr>Section 3 Applicability: Entire Project</vt:lpstr>
      <vt:lpstr>Section 3 Applicability: CDBG/HOME/ESG</vt:lpstr>
      <vt:lpstr>Section 3 Resident</vt:lpstr>
      <vt:lpstr>Section 3 Business Concern</vt:lpstr>
      <vt:lpstr>Section 3 Qualifications</vt:lpstr>
      <vt:lpstr>Section 3 Preference</vt:lpstr>
      <vt:lpstr>Recipient Responsibilities: Greatest Extent Feasible</vt:lpstr>
      <vt:lpstr>PowerPoint Presentation</vt:lpstr>
      <vt:lpstr>Recipient Responsibilities</vt:lpstr>
      <vt:lpstr>Recipient Responsibilities: Notification</vt:lpstr>
      <vt:lpstr>PowerPoint Presentation</vt:lpstr>
      <vt:lpstr>Section 3 Reporting</vt:lpstr>
      <vt:lpstr>Section 3 Reporting: Determining Compliance</vt:lpstr>
      <vt:lpstr>Section 3 Reporting: Due Date for CDBG/HOME</vt:lpstr>
      <vt:lpstr>Section 3: Common Findings of Non-Compliance</vt:lpstr>
    </vt:vector>
  </TitlesOfParts>
  <Company>Housing and Urban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h08167</dc:creator>
  <cp:lastModifiedBy>cdifranc</cp:lastModifiedBy>
  <cp:revision>204</cp:revision>
  <dcterms:created xsi:type="dcterms:W3CDTF">2010-04-15T16:03:05Z</dcterms:created>
  <dcterms:modified xsi:type="dcterms:W3CDTF">2013-12-02T19:50:28Z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