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 id="2147484808" r:id="rId2"/>
  </p:sldMasterIdLst>
  <p:notesMasterIdLst>
    <p:notesMasterId r:id="rId136"/>
  </p:notesMasterIdLst>
  <p:handoutMasterIdLst>
    <p:handoutMasterId r:id="rId137"/>
  </p:handoutMasterIdLst>
  <p:sldIdLst>
    <p:sldId id="257" r:id="rId3"/>
    <p:sldId id="321" r:id="rId4"/>
    <p:sldId id="420" r:id="rId5"/>
    <p:sldId id="488" r:id="rId6"/>
    <p:sldId id="396" r:id="rId7"/>
    <p:sldId id="578" r:id="rId8"/>
    <p:sldId id="489" r:id="rId9"/>
    <p:sldId id="288" r:id="rId10"/>
    <p:sldId id="498" r:id="rId11"/>
    <p:sldId id="438" r:id="rId12"/>
    <p:sldId id="466" r:id="rId13"/>
    <p:sldId id="471" r:id="rId14"/>
    <p:sldId id="472" r:id="rId15"/>
    <p:sldId id="473" r:id="rId16"/>
    <p:sldId id="474" r:id="rId17"/>
    <p:sldId id="475" r:id="rId18"/>
    <p:sldId id="476" r:id="rId19"/>
    <p:sldId id="477" r:id="rId20"/>
    <p:sldId id="577" r:id="rId21"/>
    <p:sldId id="478" r:id="rId22"/>
    <p:sldId id="479" r:id="rId23"/>
    <p:sldId id="480" r:id="rId24"/>
    <p:sldId id="503" r:id="rId25"/>
    <p:sldId id="504" r:id="rId26"/>
    <p:sldId id="505" r:id="rId27"/>
    <p:sldId id="506" r:id="rId28"/>
    <p:sldId id="507" r:id="rId29"/>
    <p:sldId id="508" r:id="rId30"/>
    <p:sldId id="509" r:id="rId31"/>
    <p:sldId id="510" r:id="rId32"/>
    <p:sldId id="511" r:id="rId33"/>
    <p:sldId id="512" r:id="rId34"/>
    <p:sldId id="609" r:id="rId35"/>
    <p:sldId id="572" r:id="rId36"/>
    <p:sldId id="573" r:id="rId37"/>
    <p:sldId id="574" r:id="rId38"/>
    <p:sldId id="575" r:id="rId39"/>
    <p:sldId id="576" r:id="rId40"/>
    <p:sldId id="610" r:id="rId41"/>
    <p:sldId id="611" r:id="rId42"/>
    <p:sldId id="613" r:id="rId43"/>
    <p:sldId id="614" r:id="rId44"/>
    <p:sldId id="615" r:id="rId45"/>
    <p:sldId id="616" r:id="rId46"/>
    <p:sldId id="617" r:id="rId47"/>
    <p:sldId id="618" r:id="rId48"/>
    <p:sldId id="619" r:id="rId49"/>
    <p:sldId id="620" r:id="rId50"/>
    <p:sldId id="621" r:id="rId51"/>
    <p:sldId id="622" r:id="rId52"/>
    <p:sldId id="623" r:id="rId53"/>
    <p:sldId id="624" r:id="rId54"/>
    <p:sldId id="625" r:id="rId55"/>
    <p:sldId id="626" r:id="rId56"/>
    <p:sldId id="627" r:id="rId57"/>
    <p:sldId id="628" r:id="rId58"/>
    <p:sldId id="629" r:id="rId59"/>
    <p:sldId id="630" r:id="rId60"/>
    <p:sldId id="631" r:id="rId61"/>
    <p:sldId id="632" r:id="rId62"/>
    <p:sldId id="633" r:id="rId63"/>
    <p:sldId id="634" r:id="rId64"/>
    <p:sldId id="635" r:id="rId65"/>
    <p:sldId id="636" r:id="rId66"/>
    <p:sldId id="637" r:id="rId67"/>
    <p:sldId id="518" r:id="rId68"/>
    <p:sldId id="519" r:id="rId69"/>
    <p:sldId id="520" r:id="rId70"/>
    <p:sldId id="521" r:id="rId71"/>
    <p:sldId id="607" r:id="rId72"/>
    <p:sldId id="522" r:id="rId73"/>
    <p:sldId id="608" r:id="rId74"/>
    <p:sldId id="523" r:id="rId75"/>
    <p:sldId id="445" r:id="rId76"/>
    <p:sldId id="454" r:id="rId77"/>
    <p:sldId id="455" r:id="rId78"/>
    <p:sldId id="456" r:id="rId79"/>
    <p:sldId id="457" r:id="rId80"/>
    <p:sldId id="458" r:id="rId81"/>
    <p:sldId id="459" r:id="rId82"/>
    <p:sldId id="460" r:id="rId83"/>
    <p:sldId id="461" r:id="rId84"/>
    <p:sldId id="462" r:id="rId85"/>
    <p:sldId id="463" r:id="rId86"/>
    <p:sldId id="464" r:id="rId87"/>
    <p:sldId id="465" r:id="rId88"/>
    <p:sldId id="638" r:id="rId89"/>
    <p:sldId id="639" r:id="rId90"/>
    <p:sldId id="640" r:id="rId91"/>
    <p:sldId id="641" r:id="rId92"/>
    <p:sldId id="642" r:id="rId93"/>
    <p:sldId id="643" r:id="rId94"/>
    <p:sldId id="644" r:id="rId95"/>
    <p:sldId id="645" r:id="rId96"/>
    <p:sldId id="646" r:id="rId97"/>
    <p:sldId id="647" r:id="rId98"/>
    <p:sldId id="648" r:id="rId99"/>
    <p:sldId id="649" r:id="rId100"/>
    <p:sldId id="650" r:id="rId101"/>
    <p:sldId id="651" r:id="rId102"/>
    <p:sldId id="652" r:id="rId103"/>
    <p:sldId id="653" r:id="rId104"/>
    <p:sldId id="654" r:id="rId105"/>
    <p:sldId id="655" r:id="rId106"/>
    <p:sldId id="656" r:id="rId107"/>
    <p:sldId id="657" r:id="rId108"/>
    <p:sldId id="658" r:id="rId109"/>
    <p:sldId id="659" r:id="rId110"/>
    <p:sldId id="660" r:id="rId111"/>
    <p:sldId id="661" r:id="rId112"/>
    <p:sldId id="662" r:id="rId113"/>
    <p:sldId id="663" r:id="rId114"/>
    <p:sldId id="664" r:id="rId115"/>
    <p:sldId id="665" r:id="rId116"/>
    <p:sldId id="666" r:id="rId117"/>
    <p:sldId id="667" r:id="rId118"/>
    <p:sldId id="668" r:id="rId119"/>
    <p:sldId id="669" r:id="rId120"/>
    <p:sldId id="670" r:id="rId121"/>
    <p:sldId id="671" r:id="rId122"/>
    <p:sldId id="672" r:id="rId123"/>
    <p:sldId id="673" r:id="rId124"/>
    <p:sldId id="674" r:id="rId125"/>
    <p:sldId id="675" r:id="rId126"/>
    <p:sldId id="676" r:id="rId127"/>
    <p:sldId id="677" r:id="rId128"/>
    <p:sldId id="678" r:id="rId129"/>
    <p:sldId id="679" r:id="rId130"/>
    <p:sldId id="347" r:id="rId131"/>
    <p:sldId id="430" r:id="rId132"/>
    <p:sldId id="431" r:id="rId133"/>
    <p:sldId id="432" r:id="rId134"/>
    <p:sldId id="319" r:id="rId13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F6"/>
    <a:srgbClr val="3547F7"/>
    <a:srgbClr val="C0504D"/>
    <a:srgbClr val="3043F8"/>
    <a:srgbClr val="FFFF00"/>
    <a:srgbClr val="DDDDDD"/>
    <a:srgbClr val="6600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52" autoAdjust="0"/>
  </p:normalViewPr>
  <p:slideViewPr>
    <p:cSldViewPr>
      <p:cViewPr>
        <p:scale>
          <a:sx n="68" d="100"/>
          <a:sy n="68" d="100"/>
        </p:scale>
        <p:origin x="-466" y="-29"/>
      </p:cViewPr>
      <p:guideLst>
        <p:guide orient="horz" pos="2160"/>
        <p:guide pos="2880"/>
      </p:guideLst>
    </p:cSldViewPr>
  </p:slideViewPr>
  <p:outlineViewPr>
    <p:cViewPr>
      <p:scale>
        <a:sx n="33" d="100"/>
        <a:sy n="33" d="100"/>
      </p:scale>
      <p:origin x="0" y="4104"/>
    </p:cViewPr>
  </p:outlineViewPr>
  <p:notesTextViewPr>
    <p:cViewPr>
      <p:scale>
        <a:sx n="100" d="100"/>
        <a:sy n="100" d="100"/>
      </p:scale>
      <p:origin x="0" y="0"/>
    </p:cViewPr>
  </p:notesTextViewPr>
  <p:sorterViewPr>
    <p:cViewPr>
      <p:scale>
        <a:sx n="66" d="100"/>
        <a:sy n="66" d="100"/>
      </p:scale>
      <p:origin x="0" y="1842"/>
    </p:cViewPr>
  </p:sorterViewPr>
  <p:notesViewPr>
    <p:cSldViewPr>
      <p:cViewPr varScale="1">
        <p:scale>
          <a:sx n="79" d="100"/>
          <a:sy n="79" d="100"/>
        </p:scale>
        <p:origin x="-2034" y="-8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3324" tIns="46662" rIns="93324" bIns="46662"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8276"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39F2E0A2-A4B5-45AA-805B-DF8B8166BDB0}" type="datetimeFigureOut">
              <a:rPr lang="en-US"/>
              <a:pPr>
                <a:defRPr/>
              </a:pPr>
              <a:t>12/2/2013</a:t>
            </a:fld>
            <a:endParaRPr lang="en-US" dirty="0"/>
          </a:p>
        </p:txBody>
      </p:sp>
      <p:sp>
        <p:nvSpPr>
          <p:cNvPr id="4" name="Footer Placeholder 3"/>
          <p:cNvSpPr>
            <a:spLocks noGrp="1"/>
          </p:cNvSpPr>
          <p:nvPr>
            <p:ph type="ftr" sz="quarter" idx="2"/>
          </p:nvPr>
        </p:nvSpPr>
        <p:spPr>
          <a:xfrm>
            <a:off x="1" y="8842375"/>
            <a:ext cx="3043238" cy="465138"/>
          </a:xfrm>
          <a:prstGeom prst="rect">
            <a:avLst/>
          </a:prstGeom>
        </p:spPr>
        <p:txBody>
          <a:bodyPr vert="horz" lIns="93324" tIns="46662" rIns="93324" bIns="46662"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8276"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62000355-62F7-4CD1-82D0-A217771D2352}" type="slidenum">
              <a:rPr lang="en-US"/>
              <a:pPr>
                <a:defRPr/>
              </a:pPr>
              <a:t>‹#›</a:t>
            </a:fld>
            <a:endParaRPr lang="en-US" dirty="0"/>
          </a:p>
        </p:txBody>
      </p:sp>
    </p:spTree>
    <p:extLst>
      <p:ext uri="{BB962C8B-B14F-4D97-AF65-F5344CB8AC3E}">
        <p14:creationId xmlns:p14="http://schemas.microsoft.com/office/powerpoint/2010/main" val="426793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8276" y="0"/>
            <a:ext cx="3043238"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EF5643-8AF2-4B6D-ADD8-42639A54A38D}" type="datetimeFigureOut">
              <a:rPr lang="en-US"/>
              <a:pPr>
                <a:defRPr/>
              </a:pPr>
              <a:t>12/2/2013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42375"/>
            <a:ext cx="3043238"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8276" y="8842375"/>
            <a:ext cx="3043238"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AE99A34-9A3D-4F69-879B-3E35985A7E41}" type="slidenum">
              <a:rPr lang="en-US"/>
              <a:pPr>
                <a:defRPr/>
              </a:pPr>
              <a:t>‹#›</a:t>
            </a:fld>
            <a:endParaRPr lang="en-US" dirty="0"/>
          </a:p>
        </p:txBody>
      </p:sp>
    </p:spTree>
    <p:extLst>
      <p:ext uri="{BB962C8B-B14F-4D97-AF65-F5344CB8AC3E}">
        <p14:creationId xmlns:p14="http://schemas.microsoft.com/office/powerpoint/2010/main" val="2011175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a:t>
            </a:r>
            <a:r>
              <a:rPr lang="en-US" baseline="0" dirty="0" smtClean="0"/>
              <a:t> that those groups least likely to apply for housing are aware of its availability</a:t>
            </a:r>
            <a:endParaRPr lang="en-US" dirty="0"/>
          </a:p>
        </p:txBody>
      </p:sp>
      <p:sp>
        <p:nvSpPr>
          <p:cNvPr id="4" name="Slide Number Placeholder 3"/>
          <p:cNvSpPr>
            <a:spLocks noGrp="1"/>
          </p:cNvSpPr>
          <p:nvPr>
            <p:ph type="sldNum" sz="quarter" idx="10"/>
          </p:nvPr>
        </p:nvSpPr>
        <p:spPr/>
        <p:txBody>
          <a:bodyPr/>
          <a:lstStyle/>
          <a:p>
            <a:pPr>
              <a:defRPr/>
            </a:pPr>
            <a:fld id="{6AE99A34-9A3D-4F69-879B-3E35985A7E41}" type="slidenum">
              <a:rPr lang="en-US" smtClean="0"/>
              <a:pPr>
                <a:defRPr/>
              </a:pPr>
              <a:t>41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AE2CD8A-65B7-4C1E-B198-284BCD0D428B}" type="slidenum">
              <a:rPr lang="en-US" smtClean="0">
                <a:solidFill>
                  <a:prstClr val="black"/>
                </a:solidFill>
              </a:rPr>
              <a:pPr/>
              <a:t>92</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p:spPr>
        <p:txBody>
          <a:bodyPr/>
          <a:lstStyle/>
          <a:p>
            <a:pPr>
              <a:defRPr/>
            </a:pPr>
            <a:endParaRPr 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46881939-46EE-4EBD-9A0D-BF7DE7ADE1F7}" type="slidenum">
              <a:rPr lang="en-US" smtClean="0">
                <a:solidFill>
                  <a:prstClr val="black"/>
                </a:solidFill>
              </a:rPr>
              <a:pPr>
                <a:defRPr/>
              </a:pPr>
              <a:t>93</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A827A9-A753-42E5-B356-C52C3E50CEBF}" type="slidenum">
              <a:rPr lang="en-US" smtClean="0">
                <a:solidFill>
                  <a:prstClr val="black"/>
                </a:solidFill>
              </a:rPr>
              <a:pPr/>
              <a:t>94</a:t>
            </a:fld>
            <a:endParaRPr lang="en-US" dirty="0" smtClean="0">
              <a:solidFill>
                <a:prstClr val="black"/>
              </a:solidFill>
            </a:endParaRPr>
          </a:p>
        </p:txBody>
      </p:sp>
      <p:sp>
        <p:nvSpPr>
          <p:cNvPr id="2457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p:spPr>
        <p:txBody>
          <a:bodyPr/>
          <a:lstStyle/>
          <a:p>
            <a:pPr>
              <a:defRPr/>
            </a:pPr>
            <a:endParaRPr lang="en-US" sz="11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27B56F9-E3B2-4809-B36E-D0ECA92A4C18}" type="slidenum">
              <a:rPr lang="en-US" smtClean="0">
                <a:solidFill>
                  <a:prstClr val="black"/>
                </a:solidFill>
              </a:rPr>
              <a:pPr/>
              <a:t>95</a:t>
            </a:fld>
            <a:endParaRPr lang="en-US" dirty="0" smtClean="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C30E874-B541-4B63-928A-784A3478D316}" type="slidenum">
              <a:rPr lang="en-US" smtClean="0">
                <a:solidFill>
                  <a:prstClr val="black"/>
                </a:solidFill>
              </a:rPr>
              <a:pPr/>
              <a:t>96</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z="1100" dirty="0" smtClean="0"/>
              <a:t>So there are several caveats to this provision. The inquiry prohibition: </a:t>
            </a:r>
          </a:p>
          <a:p>
            <a:pPr eaLnBrk="1" hangingPunct="1"/>
            <a:endParaRPr lang="en-US" sz="1100" dirty="0" smtClean="0"/>
          </a:p>
          <a:p>
            <a:pPr eaLnBrk="1" hangingPunct="1">
              <a:buFontTx/>
              <a:buChar char="-"/>
            </a:pPr>
            <a:r>
              <a:rPr lang="en-US" sz="1100" b="1" dirty="0" smtClean="0"/>
              <a:t> </a:t>
            </a:r>
            <a:r>
              <a:rPr lang="en-US" sz="1100" b="1" i="1" dirty="0" smtClean="0"/>
              <a:t>does not </a:t>
            </a:r>
            <a:r>
              <a:rPr lang="en-US" sz="1100" dirty="0" smtClean="0"/>
              <a:t>prohibit  any individual from voluntarily  self-identifying sexual orientation or gender identity.  </a:t>
            </a:r>
          </a:p>
          <a:p>
            <a:pPr eaLnBrk="1" hangingPunct="1">
              <a:buFontTx/>
              <a:buChar char="-"/>
            </a:pPr>
            <a:r>
              <a:rPr lang="en-US" sz="1100" b="1" i="1" dirty="0" smtClean="0"/>
              <a:t>does not</a:t>
            </a:r>
            <a:r>
              <a:rPr lang="en-US" sz="1100" dirty="0" smtClean="0"/>
              <a:t> prohibit lawful inquiries of an applicant or occupant’s sex where the housing provided or to be provided is temporary, emergency shelter that involves the sharing of sleeping areas or bathrooms.</a:t>
            </a:r>
          </a:p>
          <a:p>
            <a:pPr eaLnBrk="1" hangingPunct="1">
              <a:buFontTx/>
              <a:buChar char="-"/>
            </a:pPr>
            <a:r>
              <a:rPr lang="en-US" sz="1100" b="1" i="1" dirty="0" smtClean="0"/>
              <a:t>does not</a:t>
            </a:r>
            <a:r>
              <a:rPr lang="en-US" sz="1100" dirty="0" smtClean="0"/>
              <a:t> prohibit lawful inquiries of an applicant or occupant’s sex made for the purpose of determining the number of bedrooms to which the household may be entitled. (certain HUD programs allow families with two opposite sex children to have an extra bedrooms versus a family with two same sex children) </a:t>
            </a:r>
          </a:p>
          <a:p>
            <a:pPr eaLnBrk="1" hangingPunct="1"/>
            <a:endParaRPr lang="en-US" sz="1100" dirty="0" smtClean="0"/>
          </a:p>
          <a:p>
            <a:pPr eaLnBrk="1" hangingPunct="1"/>
            <a:endParaRPr lang="en-US" sz="1100" dirty="0" smtClean="0"/>
          </a:p>
          <a:p>
            <a:pPr eaLnBrk="1" hangingPunct="1"/>
            <a:endParaRPr lang="en-US" sz="1100"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B9D814-0FCA-49CD-8945-DAA0016D3BFC}" type="slidenum">
              <a:rPr lang="en-US" smtClean="0">
                <a:solidFill>
                  <a:prstClr val="black"/>
                </a:solidFill>
              </a:rPr>
              <a:pPr/>
              <a:t>97</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z="1100" dirty="0" smtClean="0"/>
              <a:t>Finally, as compared to the proposed rule, HUD fine-tuned the inquiry prohibition to only prohibit asking sexual orientation or gender identity for the purpose of determining eligibility or otherwise making housing available.  </a:t>
            </a:r>
          </a:p>
          <a:p>
            <a:pPr eaLnBrk="1" hangingPunct="1"/>
            <a:endParaRPr lang="en-US" sz="1100" dirty="0" smtClean="0"/>
          </a:p>
          <a:p>
            <a:pPr eaLnBrk="1" hangingPunct="1"/>
            <a:r>
              <a:rPr lang="en-US" sz="1100" dirty="0" smtClean="0"/>
              <a:t>As stated in the preamble, the final rule is not intended to prohibit mechanisms that allow for voluntary and anonymous reporting of sexual orientation or gender identity for compliance with state, local or federal data collection requirements.  </a:t>
            </a:r>
          </a:p>
          <a:p>
            <a:pPr eaLnBrk="1" hangingPunct="1"/>
            <a:endParaRPr lang="en-US" sz="1100" dirty="0" smtClean="0"/>
          </a:p>
          <a:p>
            <a:pPr eaLnBrk="1" hangingPunct="1"/>
            <a:r>
              <a:rPr lang="en-US" sz="1100" dirty="0" smtClean="0"/>
              <a:t>So, if your state or local government has determined that it wants to report, it is ok to ask as long as it has no bearing on eligibility determinations.    </a:t>
            </a:r>
          </a:p>
          <a:p>
            <a:pPr eaLnBrk="1" hangingPunct="1"/>
            <a:endParaRPr lang="en-US" sz="1100" dirty="0" smtClean="0"/>
          </a:p>
          <a:p>
            <a:pPr eaLnBrk="1" hangingPunct="1"/>
            <a:endParaRPr lang="en-US" sz="1100"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6881939-46EE-4EBD-9A0D-BF7DE7ADE1F7}" type="slidenum">
              <a:rPr lang="en-US" smtClean="0">
                <a:solidFill>
                  <a:prstClr val="black"/>
                </a:solidFill>
              </a:rPr>
              <a:pPr>
                <a:defRPr/>
              </a:pPr>
              <a:t>98</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881939-46EE-4EBD-9A0D-BF7DE7ADE1F7}" type="slidenum">
              <a:rPr lang="en-US" smtClean="0">
                <a:solidFill>
                  <a:prstClr val="black"/>
                </a:solidFill>
              </a:rPr>
              <a:pPr>
                <a:defRPr/>
              </a:pPr>
              <a:t>99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881939-46EE-4EBD-9A0D-BF7DE7ADE1F7}" type="slidenum">
              <a:rPr lang="en-US" smtClean="0">
                <a:solidFill>
                  <a:prstClr val="black"/>
                </a:solidFill>
              </a:rPr>
              <a:pPr>
                <a:defRPr/>
              </a:pPr>
              <a:t>100</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46881939-46EE-4EBD-9A0D-BF7DE7ADE1F7}" type="slidenum">
              <a:rPr lang="en-US" smtClean="0">
                <a:solidFill>
                  <a:prstClr val="black"/>
                </a:solidFill>
              </a:rPr>
              <a:pPr>
                <a:defRPr/>
              </a:pPr>
              <a:t>101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Identify management agent and owner </a:t>
            </a:r>
          </a:p>
          <a:p>
            <a:pPr eaLnBrk="1" hangingPunct="1">
              <a:buFont typeface="Wingdings 2" pitchFamily="18" charset="2"/>
              <a:buNone/>
            </a:pPr>
            <a:r>
              <a:rPr lang="en-US" sz="1200" dirty="0" smtClean="0"/>
              <a:t>	(Blocks 1f-1g)</a:t>
            </a:r>
          </a:p>
          <a:p>
            <a:pPr eaLnBrk="1" hangingPunct="1"/>
            <a:r>
              <a:rPr lang="en-US" sz="1200" dirty="0" smtClean="0"/>
              <a:t>Identify person responsible for affirmative marketing certification (Block 1h, Block 9) </a:t>
            </a:r>
          </a:p>
          <a:p>
            <a:pPr eaLnBrk="1" hangingPunct="1"/>
            <a:r>
              <a:rPr lang="en-US" sz="1200" dirty="0" smtClean="0"/>
              <a:t>Block 2a: initial or update plan + date</a:t>
            </a:r>
          </a:p>
          <a:p>
            <a:pPr eaLnBrk="1" hangingPunct="1"/>
            <a:r>
              <a:rPr lang="en-US" sz="1200" dirty="0" smtClean="0"/>
              <a:t>Block 2b: type: elderly/family/disabled</a:t>
            </a:r>
          </a:p>
          <a:p>
            <a:pPr eaLnBrk="1" hangingPunct="1"/>
            <a:r>
              <a:rPr lang="en-US" sz="1200" dirty="0" smtClean="0"/>
              <a:t>Block 2c: date of initial occupancy </a:t>
            </a:r>
          </a:p>
          <a:p>
            <a:pPr eaLnBrk="1" hangingPunct="1"/>
            <a:r>
              <a:rPr lang="en-US" sz="1200" dirty="0" smtClean="0"/>
              <a:t>Block 2d: advertising start date</a:t>
            </a:r>
          </a:p>
        </p:txBody>
      </p:sp>
      <p:sp>
        <p:nvSpPr>
          <p:cNvPr id="4" name="Slide Number Placeholder 3"/>
          <p:cNvSpPr>
            <a:spLocks noGrp="1"/>
          </p:cNvSpPr>
          <p:nvPr>
            <p:ph type="sldNum" sz="quarter" idx="10"/>
          </p:nvPr>
        </p:nvSpPr>
        <p:spPr/>
        <p:txBody>
          <a:bodyPr/>
          <a:lstStyle/>
          <a:p>
            <a:pPr>
              <a:defRPr/>
            </a:pPr>
            <a:fld id="{6AE99A34-9A3D-4F69-879B-3E35985A7E41}" type="slidenum">
              <a:rPr lang="en-US" smtClean="0"/>
              <a:pPr>
                <a:defRPr/>
              </a:pPr>
              <a:t>44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0FE6A7A-801E-4588-9DD9-3C906D04FFE0}" type="slidenum">
              <a:rPr lang="en-US" smtClean="0">
                <a:solidFill>
                  <a:prstClr val="black"/>
                </a:solidFill>
              </a:rPr>
              <a:pPr/>
              <a:t>102</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z="11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pPr defTabSz="904875"/>
            <a:fld id="{59926B6D-DA3E-45B4-8CD9-F897EEE8A778}" type="datetime1">
              <a:rPr lang="en-US" smtClean="0">
                <a:solidFill>
                  <a:prstClr val="black"/>
                </a:solidFill>
              </a:rPr>
              <a:pPr defTabSz="904875"/>
              <a:t>12/2/2013</a:t>
            </a:fld>
            <a:endParaRPr lang="en-US" dirty="0" smtClean="0">
              <a:solidFill>
                <a:prstClr val="black"/>
              </a:solidFill>
            </a:endParaRPr>
          </a:p>
        </p:txBody>
      </p:sp>
      <p:sp>
        <p:nvSpPr>
          <p:cNvPr id="63491" name="Rectangle 7"/>
          <p:cNvSpPr>
            <a:spLocks noGrp="1" noChangeArrowheads="1"/>
          </p:cNvSpPr>
          <p:nvPr>
            <p:ph type="sldNum" sz="quarter" idx="5"/>
          </p:nvPr>
        </p:nvSpPr>
        <p:spPr>
          <a:noFill/>
        </p:spPr>
        <p:txBody>
          <a:bodyPr/>
          <a:lstStyle/>
          <a:p>
            <a:pPr defTabSz="904875"/>
            <a:fld id="{E251E601-56C5-4412-96D6-911E24B7E23C}" type="slidenum">
              <a:rPr lang="en-US" smtClean="0">
                <a:solidFill>
                  <a:prstClr val="black"/>
                </a:solidFill>
              </a:rPr>
              <a:pPr defTabSz="904875"/>
              <a:t>103</a:t>
            </a:fld>
            <a:endParaRPr lang="en-US" dirty="0" smtClean="0">
              <a:solidFill>
                <a:prstClr val="black"/>
              </a:solidFill>
            </a:endParaRPr>
          </a:p>
        </p:txBody>
      </p:sp>
      <p:sp>
        <p:nvSpPr>
          <p:cNvPr id="63492" name="Rectangle 2"/>
          <p:cNvSpPr>
            <a:spLocks noGrp="1" noRot="1" noChangeAspect="1" noChangeArrowheads="1" noTextEdit="1"/>
          </p:cNvSpPr>
          <p:nvPr>
            <p:ph type="sldImg"/>
          </p:nvPr>
        </p:nvSpPr>
        <p:spPr>
          <a:xfrm>
            <a:off x="1681163" y="306388"/>
            <a:ext cx="3614737" cy="2709862"/>
          </a:xfrm>
          <a:ln/>
        </p:spPr>
      </p:sp>
      <p:sp>
        <p:nvSpPr>
          <p:cNvPr id="63493" name="Rectangle 3"/>
          <p:cNvSpPr>
            <a:spLocks noGrp="1" noChangeArrowheads="1"/>
          </p:cNvSpPr>
          <p:nvPr>
            <p:ph type="body" idx="1"/>
          </p:nvPr>
        </p:nvSpPr>
        <p:spPr>
          <a:xfrm>
            <a:off x="917575" y="3209925"/>
            <a:ext cx="5172075" cy="4470400"/>
          </a:xfrm>
          <a:noFill/>
          <a:ln/>
        </p:spPr>
        <p:txBody>
          <a:bodyPr/>
          <a:lstStyle/>
          <a:p>
            <a:endParaRPr lang="en-US" sz="1600"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04875"/>
            <a:fld id="{71DB42DD-F584-4E34-9CFD-818A024E100F}" type="slidenum">
              <a:rPr lang="en-US" smtClean="0">
                <a:solidFill>
                  <a:prstClr val="black"/>
                </a:solidFill>
              </a:rPr>
              <a:pPr defTabSz="904875"/>
              <a:t>104</a:t>
            </a:fld>
            <a:endParaRPr lang="en-US" dirty="0" smtClean="0">
              <a:solidFill>
                <a:prstClr val="black"/>
              </a:solidFill>
            </a:endParaRPr>
          </a:p>
        </p:txBody>
      </p:sp>
      <p:sp>
        <p:nvSpPr>
          <p:cNvPr id="64515" name="Rectangle 7"/>
          <p:cNvSpPr txBox="1">
            <a:spLocks noGrp="1" noChangeArrowheads="1"/>
          </p:cNvSpPr>
          <p:nvPr/>
        </p:nvSpPr>
        <p:spPr bwMode="auto">
          <a:xfrm>
            <a:off x="3968751" y="8823327"/>
            <a:ext cx="3040063" cy="460375"/>
          </a:xfrm>
          <a:prstGeom prst="rect">
            <a:avLst/>
          </a:prstGeom>
          <a:noFill/>
          <a:ln w="9525">
            <a:noFill/>
            <a:miter lim="800000"/>
            <a:headEnd/>
            <a:tailEnd/>
          </a:ln>
        </p:spPr>
        <p:txBody>
          <a:bodyPr lIns="19164" tIns="0" rIns="19164" bIns="0" anchor="b"/>
          <a:lstStyle/>
          <a:p>
            <a:pPr algn="r" defTabSz="903288" eaLnBrk="0" fontAlgn="auto" hangingPunct="0">
              <a:spcBef>
                <a:spcPts val="0"/>
              </a:spcBef>
              <a:spcAft>
                <a:spcPts val="0"/>
              </a:spcAft>
            </a:pPr>
            <a:fld id="{3120F445-DE9B-4454-9C74-F8B0C5E086E3}" type="slidenum">
              <a:rPr lang="en-US" sz="1000" i="1">
                <a:solidFill>
                  <a:prstClr val="black"/>
                </a:solidFill>
                <a:latin typeface="Calibri"/>
              </a:rPr>
              <a:pPr algn="r" defTabSz="903288" eaLnBrk="0" fontAlgn="auto" hangingPunct="0">
                <a:spcBef>
                  <a:spcPts val="0"/>
                </a:spcBef>
                <a:spcAft>
                  <a:spcPts val="0"/>
                </a:spcAft>
              </a:pPr>
              <a:t>104</a:t>
            </a:fld>
            <a:endParaRPr lang="en-US" sz="1000" i="1" dirty="0">
              <a:solidFill>
                <a:prstClr val="black"/>
              </a:solidFill>
              <a:latin typeface="Calibri"/>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endParaRPr lang="en-US" sz="1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an early Sunday morning in July of 1967, police broke down the doors of an illegal speakeasy operating on 12</a:t>
            </a:r>
            <a:r>
              <a:rPr lang="en-US" baseline="30000" dirty="0" smtClean="0"/>
              <a:t>th</a:t>
            </a:r>
            <a:r>
              <a:rPr lang="en-US" baseline="0" dirty="0" smtClean="0"/>
              <a:t> St. in Detroit. Expecting to find only a few people drinking, they found a party of over 80 people. As the police tried to arrest everyone in the bar, a crowd began to build outside. Once the police left, the crowd started acting more chaotic, and soon rioting and looting broke out. What started off as a small crowd became the Detroit Race Riots of 1967: 5 days, 43 dead, 467 injured, 7200 arrested, &amp; more than 2,000 buildings destroyed. In the end, Governor George Romney had to call in the state police, and President LBJ had to call in the national guard to stop the rioting.</a:t>
            </a:r>
          </a:p>
          <a:p>
            <a:endParaRPr lang="en-US" baseline="0" dirty="0" smtClean="0"/>
          </a:p>
          <a:p>
            <a:r>
              <a:rPr lang="en-US" baseline="0" dirty="0" smtClean="0"/>
              <a:t>In the aftermath of the riots, LBJ created the </a:t>
            </a:r>
            <a:r>
              <a:rPr lang="en-US" baseline="0" dirty="0" err="1" smtClean="0"/>
              <a:t>Kerner</a:t>
            </a:r>
            <a:r>
              <a:rPr lang="en-US" baseline="0" dirty="0" smtClean="0"/>
              <a:t> Commission. The committee of 11 political leaders, headed up by Illinois Governor Otto </a:t>
            </a:r>
            <a:r>
              <a:rPr lang="en-US" baseline="0" dirty="0" err="1" smtClean="0"/>
              <a:t>Kerner</a:t>
            </a:r>
            <a:r>
              <a:rPr lang="en-US" baseline="0" dirty="0" smtClean="0"/>
              <a:t> was assigned the task of determining what caused the riots, and what could be done from stopping this from happening again in the future.</a:t>
            </a:r>
          </a:p>
          <a:p>
            <a:endParaRPr lang="en-US" baseline="0" dirty="0" smtClean="0"/>
          </a:p>
          <a:p>
            <a:r>
              <a:rPr lang="en-US" baseline="0" dirty="0" smtClean="0"/>
              <a:t>The commission published a report explaining that the riots stemmed from anger and frustration from lower-income black communities for being discriminated in jobs and housing. The report stated that the government should focus on creating more jobs, developing more housing, and ending segregation.</a:t>
            </a:r>
          </a:p>
          <a:p>
            <a:endParaRPr lang="en-US" baseline="0" dirty="0" smtClean="0"/>
          </a:p>
          <a:p>
            <a:r>
              <a:rPr lang="en-US" baseline="0" dirty="0" smtClean="0"/>
              <a:t>When the Housing &amp; Urban Development Act of 1968 was signed by LBJ, largely in part to combat economic and social unrest, the Act included Section 3 which stated…</a:t>
            </a:r>
          </a:p>
        </p:txBody>
      </p:sp>
      <p:sp>
        <p:nvSpPr>
          <p:cNvPr id="4" name="Slide Number Placeholder 3"/>
          <p:cNvSpPr>
            <a:spLocks noGrp="1"/>
          </p:cNvSpPr>
          <p:nvPr>
            <p:ph type="sldNum" sz="quarter" idx="10"/>
          </p:nvPr>
        </p:nvSpPr>
        <p:spPr/>
        <p:txBody>
          <a:bodyPr/>
          <a:lstStyle/>
          <a:p>
            <a:fld id="{0A560831-E1DD-4B55-B8B7-20CA2F4172AC}" type="slidenum">
              <a:rPr lang="en-US" smtClean="0">
                <a:solidFill>
                  <a:prstClr val="black"/>
                </a:solidFill>
              </a:rPr>
              <a:pPr/>
              <a:t>105</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HUD funds are the</a:t>
            </a:r>
            <a:r>
              <a:rPr lang="en-US" baseline="0" dirty="0" smtClean="0"/>
              <a:t> one of the largest sources of federal funds in distressed communities, and these funds often result in new employment and contracting opportunities. Based on the philosophy that federal funds should not be used simply to provide housing for lower-income communities but also provide people in those communities the opportunity to become self-sufficient, Section 3 is designed to direct new jobs and contracts to low-income individuals &amp; businesses.</a:t>
            </a:r>
            <a:endParaRPr lang="en-US" dirty="0"/>
          </a:p>
        </p:txBody>
      </p:sp>
      <p:sp>
        <p:nvSpPr>
          <p:cNvPr id="4" name="Slide Number Placeholder 3"/>
          <p:cNvSpPr>
            <a:spLocks noGrp="1"/>
          </p:cNvSpPr>
          <p:nvPr>
            <p:ph type="sldNum" sz="quarter" idx="10"/>
          </p:nvPr>
        </p:nvSpPr>
        <p:spPr/>
        <p:txBody>
          <a:bodyPr/>
          <a:lstStyle/>
          <a:p>
            <a:fld id="{0A560831-E1DD-4B55-B8B7-20CA2F4172AC}" type="slidenum">
              <a:rPr lang="en-US" smtClean="0">
                <a:solidFill>
                  <a:prstClr val="black"/>
                </a:solidFill>
              </a:rPr>
              <a:pPr/>
              <a:t>106</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04875"/>
            <a:fld id="{2C891473-52DB-42EC-AA59-13331766B52B}" type="slidenum">
              <a:rPr lang="en-US" smtClean="0">
                <a:solidFill>
                  <a:prstClr val="black"/>
                </a:solidFill>
              </a:rPr>
              <a:pPr defTabSz="904875"/>
              <a:t>108</a:t>
            </a:fld>
            <a:endParaRPr lang="en-US" dirty="0" smtClean="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the 2009 202/811 NOFA, applicants lost 4 points if other sites operated by applicant were racially segregated</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8255" indent="-291636" eaLnBrk="0" hangingPunct="0">
              <a:defRPr sz="2400">
                <a:solidFill>
                  <a:schemeClr val="tx1"/>
                </a:solidFill>
                <a:latin typeface="Times New Roman" pitchFamily="18" charset="0"/>
              </a:defRPr>
            </a:lvl2pPr>
            <a:lvl3pPr marL="1166546" indent="-233309" eaLnBrk="0" hangingPunct="0">
              <a:defRPr sz="2400">
                <a:solidFill>
                  <a:schemeClr val="tx1"/>
                </a:solidFill>
                <a:latin typeface="Times New Roman" pitchFamily="18" charset="0"/>
              </a:defRPr>
            </a:lvl3pPr>
            <a:lvl4pPr marL="1633164" indent="-233309" eaLnBrk="0" hangingPunct="0">
              <a:defRPr sz="2400">
                <a:solidFill>
                  <a:schemeClr val="tx1"/>
                </a:solidFill>
                <a:latin typeface="Times New Roman" pitchFamily="18" charset="0"/>
              </a:defRPr>
            </a:lvl4pPr>
            <a:lvl5pPr marL="2099782" indent="-233309" eaLnBrk="0" hangingPunct="0">
              <a:defRPr sz="2400">
                <a:solidFill>
                  <a:schemeClr val="tx1"/>
                </a:solidFill>
                <a:latin typeface="Times New Roman" pitchFamily="18" charset="0"/>
              </a:defRPr>
            </a:lvl5pPr>
            <a:lvl6pPr marL="2566401" indent="-233309" eaLnBrk="0" fontAlgn="base" hangingPunct="0">
              <a:spcBef>
                <a:spcPct val="0"/>
              </a:spcBef>
              <a:spcAft>
                <a:spcPct val="0"/>
              </a:spcAft>
              <a:defRPr sz="2400">
                <a:solidFill>
                  <a:schemeClr val="tx1"/>
                </a:solidFill>
                <a:latin typeface="Times New Roman" pitchFamily="18" charset="0"/>
              </a:defRPr>
            </a:lvl6pPr>
            <a:lvl7pPr marL="3033019" indent="-233309" eaLnBrk="0" fontAlgn="base" hangingPunct="0">
              <a:spcBef>
                <a:spcPct val="0"/>
              </a:spcBef>
              <a:spcAft>
                <a:spcPct val="0"/>
              </a:spcAft>
              <a:defRPr sz="2400">
                <a:solidFill>
                  <a:schemeClr val="tx1"/>
                </a:solidFill>
                <a:latin typeface="Times New Roman" pitchFamily="18" charset="0"/>
              </a:defRPr>
            </a:lvl7pPr>
            <a:lvl8pPr marL="3499637" indent="-233309" eaLnBrk="0" fontAlgn="base" hangingPunct="0">
              <a:spcBef>
                <a:spcPct val="0"/>
              </a:spcBef>
              <a:spcAft>
                <a:spcPct val="0"/>
              </a:spcAft>
              <a:defRPr sz="2400">
                <a:solidFill>
                  <a:schemeClr val="tx1"/>
                </a:solidFill>
                <a:latin typeface="Times New Roman" pitchFamily="18" charset="0"/>
              </a:defRPr>
            </a:lvl8pPr>
            <a:lvl9pPr marL="3966256" indent="-233309" eaLnBrk="0" fontAlgn="base" hangingPunct="0">
              <a:spcBef>
                <a:spcPct val="0"/>
              </a:spcBef>
              <a:spcAft>
                <a:spcPct val="0"/>
              </a:spcAft>
              <a:defRPr sz="2400">
                <a:solidFill>
                  <a:schemeClr val="tx1"/>
                </a:solidFill>
                <a:latin typeface="Times New Roman" pitchFamily="18" charset="0"/>
              </a:defRPr>
            </a:lvl9pPr>
          </a:lstStyle>
          <a:p>
            <a:pPr eaLnBrk="1" hangingPunct="1"/>
            <a:fld id="{34885D95-7CBB-4C0D-AF23-867ABEB7B892}" type="slidenum">
              <a:rPr lang="en-US" sz="1200">
                <a:solidFill>
                  <a:prstClr val="black"/>
                </a:solidFill>
              </a:rPr>
              <a:pPr eaLnBrk="1" hangingPunct="1"/>
              <a:t>61</a:t>
            </a:fld>
            <a:endParaRPr lang="en-US" sz="120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04875"/>
            <a:fld id="{C848227C-2BC6-4A02-9F84-20FE6ED89EEA}" type="slidenum">
              <a:rPr lang="en-US" smtClean="0">
                <a:solidFill>
                  <a:prstClr val="black"/>
                </a:solidFill>
              </a:rPr>
              <a:pPr defTabSz="904875"/>
              <a:t>115</a:t>
            </a:fld>
            <a:endParaRPr lang="en-US" dirty="0"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04875"/>
            <a:fld id="{20DD57A1-5C54-4A3A-9C3B-AB9C18B4AF4A}" type="slidenum">
              <a:rPr lang="en-US" smtClean="0">
                <a:solidFill>
                  <a:prstClr val="black"/>
                </a:solidFill>
              </a:rPr>
              <a:pPr defTabSz="904875"/>
              <a:t>116</a:t>
            </a:fld>
            <a:endParaRPr lang="en-US" dirty="0"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04875"/>
            <a:fld id="{F3BF8D0D-2FBC-4206-BAC8-1E82A2CA8209}" type="slidenum">
              <a:rPr lang="en-US" smtClean="0">
                <a:solidFill>
                  <a:prstClr val="black"/>
                </a:solidFill>
              </a:rPr>
              <a:pPr defTabSz="904875"/>
              <a:t>117</a:t>
            </a:fld>
            <a:endParaRPr lang="en-US" dirty="0" smtClean="0">
              <a:solidFill>
                <a:prstClr val="black"/>
              </a:solidFill>
            </a:endParaRPr>
          </a:p>
        </p:txBody>
      </p:sp>
      <p:sp>
        <p:nvSpPr>
          <p:cNvPr id="80899" name="Rectangle 7"/>
          <p:cNvSpPr txBox="1">
            <a:spLocks noGrp="1" noChangeArrowheads="1"/>
          </p:cNvSpPr>
          <p:nvPr/>
        </p:nvSpPr>
        <p:spPr bwMode="auto">
          <a:xfrm>
            <a:off x="3968751" y="8823327"/>
            <a:ext cx="3040063" cy="460375"/>
          </a:xfrm>
          <a:prstGeom prst="rect">
            <a:avLst/>
          </a:prstGeom>
          <a:noFill/>
          <a:ln w="9525">
            <a:noFill/>
            <a:miter lim="800000"/>
            <a:headEnd/>
            <a:tailEnd/>
          </a:ln>
        </p:spPr>
        <p:txBody>
          <a:bodyPr lIns="19164" tIns="0" rIns="19164" bIns="0" anchor="b"/>
          <a:lstStyle/>
          <a:p>
            <a:pPr algn="r" defTabSz="903288" eaLnBrk="0" fontAlgn="auto" hangingPunct="0">
              <a:spcBef>
                <a:spcPts val="0"/>
              </a:spcBef>
              <a:spcAft>
                <a:spcPts val="0"/>
              </a:spcAft>
            </a:pPr>
            <a:fld id="{52FD8F95-2CFB-4305-A554-5A8785BA4391}" type="slidenum">
              <a:rPr lang="en-US" sz="1000" i="1">
                <a:solidFill>
                  <a:prstClr val="black"/>
                </a:solidFill>
                <a:latin typeface="Calibri"/>
              </a:rPr>
              <a:pPr algn="r" defTabSz="903288" eaLnBrk="0" fontAlgn="auto" hangingPunct="0">
                <a:spcBef>
                  <a:spcPts val="0"/>
                </a:spcBef>
                <a:spcAft>
                  <a:spcPts val="0"/>
                </a:spcAft>
              </a:pPr>
              <a:t>117</a:t>
            </a:fld>
            <a:endParaRPr lang="en-US" sz="1000" i="1" dirty="0">
              <a:solidFill>
                <a:prstClr val="black"/>
              </a:solidFill>
              <a:latin typeface="Calibri"/>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pPr defTabSz="904875"/>
            <a:fld id="{DCC644B1-9C86-441F-B945-253B32AF6BE5}" type="datetime1">
              <a:rPr lang="en-US" smtClean="0">
                <a:solidFill>
                  <a:prstClr val="black"/>
                </a:solidFill>
              </a:rPr>
              <a:pPr defTabSz="904875"/>
              <a:t>12/2/2013</a:t>
            </a:fld>
            <a:endParaRPr lang="en-US" dirty="0" smtClean="0">
              <a:solidFill>
                <a:prstClr val="black"/>
              </a:solidFill>
            </a:endParaRPr>
          </a:p>
        </p:txBody>
      </p:sp>
      <p:sp>
        <p:nvSpPr>
          <p:cNvPr id="97283" name="Rectangle 7"/>
          <p:cNvSpPr>
            <a:spLocks noGrp="1" noChangeArrowheads="1"/>
          </p:cNvSpPr>
          <p:nvPr>
            <p:ph type="sldNum" sz="quarter" idx="5"/>
          </p:nvPr>
        </p:nvSpPr>
        <p:spPr>
          <a:noFill/>
        </p:spPr>
        <p:txBody>
          <a:bodyPr/>
          <a:lstStyle/>
          <a:p>
            <a:pPr defTabSz="904875"/>
            <a:fld id="{AC5239A1-A29F-4372-A910-E7686A49C6EC}" type="slidenum">
              <a:rPr lang="en-US" smtClean="0">
                <a:solidFill>
                  <a:prstClr val="black"/>
                </a:solidFill>
              </a:rPr>
              <a:pPr defTabSz="904875"/>
              <a:t>119</a:t>
            </a:fld>
            <a:endParaRPr lang="en-US" dirty="0" smtClean="0">
              <a:solidFill>
                <a:prstClr val="black"/>
              </a:solidFill>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endParaRPr lang="en-US" sz="10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04875"/>
            <a:fld id="{4CD4B844-1A30-4EF2-99DB-24F5868F6505}" type="slidenum">
              <a:rPr lang="en-US" smtClean="0">
                <a:solidFill>
                  <a:prstClr val="black"/>
                </a:solidFill>
              </a:rPr>
              <a:pPr defTabSz="904875"/>
              <a:t>120</a:t>
            </a:fld>
            <a:endParaRPr lang="en-US" dirty="0" smtClean="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pPr defTabSz="904875"/>
            <a:fld id="{64A1DD5A-6AC2-4BEB-971E-0383578BD6D1}" type="datetime1">
              <a:rPr lang="en-US" smtClean="0">
                <a:solidFill>
                  <a:prstClr val="black"/>
                </a:solidFill>
              </a:rPr>
              <a:pPr defTabSz="904875"/>
              <a:t>12/2/2013</a:t>
            </a:fld>
            <a:endParaRPr lang="en-US" dirty="0" smtClean="0">
              <a:solidFill>
                <a:prstClr val="black"/>
              </a:solidFill>
            </a:endParaRPr>
          </a:p>
        </p:txBody>
      </p:sp>
      <p:sp>
        <p:nvSpPr>
          <p:cNvPr id="96259" name="Rectangle 7"/>
          <p:cNvSpPr>
            <a:spLocks noGrp="1" noChangeArrowheads="1"/>
          </p:cNvSpPr>
          <p:nvPr>
            <p:ph type="sldNum" sz="quarter" idx="5"/>
          </p:nvPr>
        </p:nvSpPr>
        <p:spPr>
          <a:noFill/>
        </p:spPr>
        <p:txBody>
          <a:bodyPr/>
          <a:lstStyle/>
          <a:p>
            <a:pPr defTabSz="904875"/>
            <a:fld id="{D464E9A0-FB67-420D-9D13-D2DB3F641041}" type="slidenum">
              <a:rPr lang="en-US" smtClean="0">
                <a:solidFill>
                  <a:prstClr val="black"/>
                </a:solidFill>
              </a:rPr>
              <a:pPr defTabSz="904875"/>
              <a:t>122</a:t>
            </a:fld>
            <a:endParaRPr lang="en-US" dirty="0" smtClean="0">
              <a:solidFill>
                <a:prstClr val="black"/>
              </a:solidFill>
            </a:endParaRPr>
          </a:p>
        </p:txBody>
      </p:sp>
      <p:sp>
        <p:nvSpPr>
          <p:cNvPr id="96260" name="Rectangle 2"/>
          <p:cNvSpPr>
            <a:spLocks noGrp="1" noRot="1" noChangeAspect="1" noChangeArrowheads="1" noTextEdit="1"/>
          </p:cNvSpPr>
          <p:nvPr>
            <p:ph type="sldImg"/>
          </p:nvPr>
        </p:nvSpPr>
        <p:spPr>
          <a:xfrm>
            <a:off x="950913" y="376238"/>
            <a:ext cx="3055937" cy="2292350"/>
          </a:xfrm>
          <a:ln/>
        </p:spPr>
      </p:sp>
      <p:sp>
        <p:nvSpPr>
          <p:cNvPr id="96261" name="Rectangle 3"/>
          <p:cNvSpPr>
            <a:spLocks noGrp="1" noChangeArrowheads="1"/>
          </p:cNvSpPr>
          <p:nvPr>
            <p:ph type="body" idx="1"/>
          </p:nvPr>
        </p:nvSpPr>
        <p:spPr>
          <a:xfrm>
            <a:off x="911225" y="2973390"/>
            <a:ext cx="5568950" cy="5845175"/>
          </a:xfrm>
          <a:noFill/>
          <a:ln/>
        </p:spPr>
        <p:txBody>
          <a:bodyPr/>
          <a:lstStyle/>
          <a:p>
            <a:pPr>
              <a:buFontTx/>
              <a:buChar char="•"/>
            </a:pPr>
            <a:endParaRPr lang="en-US" sz="16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solidFill>
                  <a:srgbClr val="FF0000"/>
                </a:solidFill>
              </a:rPr>
              <a:t>The approved AFHMP is only the game-plan, not the game.</a:t>
            </a:r>
            <a:r>
              <a:rPr lang="en-US" sz="1200" dirty="0" smtClean="0"/>
              <a:t> Once your AFHMP is approved by FHEO, you must actually </a:t>
            </a:r>
            <a:r>
              <a:rPr lang="en-US" sz="1200" i="1" dirty="0" smtClean="0"/>
              <a:t>undertake</a:t>
            </a:r>
            <a:r>
              <a:rPr lang="en-US" sz="1200" dirty="0" smtClean="0"/>
              <a:t> the outreach and marketing described in your plan, and continually analyze its effectiveness, in order to be in compliance with the Federal Fair Housing Act.</a:t>
            </a:r>
          </a:p>
          <a:p>
            <a:pPr eaLnBrk="1" hangingPunct="1"/>
            <a:endParaRPr lang="en-US" sz="1200" dirty="0" smtClean="0"/>
          </a:p>
          <a:p>
            <a:pPr eaLnBrk="1" hangingPunct="1"/>
            <a:r>
              <a:rPr lang="en-US" sz="1200" dirty="0" smtClean="0"/>
              <a:t>If your affirmative outreach/marketing is not successful in attracting the under-represented groups to apply or converting them to tenancy, then you should modify/expand your outreach and marketing strategy in efforts to make it be more successful.</a:t>
            </a:r>
          </a:p>
        </p:txBody>
      </p:sp>
      <p:sp>
        <p:nvSpPr>
          <p:cNvPr id="4" name="Slide Number Placeholder 3"/>
          <p:cNvSpPr>
            <a:spLocks noGrp="1"/>
          </p:cNvSpPr>
          <p:nvPr>
            <p:ph type="sldNum" sz="quarter" idx="10"/>
          </p:nvPr>
        </p:nvSpPr>
        <p:spPr/>
        <p:txBody>
          <a:bodyPr/>
          <a:lstStyle/>
          <a:p>
            <a:pPr>
              <a:defRPr/>
            </a:pPr>
            <a:fld id="{6AE99A34-9A3D-4F69-879B-3E35985A7E41}" type="slidenum">
              <a:rPr lang="en-US" smtClean="0"/>
              <a:pPr>
                <a:defRPr/>
              </a:pPr>
              <a:t>64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dirty="0" smtClean="0"/>
          </a:p>
        </p:txBody>
      </p:sp>
      <p:sp>
        <p:nvSpPr>
          <p:cNvPr id="17412" name="Slide Number Placeholder 3"/>
          <p:cNvSpPr>
            <a:spLocks noGrp="1"/>
          </p:cNvSpPr>
          <p:nvPr>
            <p:ph type="sldNum" sz="quarter" idx="5"/>
          </p:nvPr>
        </p:nvSpPr>
        <p:spPr>
          <a:noFill/>
        </p:spPr>
        <p:txBody>
          <a:bodyPr/>
          <a:lstStyle/>
          <a:p>
            <a:fld id="{923A4043-FBA0-40CA-A497-86862F6757E9}" type="slidenum">
              <a:rPr lang="en-US" smtClean="0">
                <a:solidFill>
                  <a:prstClr val="black"/>
                </a:solidFill>
              </a:rPr>
              <a:pPr/>
              <a:t>87</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E617CAF-1AD5-4835-9B22-644D7A1977E8}" type="slidenum">
              <a:rPr lang="en-US" smtClean="0">
                <a:solidFill>
                  <a:prstClr val="black"/>
                </a:solidFill>
              </a:rPr>
              <a:pPr/>
              <a:t>88</a:t>
            </a:fld>
            <a:endParaRPr lang="en-US"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ln/>
        </p:spPr>
        <p:txBody>
          <a:bodyPr/>
          <a:lstStyle/>
          <a:p>
            <a:pPr eaLnBrk="1" hangingPunct="1">
              <a:defRPr/>
            </a:pPr>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431E451-C708-47D4-BD37-9AEB3BFB50EC}" type="slidenum">
              <a:rPr lang="en-US" smtClean="0">
                <a:solidFill>
                  <a:prstClr val="black"/>
                </a:solidFill>
              </a:rPr>
              <a:pPr/>
              <a:t>89</a:t>
            </a:fld>
            <a:endParaRPr lang="en-US" dirty="0"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smtClean="0"/>
              <a:t>HUD’s legal authority</a:t>
            </a:r>
            <a:r>
              <a:rPr lang="en-US" baseline="0" dirty="0" smtClean="0"/>
              <a:t> for the rule</a:t>
            </a:r>
            <a:r>
              <a:rPr lang="en-US" dirty="0" smtClean="0"/>
              <a:t> derives from three statutes:</a:t>
            </a:r>
          </a:p>
          <a:p>
            <a:endParaRPr lang="en-US" dirty="0" smtClean="0"/>
          </a:p>
          <a:p>
            <a:r>
              <a:rPr lang="en-US" dirty="0" smtClean="0"/>
              <a:t>There is Section 2 of the Housing Act of 1949, which is where HUD’s goal of ensuring decent housing and a suitable living environment for all is rooted.</a:t>
            </a:r>
          </a:p>
          <a:p>
            <a:r>
              <a:rPr lang="en-US" dirty="0" smtClean="0"/>
              <a:t>There is Section 7(d) of the Department of Housing and Urban Development Act, which specifically grants HUD rulemaking authority.</a:t>
            </a:r>
          </a:p>
          <a:p>
            <a:r>
              <a:rPr lang="en-US" dirty="0" smtClean="0"/>
              <a:t>Finally, in regard to the family definition, there is Section 3 of the U.S. Housing Act of 1937, which provides a very broad definition of family that HUD has the authority to further clarify by regulation.</a:t>
            </a:r>
          </a:p>
          <a:p>
            <a:endParaRPr lang="en-US"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481EE24-F390-40C8-8446-BAFC7F0738EE}" type="slidenum">
              <a:rPr lang="en-US" smtClean="0">
                <a:solidFill>
                  <a:prstClr val="black"/>
                </a:solidFill>
              </a:rPr>
              <a:pPr/>
              <a:t>90</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ln/>
        </p:spPr>
        <p:txBody>
          <a:bodyPr/>
          <a:lstStyle/>
          <a:p>
            <a:pPr>
              <a:defRPr/>
            </a:pPr>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Identity:</a:t>
            </a:r>
            <a:r>
              <a:rPr lang="en-US" baseline="0" dirty="0" smtClean="0"/>
              <a:t> one’s internal sense of </a:t>
            </a:r>
            <a:r>
              <a:rPr lang="en-US" baseline="0" smtClean="0"/>
              <a:t>being </a:t>
            </a:r>
            <a:endParaRPr lang="en-US" dirty="0"/>
          </a:p>
        </p:txBody>
      </p:sp>
      <p:sp>
        <p:nvSpPr>
          <p:cNvPr id="4" name="Slide Number Placeholder 3"/>
          <p:cNvSpPr>
            <a:spLocks noGrp="1"/>
          </p:cNvSpPr>
          <p:nvPr>
            <p:ph type="sldNum" sz="quarter" idx="10"/>
          </p:nvPr>
        </p:nvSpPr>
        <p:spPr/>
        <p:txBody>
          <a:bodyPr/>
          <a:lstStyle/>
          <a:p>
            <a:fld id="{0A560831-E1DD-4B55-B8B7-20CA2F4172AC}" type="slidenum">
              <a:rPr lang="en-US" smtClean="0">
                <a:solidFill>
                  <a:prstClr val="black"/>
                </a:solidFill>
              </a:rPr>
              <a:pPr/>
              <a:t>91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5" name="Rectangle 20"/>
          <p:cNvSpPr>
            <a:spLocks noChangeArrowheads="1"/>
          </p:cNvSpPr>
          <p:nvPr/>
        </p:nvSpPr>
        <p:spPr bwMode="white">
          <a:xfrm>
            <a:off x="8991600" y="3175"/>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6" name="Rectangle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7" name="Rectangle 24"/>
          <p:cNvSpPr>
            <a:spLocks noChangeArrowheads="1"/>
          </p:cNvSpPr>
          <p:nvPr/>
        </p:nvSpPr>
        <p:spPr bwMode="white">
          <a:xfrm>
            <a:off x="0" y="0"/>
            <a:ext cx="9144000" cy="2514600"/>
          </a:xfrm>
          <a:prstGeom prst="rect">
            <a:avLst/>
          </a:prstGeom>
          <a:solidFill>
            <a:srgbClr val="FFFFFF"/>
          </a:solidFill>
          <a:ln w="9525" algn="ctr">
            <a:noFill/>
            <a:miter lim="800000"/>
            <a:headEnd/>
            <a:tailEnd/>
          </a:ln>
        </p:spPr>
        <p:txBody>
          <a:bodyPr wrap="none" anchor="ctr"/>
          <a:lstStyle/>
          <a:p>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199239B5-AFC8-4111-A56E-F40663FB1A00}" type="datetime1">
              <a:rPr lang="en-US" smtClean="0"/>
              <a:t>12/2/2013</a:t>
            </a:fld>
            <a:endParaRPr lang="en-US" dirty="0"/>
          </a:p>
        </p:txBody>
      </p:sp>
      <p:sp>
        <p:nvSpPr>
          <p:cNvPr id="16" name="Footer Placeholder 16"/>
          <p:cNvSpPr>
            <a:spLocks noGrp="1"/>
          </p:cNvSpPr>
          <p:nvPr>
            <p:ph type="ftr" sz="quarter" idx="11"/>
          </p:nvPr>
        </p:nvSpPr>
        <p:spPr/>
        <p:txBody>
          <a:bodyPr/>
          <a:lstStyle>
            <a:lvl1pPr>
              <a:defRPr dirty="0"/>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787FC3C-258E-456A-83C6-CAB88885973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17E76A-B5D5-46D0-87A5-BF434EC1E66D}" type="datetime1">
              <a:rPr lang="en-US" smtClean="0"/>
              <a:t>12/2/2013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AF6D10-6CCF-4440-902C-CB285006F6D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5" name="Rectangle 20"/>
          <p:cNvSpPr>
            <a:spLocks noChangeArrowheads="1"/>
          </p:cNvSpPr>
          <p:nvPr/>
        </p:nvSpPr>
        <p:spPr bwMode="white">
          <a:xfrm>
            <a:off x="7010400" y="0"/>
            <a:ext cx="2133600" cy="6858000"/>
          </a:xfrm>
          <a:prstGeom prst="rect">
            <a:avLst/>
          </a:prstGeom>
          <a:solidFill>
            <a:srgbClr val="FFFFFF"/>
          </a:solidFill>
          <a:ln w="9525" algn="ctr">
            <a:noFill/>
            <a:miter lim="800000"/>
            <a:headEnd/>
            <a:tailEnd/>
          </a:ln>
        </p:spPr>
        <p:txBody>
          <a:bodyPr wrap="none" anchor="ctr"/>
          <a:lstStyle/>
          <a:p>
            <a:endParaRPr lang="en-US" dirty="0"/>
          </a:p>
        </p:txBody>
      </p:sp>
      <p:sp>
        <p:nvSpPr>
          <p:cNvPr id="6" name="Rectangle 23"/>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endParaRPr lang="en-US" dirty="0"/>
          </a:p>
        </p:txBody>
      </p:sp>
      <p:sp>
        <p:nvSpPr>
          <p:cNvPr id="7" name="Rectangle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7E35A01-0428-4F51-8741-43BEF08DD5F7}"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0FAE6320-3A1E-4FD1-8EFD-37F325F05416}" type="datetime1">
              <a:rPr lang="en-US" smtClean="0"/>
              <a:t>12/2/2013</a:t>
            </a:fld>
            <a:endParaRPr lang="en-US" dirty="0"/>
          </a:p>
        </p:txBody>
      </p:sp>
      <p:sp>
        <p:nvSpPr>
          <p:cNvPr id="15" name="Footer Placeholder 4"/>
          <p:cNvSpPr>
            <a:spLocks noGrp="1"/>
          </p:cNvSpPr>
          <p:nvPr>
            <p:ph type="ftr" sz="quarter" idx="12"/>
          </p:nvPr>
        </p:nvSpPr>
        <p:spPr/>
        <p:txBody>
          <a:bodyPr/>
          <a:lstStyle>
            <a:lvl1pPr>
              <a:defRPr dirty="0"/>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CD3678-CCF4-4DA9-A402-669CEBC9E2EF}" type="datetime1">
              <a:rPr lang="en-US" smtClean="0"/>
              <a:t>12/2/2013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702392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9EB1F2-B343-4C16-B5C7-3EDA91ED64FA}" type="datetime1">
              <a:rPr lang="en-US" smtClean="0"/>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7293954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1542892-6A0B-4A90-B268-9052F867E466}" type="datetime1">
              <a:rPr lang="en-US" smtClean="0"/>
              <a:t>12/2/2013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24633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02802B8-0543-4C2F-B4DC-33D22ABC6926}" type="datetime1">
              <a:rPr lang="en-US" smtClean="0"/>
              <a:t>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572512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A4D5A-12EE-40BB-895C-E2D1CA58D1BE}" type="datetime1">
              <a:rPr lang="en-US" smtClean="0"/>
              <a:t>12/2/2013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11859471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0F91A7-0980-4C0A-BB9C-45B6F8ED23CC}" type="datetime1">
              <a:rPr lang="en-US" smtClean="0"/>
              <a:t>12/2/2013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63684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D807FEE9-A656-4973-8F6B-E16B994F823A}" type="datetime1">
              <a:rPr lang="en-US" smtClean="0"/>
              <a:t>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69E144-EFA7-4188-9839-EF41DB014A4E}" type="slidenum">
              <a:rPr lang="en-US" smtClean="0"/>
              <a:pPr/>
              <a:t>‹#›</a:t>
            </a:fld>
            <a:endParaRPr lang="en-US" dirty="0"/>
          </a:p>
        </p:txBody>
      </p:sp>
    </p:spTree>
    <p:extLst>
      <p:ext uri="{BB962C8B-B14F-4D97-AF65-F5344CB8AC3E}">
        <p14:creationId xmlns:p14="http://schemas.microsoft.com/office/powerpoint/2010/main" val="1847892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634CDC79-EAAA-4ABA-8E46-ACF1E001DA94}" type="datetime1">
              <a:rPr lang="en-US" smtClean="0"/>
              <a:t>12/2/2013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375260224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E59557-D46C-4CB6-A0F3-CFABBD1F8AFF}" type="datetime1">
              <a:rPr lang="en-US" smtClean="0"/>
              <a:t>12/2/2013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A3B5302-DD6D-48B1-AEF7-9164F4E1CA4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7CD05DEE-101F-463D-93AD-5F5182DCADC2}" type="datetime1">
              <a:rPr lang="en-US" smtClean="0"/>
              <a:t>12/2/2013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3381984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28A9CF-6B7F-48C0-B939-433616967828}" type="datetime1">
              <a:rPr lang="en-US" smtClean="0"/>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39469770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FD69E144-EFA7-4188-9839-EF41DB014A4E}" type="slidenum">
              <a:rPr lang="en-US" smtClean="0">
                <a:solidFill>
                  <a:srgbClr val="1B587C">
                    <a:shade val="75000"/>
                  </a:srgbClr>
                </a:solidFill>
              </a:rPr>
              <a:pPr/>
              <a:t>‹#›</a:t>
            </a:fld>
            <a:endParaRPr lang="en-US" dirty="0">
              <a:solidFill>
                <a:srgbClr val="1B587C">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2205D-E177-4C00-BC80-7972BBE7CA87}" type="datetime1">
              <a:rPr lang="en-US" smtClean="0"/>
              <a:t>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590672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5"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6" name="Rectangle 23"/>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7" name="Rectangle 24"/>
          <p:cNvSpPr>
            <a:spLocks noChangeArrowheads="1"/>
          </p:cNvSpPr>
          <p:nvPr/>
        </p:nvSpPr>
        <p:spPr bwMode="white">
          <a:xfrm>
            <a:off x="8991600" y="1905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8" name="Rectangle 25"/>
          <p:cNvSpPr>
            <a:spLocks noChangeArrowheads="1"/>
          </p:cNvSpPr>
          <p:nvPr/>
        </p:nvSpPr>
        <p:spPr bwMode="white">
          <a:xfrm>
            <a:off x="152400" y="2286000"/>
            <a:ext cx="8832850" cy="304800"/>
          </a:xfrm>
          <a:prstGeom prst="rect">
            <a:avLst/>
          </a:prstGeom>
          <a:solidFill>
            <a:srgbClr val="FFFFFF"/>
          </a:solidFill>
          <a:ln w="9525" algn="ctr">
            <a:noFill/>
            <a:miter lim="800000"/>
            <a:headEnd/>
            <a:tailEnd/>
          </a:ln>
        </p:spPr>
        <p:txBody>
          <a:bodyPr wrap="none" anchor="ctr"/>
          <a:lstStyle/>
          <a:p>
            <a:endParaRPr lang="en-US" dirty="0"/>
          </a:p>
        </p:txBody>
      </p:sp>
      <p:sp>
        <p:nvSpPr>
          <p:cNvPr id="9" name="Rectangle 26"/>
          <p:cNvSpPr>
            <a:spLocks noChangeArrowheads="1"/>
          </p:cNvSpPr>
          <p:nvPr/>
        </p:nvSpPr>
        <p:spPr bwMode="auto">
          <a:xfrm>
            <a:off x="155575" y="142875"/>
            <a:ext cx="8832850" cy="2139950"/>
          </a:xfrm>
          <a:prstGeom prst="rect">
            <a:avLst/>
          </a:prstGeom>
          <a:solidFill>
            <a:schemeClr val="accent1"/>
          </a:solidFill>
          <a:ln w="9525" algn="ctr">
            <a:noFill/>
            <a:miter lim="800000"/>
            <a:headEnd/>
            <a:tailEnd/>
          </a:ln>
        </p:spPr>
        <p:txBody>
          <a:bodyPr wrap="none" anchor="ctr"/>
          <a:lstStyle/>
          <a:p>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dirty="0"/>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17D13E7F-E1AC-4001-9B70-1C747102750D}" type="datetime1">
              <a:rPr lang="en-US" smtClean="0"/>
              <a:t>12/2/2013</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97F54F8-10F5-4C56-BADD-B08B25317A5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en-US" dirty="0"/>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BC66BD65-8C68-48DC-B63F-560C5BFD0091}" type="datetime1">
              <a:rPr lang="en-US" smtClean="0"/>
              <a:t>12/2/2013</a:t>
            </a:fld>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2FD4502-B3F4-4C23-895F-D861CE1EE80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en-US" dirty="0"/>
          </a:p>
        </p:txBody>
      </p:sp>
      <p:sp>
        <p:nvSpPr>
          <p:cNvPr id="8" name="Rectangle 20"/>
          <p:cNvSpPr>
            <a:spLocks noChangeArrowheads="1"/>
          </p:cNvSpPr>
          <p:nvPr/>
        </p:nvSpPr>
        <p:spPr bwMode="white">
          <a:xfrm>
            <a:off x="0" y="0"/>
            <a:ext cx="9144000" cy="1447800"/>
          </a:xfrm>
          <a:prstGeom prst="rect">
            <a:avLst/>
          </a:prstGeom>
          <a:solidFill>
            <a:srgbClr val="FFFFFF"/>
          </a:solidFill>
          <a:ln w="9525" algn="ctr">
            <a:noFill/>
            <a:miter lim="800000"/>
            <a:headEnd/>
            <a:tailEnd/>
          </a:ln>
        </p:spPr>
        <p:txBody>
          <a:bodyPr wrap="none" anchor="ctr"/>
          <a:lstStyle/>
          <a:p>
            <a:endParaRPr lang="en-US" dirty="0"/>
          </a:p>
        </p:txBody>
      </p:sp>
      <p:sp>
        <p:nvSpPr>
          <p:cNvPr id="9" name="Rectangle 23"/>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10" name="Rectangle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11" name="Rectangle 25"/>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E2628539-6747-4C60-8060-ABE862AF5FB1}" type="datetime1">
              <a:rPr lang="en-US" smtClean="0"/>
              <a:t>12/2/2013</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dirty="0"/>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ED4A4EB-B2BE-4D43-82EC-A5D935B3094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B176714-A405-4DCD-9E2C-DADE622EF307}" type="datetime1">
              <a:rPr lang="en-US" smtClean="0"/>
              <a:t>12/2/2013</a:t>
            </a:fld>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2524961-05DE-444F-BAFA-03C15BBB53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3" name="Rectangle 20"/>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endParaRPr lang="en-US" dirty="0"/>
          </a:p>
        </p:txBody>
      </p:sp>
      <p:sp>
        <p:nvSpPr>
          <p:cNvPr id="4" name="Rectangle 23"/>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5" name="Rectangle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3AB41A6B-53E8-4E81-8E6B-4440EFC92388}" type="datetime1">
              <a:rPr lang="en-US" smtClean="0"/>
              <a:t>12/2/2013</a:t>
            </a:fld>
            <a:endParaRPr lang="en-US" dirty="0"/>
          </a:p>
        </p:txBody>
      </p:sp>
      <p:sp>
        <p:nvSpPr>
          <p:cNvPr id="9" name="Footer Placeholder 2"/>
          <p:cNvSpPr>
            <a:spLocks noGrp="1"/>
          </p:cNvSpPr>
          <p:nvPr>
            <p:ph type="ftr" sz="quarter" idx="11"/>
          </p:nvPr>
        </p:nvSpPr>
        <p:spPr/>
        <p:txBody>
          <a:bodyPr/>
          <a:lstStyle>
            <a:lvl1pPr>
              <a:defRPr dirty="0"/>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E9509E8-7DE1-473C-9458-56E8294DE2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7" name="Rectangle 23"/>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8" name="Rectangle 24"/>
          <p:cNvSpPr>
            <a:spLocks noChangeArrowheads="1"/>
          </p:cNvSpPr>
          <p:nvPr/>
        </p:nvSpPr>
        <p:spPr bwMode="white">
          <a:xfrm>
            <a:off x="0" y="0"/>
            <a:ext cx="9144000" cy="119063"/>
          </a:xfrm>
          <a:prstGeom prst="rect">
            <a:avLst/>
          </a:prstGeom>
          <a:solidFill>
            <a:srgbClr val="FFFFFF"/>
          </a:solidFill>
          <a:ln w="9525" algn="ctr">
            <a:noFill/>
            <a:miter lim="800000"/>
            <a:headEnd/>
            <a:tailEnd/>
          </a:ln>
        </p:spPr>
        <p:txBody>
          <a:bodyPr wrap="none" anchor="ctr"/>
          <a:lstStyle/>
          <a:p>
            <a:endParaRPr lang="en-US" dirty="0"/>
          </a:p>
        </p:txBody>
      </p:sp>
      <p:sp>
        <p:nvSpPr>
          <p:cNvPr id="9" name="Rectangle 25"/>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BAE21182-9418-4F41-B5BA-07B7DE4A6C14}"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922F1BFF-1FE2-44FC-99C4-67BEA0B9E5C6}" type="datetime1">
              <a:rPr lang="en-US" smtClean="0"/>
              <a:t>12/2/2013</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dirty="0"/>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6"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7" name="Rectangle 23"/>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8" name="Rectangle 24"/>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9" name="Rectangle 25"/>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072E3CF-8404-40CF-8F8A-E923B4E17654}"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BABEF7A1-B27E-45F7-8EB7-ADADA6CA22BB}" type="datetime1">
              <a:rPr lang="en-US" smtClean="0"/>
              <a:t>12/2/2013</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dirty="0"/>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endParaRPr lang="en-US" dirty="0"/>
          </a:p>
        </p:txBody>
      </p:sp>
      <p:sp>
        <p:nvSpPr>
          <p:cNvPr id="1027" name="Rectangle 15"/>
          <p:cNvSpPr>
            <a:spLocks noChangeArrowheads="1"/>
          </p:cNvSpPr>
          <p:nvPr/>
        </p:nvSpPr>
        <p:spPr bwMode="white">
          <a:xfrm>
            <a:off x="0" y="0"/>
            <a:ext cx="9144000" cy="1393825"/>
          </a:xfrm>
          <a:prstGeom prst="rect">
            <a:avLst/>
          </a:prstGeom>
          <a:solidFill>
            <a:srgbClr val="FFFFFF"/>
          </a:solidFill>
          <a:ln w="9525" algn="ctr">
            <a:noFill/>
            <a:miter lim="800000"/>
            <a:headEnd/>
            <a:tailEnd/>
          </a:ln>
        </p:spPr>
        <p:txBody>
          <a:bodyPr wrap="none" anchor="ctr"/>
          <a:lstStyle/>
          <a:p>
            <a:endParaRPr lang="en-US" dirty="0"/>
          </a:p>
        </p:txBody>
      </p:sp>
      <p:sp>
        <p:nvSpPr>
          <p:cNvPr id="1028" name="Rectangle 17"/>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1029" name="Rectangle 18"/>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endParaRPr lang="en-US" dirty="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0FA4128B-C063-4BB1-8DB7-E0D45786C828}" type="datetime1">
              <a:rPr lang="en-US" smtClean="0"/>
              <a:t>12/2/2013</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dirty="0">
                <a:solidFill>
                  <a:srgbClr val="FFFFFF"/>
                </a:solidFill>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D30316E4-44B5-498E-AC0A-8C7A10DF99E6}"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sldNum="0"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981D790A-5A3A-420A-A51D-028085D781F0}" type="datetime1">
              <a:rPr lang="en-US" smtClean="0">
                <a:latin typeface="Georgia"/>
              </a:rPr>
              <a:t>12/2/2013</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FD69E144-EFA7-4188-9839-EF41DB014A4E}" type="slidenum">
              <a:rPr lang="en-US" smtClean="0">
                <a:solidFill>
                  <a:srgbClr val="1B587C">
                    <a:shade val="75000"/>
                  </a:srgbClr>
                </a:solidFill>
                <a:latin typeface="Georgia"/>
              </a:rPr>
              <a:pPr fontAlgn="auto">
                <a:spcBef>
                  <a:spcPts val="0"/>
                </a:spcBef>
                <a:spcAft>
                  <a:spcPts val="0"/>
                </a:spcAft>
              </a:pPr>
              <a:t>‹#›</a:t>
            </a:fld>
            <a:endParaRPr lang="en-US" dirty="0">
              <a:solidFill>
                <a:srgbClr val="1B587C">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979800618"/>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hud.gov/lgbthousingdiscrimin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www.fairhousingfirst.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dfeh.ca.gov/" TargetMode="External"/><Relationship Id="rId2" Type="http://schemas.openxmlformats.org/officeDocument/2006/relationships/hyperlink" Target="http://www.fairhousingfirst.org/" TargetMode="External"/><Relationship Id="rId1" Type="http://schemas.openxmlformats.org/officeDocument/2006/relationships/slideLayout" Target="../slideLayouts/slideLayout2.xml"/><Relationship Id="rId5" Type="http://schemas.openxmlformats.org/officeDocument/2006/relationships/hyperlink" Target="http://www.hud.gov/offices/fheo/disabilities/sect504docs.cfm" TargetMode="External"/><Relationship Id="rId4" Type="http://schemas.openxmlformats.org/officeDocument/2006/relationships/hyperlink" Target="http://www.hud.gov/offices/fheo/FHLaws/index.cfm"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www.access-board.gov/ufas/ufas-html/ufas.htm" TargetMode="External"/><Relationship Id="rId2" Type="http://schemas.openxmlformats.org/officeDocument/2006/relationships/hyperlink" Target="http://www.usdoj.gov/crt/ada"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mailto:blair@hud.gov" TargetMode="External"/><Relationship Id="rId2" Type="http://schemas.openxmlformats.org/officeDocument/2006/relationships/hyperlink" Target="mailto:jeff.jackson@hud.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portal.hud.gov/hudportal/documents/huddoc?id=fhpg.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hud.gov/offices/fheo/promotingfh/lep-mfh-faq.cfm" TargetMode="External"/><Relationship Id="rId2" Type="http://schemas.openxmlformats.org/officeDocument/2006/relationships/hyperlink" Target="http://www.hud.gov/offices/fheo/promotingfh/FederalRegistepublishedguidance.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534400" cy="758825"/>
          </a:xfrm>
        </p:spPr>
        <p:txBody>
          <a:bodyPr/>
          <a:lstStyle/>
          <a:p>
            <a:pPr eaLnBrk="1" hangingPunct="1"/>
            <a:r>
              <a:rPr lang="en-US" sz="3200" dirty="0" smtClean="0">
                <a:solidFill>
                  <a:schemeClr val="tx1"/>
                </a:solidFill>
              </a:rPr>
              <a:t>Fair Housing/AFFH Training</a:t>
            </a:r>
          </a:p>
        </p:txBody>
      </p:sp>
      <p:sp>
        <p:nvSpPr>
          <p:cNvPr id="14339" name="Content Placeholder 2"/>
          <p:cNvSpPr>
            <a:spLocks noGrp="1"/>
          </p:cNvSpPr>
          <p:nvPr>
            <p:ph sz="quarter" idx="1"/>
          </p:nvPr>
        </p:nvSpPr>
        <p:spPr>
          <a:xfrm>
            <a:off x="457200" y="1600200"/>
            <a:ext cx="8504238" cy="4572000"/>
          </a:xfrm>
        </p:spPr>
        <p:txBody>
          <a:bodyPr/>
          <a:lstStyle/>
          <a:p>
            <a:pPr algn="ctr" eaLnBrk="1" hangingPunct="1">
              <a:buNone/>
            </a:pPr>
            <a:r>
              <a:rPr lang="en-US" sz="3200" b="1" dirty="0" smtClean="0"/>
              <a:t>California Department of Housing and Community Development &amp; Sub-Recipients</a:t>
            </a:r>
          </a:p>
          <a:p>
            <a:pPr algn="ctr" eaLnBrk="1" hangingPunct="1">
              <a:buFont typeface="Arial" charset="0"/>
              <a:buNone/>
            </a:pPr>
            <a:r>
              <a:rPr lang="en-US" sz="3000" b="1" dirty="0" smtClean="0"/>
              <a:t>December 13, 2012 (Sacramento)</a:t>
            </a:r>
          </a:p>
          <a:p>
            <a:pPr algn="ctr" eaLnBrk="1" hangingPunct="1">
              <a:buFont typeface="Arial" charset="0"/>
              <a:buNone/>
            </a:pPr>
            <a:r>
              <a:rPr lang="en-US" sz="3000" b="1" dirty="0" smtClean="0"/>
              <a:t>January 10, 2013 (Visalia)</a:t>
            </a:r>
          </a:p>
          <a:p>
            <a:pPr algn="ctr" eaLnBrk="1" hangingPunct="1">
              <a:buFont typeface="Arial" charset="0"/>
              <a:buNone/>
            </a:pPr>
            <a:r>
              <a:rPr lang="en-US" sz="3000" b="1" dirty="0" smtClean="0"/>
              <a:t>January 17, 2013 (El Centro) </a:t>
            </a:r>
          </a:p>
          <a:p>
            <a:pPr algn="ctr" eaLnBrk="1" hangingPunct="1">
              <a:buNone/>
            </a:pPr>
            <a:endParaRPr lang="en-US" sz="2400" dirty="0" smtClean="0"/>
          </a:p>
          <a:p>
            <a:pPr algn="ctr" eaLnBrk="1" hangingPunct="1">
              <a:buNone/>
            </a:pPr>
            <a:r>
              <a:rPr lang="en-US" sz="2400" dirty="0" smtClean="0"/>
              <a:t>Jeff Jackson, Zachary D. Blair</a:t>
            </a:r>
          </a:p>
          <a:p>
            <a:pPr algn="ctr" eaLnBrk="1" hangingPunct="1">
              <a:buFont typeface="Arial" charset="0"/>
              <a:buNone/>
            </a:pPr>
            <a:r>
              <a:rPr lang="en-US" sz="2400" dirty="0" smtClean="0"/>
              <a:t>US Department of HUD, FHEO, Program Compliance Branch</a:t>
            </a:r>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lstStyle/>
          <a:p>
            <a:r>
              <a:rPr lang="en-US" sz="3000" dirty="0" smtClean="0">
                <a:solidFill>
                  <a:schemeClr val="tx1"/>
                </a:solidFill>
              </a:rPr>
              <a:t>Affirmatively Furthering Fair Housing Choice in HUD Programs</a:t>
            </a:r>
            <a:endParaRPr lang="en-US" sz="3000" dirty="0">
              <a:solidFill>
                <a:schemeClr val="tx1"/>
              </a:solidFill>
            </a:endParaRPr>
          </a:p>
        </p:txBody>
      </p:sp>
      <p:sp>
        <p:nvSpPr>
          <p:cNvPr id="3" name="Content Placeholder 2"/>
          <p:cNvSpPr>
            <a:spLocks noGrp="1"/>
          </p:cNvSpPr>
          <p:nvPr>
            <p:ph sz="quarter" idx="1"/>
          </p:nvPr>
        </p:nvSpPr>
        <p:spPr/>
        <p:txBody>
          <a:bodyPr/>
          <a:lstStyle/>
          <a:p>
            <a:pPr eaLnBrk="1" hangingPunct="1"/>
            <a:r>
              <a:rPr lang="en-US" sz="3200" dirty="0" smtClean="0"/>
              <a:t>Where does the requirement originate?</a:t>
            </a:r>
          </a:p>
          <a:p>
            <a:pPr eaLnBrk="1" hangingPunct="1"/>
            <a:r>
              <a:rPr lang="en-US" sz="3200" dirty="0" smtClean="0"/>
              <a:t>What does the term “AFFH” mean?</a:t>
            </a:r>
          </a:p>
          <a:p>
            <a:pPr eaLnBrk="1" hangingPunct="1"/>
            <a:r>
              <a:rPr lang="en-US" sz="3200" dirty="0" smtClean="0"/>
              <a:t>To which programs does it apply?</a:t>
            </a:r>
          </a:p>
          <a:p>
            <a:pPr eaLnBrk="1" hangingPunct="1"/>
            <a:r>
              <a:rPr lang="en-US" sz="3200" dirty="0" smtClean="0"/>
              <a:t>What are a recipient’s obligations?</a:t>
            </a:r>
          </a:p>
          <a:p>
            <a:pPr eaLnBrk="1" hangingPunct="1"/>
            <a:r>
              <a:rPr lang="en-US" sz="3200" dirty="0" smtClean="0"/>
              <a:t>What are HUD staff’s monitoring obligations?</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solidFill>
              </a:rPr>
              <a:t>LGBT Rule and the Fair Housing Act</a:t>
            </a:r>
            <a:endParaRPr lang="en-US" sz="3200" b="1" dirty="0">
              <a:solidFill>
                <a:schemeClr val="tx2"/>
              </a:solidFill>
            </a:endParaRPr>
          </a:p>
        </p:txBody>
      </p:sp>
      <p:sp>
        <p:nvSpPr>
          <p:cNvPr id="3" name="Content Placeholder 2"/>
          <p:cNvSpPr>
            <a:spLocks noGrp="1"/>
          </p:cNvSpPr>
          <p:nvPr>
            <p:ph idx="1"/>
          </p:nvPr>
        </p:nvSpPr>
        <p:spPr>
          <a:xfrm>
            <a:off x="301752" y="1676400"/>
            <a:ext cx="8503920" cy="2971800"/>
          </a:xfrm>
        </p:spPr>
        <p:txBody>
          <a:bodyPr>
            <a:normAutofit/>
          </a:bodyPr>
          <a:lstStyle/>
          <a:p>
            <a:pPr algn="just">
              <a:buNone/>
            </a:pPr>
            <a:r>
              <a:rPr lang="en-US" sz="2400" dirty="0" smtClean="0"/>
              <a:t>	The Fair Housing Act does not specifically include sexual orientation and gender identity as prohibited bases.  However, if the rule is violated, a LBGT person’s experience with housing discrimination because of gender identity or sexual orientation may still be covered by the Fair Housing Act.</a:t>
            </a:r>
            <a:endParaRPr lang="en-US" sz="2400" dirty="0"/>
          </a:p>
        </p:txBody>
      </p:sp>
      <p:cxnSp>
        <p:nvCxnSpPr>
          <p:cNvPr id="5" name="Straight Connector 4"/>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A3B5302-DD6D-48B1-AEF7-9164F4E1CA4D}" type="slidenum">
              <a:rPr lang="en-US" smtClean="0"/>
              <a:pPr>
                <a:defRPr/>
              </a:pPr>
              <a:t>100</a:t>
            </a:fld>
            <a:endParaRPr lang="en-US" dirty="0"/>
          </a:p>
        </p:txBody>
      </p:sp>
    </p:spTree>
    <p:extLst>
      <p:ext uri="{BB962C8B-B14F-4D97-AF65-F5344CB8AC3E}">
        <p14:creationId xmlns:p14="http://schemas.microsoft.com/office/powerpoint/2010/main" val="12601261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068763"/>
          </a:xfrm>
        </p:spPr>
        <p:txBody>
          <a:bodyPr/>
          <a:lstStyle/>
          <a:p>
            <a:pPr>
              <a:buNone/>
            </a:pPr>
            <a:r>
              <a:rPr lang="en-US" sz="2000" dirty="0" smtClean="0"/>
              <a:t>An apartment building provides housing to  tenants with HIV/AIDS</a:t>
            </a:r>
          </a:p>
          <a:p>
            <a:pPr>
              <a:buNone/>
            </a:pPr>
            <a:r>
              <a:rPr lang="en-US" sz="2000" dirty="0" smtClean="0"/>
              <a:t>who require special medical care. As a result of this service, the</a:t>
            </a:r>
          </a:p>
          <a:p>
            <a:pPr>
              <a:buNone/>
            </a:pPr>
            <a:r>
              <a:rPr lang="en-US" sz="2000" dirty="0" smtClean="0"/>
              <a:t>apartment building receives HOPWA funding from HUD. An applicant</a:t>
            </a:r>
          </a:p>
          <a:p>
            <a:pPr>
              <a:buNone/>
            </a:pPr>
            <a:r>
              <a:rPr lang="en-US" sz="2000" dirty="0" smtClean="0"/>
              <a:t>applies for an apartment.  When she enters the rental office, the</a:t>
            </a:r>
          </a:p>
          <a:p>
            <a:pPr>
              <a:buNone/>
            </a:pPr>
            <a:r>
              <a:rPr lang="en-US" sz="2000" dirty="0" smtClean="0"/>
              <a:t>applicant is wearing a pair of women’s shoes and a skirt. The leasing</a:t>
            </a:r>
          </a:p>
          <a:p>
            <a:pPr>
              <a:buNone/>
            </a:pPr>
            <a:r>
              <a:rPr lang="en-US" sz="2000" dirty="0" smtClean="0"/>
              <a:t>agent believes that the applicant is biologically male and denies the</a:t>
            </a:r>
          </a:p>
          <a:p>
            <a:pPr>
              <a:buNone/>
            </a:pPr>
            <a:r>
              <a:rPr lang="en-US" sz="2000" dirty="0" smtClean="0"/>
              <a:t>applicant an apartment because he believes she is transgender. </a:t>
            </a:r>
          </a:p>
        </p:txBody>
      </p:sp>
      <p:cxnSp>
        <p:nvCxnSpPr>
          <p:cNvPr id="12" name="Straight Connector 11"/>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301752" y="228600"/>
            <a:ext cx="8534400" cy="758952"/>
          </a:xfrm>
        </p:spPr>
        <p:txBody>
          <a:bodyPr/>
          <a:lstStyle/>
          <a:p>
            <a:r>
              <a:rPr lang="en-US" sz="3200" b="1" dirty="0" smtClean="0">
                <a:solidFill>
                  <a:schemeClr val="tx2"/>
                </a:solidFill>
              </a:rPr>
              <a:t>LGBT Rule and the Fair Housing Act</a:t>
            </a:r>
            <a:endParaRPr lang="en-US" sz="3200" b="1" dirty="0">
              <a:solidFill>
                <a:schemeClr val="tx2"/>
              </a:solidFill>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101</a:t>
            </a:fld>
            <a:endParaRPr lang="en-US" dirty="0"/>
          </a:p>
        </p:txBody>
      </p:sp>
    </p:spTree>
    <p:extLst>
      <p:ext uri="{BB962C8B-B14F-4D97-AF65-F5344CB8AC3E}">
        <p14:creationId xmlns:p14="http://schemas.microsoft.com/office/powerpoint/2010/main" val="16266734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914400" y="533400"/>
            <a:ext cx="7924800" cy="457200"/>
          </a:xfrm>
        </p:spPr>
        <p:txBody>
          <a:bodyPr>
            <a:normAutofit fontScale="90000"/>
          </a:bodyPr>
          <a:lstStyle/>
          <a:p>
            <a:pPr eaLnBrk="1" hangingPunct="1"/>
            <a:r>
              <a:rPr lang="en-US" sz="3200" b="1" dirty="0" smtClean="0">
                <a:solidFill>
                  <a:schemeClr val="tx2"/>
                </a:solidFill>
              </a:rPr>
              <a:t>End of Equal Access Rule</a:t>
            </a:r>
          </a:p>
        </p:txBody>
      </p:sp>
      <p:sp>
        <p:nvSpPr>
          <p:cNvPr id="15363" name="Rectangle 3"/>
          <p:cNvSpPr>
            <a:spLocks noGrp="1" noChangeArrowheads="1"/>
          </p:cNvSpPr>
          <p:nvPr>
            <p:ph idx="1"/>
          </p:nvPr>
        </p:nvSpPr>
        <p:spPr>
          <a:xfrm>
            <a:off x="762000" y="1447800"/>
            <a:ext cx="8229600" cy="3657600"/>
          </a:xfrm>
        </p:spPr>
        <p:txBody>
          <a:bodyPr/>
          <a:lstStyle/>
          <a:p>
            <a:r>
              <a:rPr lang="en-US" sz="2530" b="1" dirty="0" smtClean="0"/>
              <a:t>Questions?</a:t>
            </a:r>
          </a:p>
          <a:p>
            <a:endParaRPr lang="en-US" sz="2530" b="1" dirty="0" smtClean="0"/>
          </a:p>
          <a:p>
            <a:endParaRPr lang="en-US" sz="2530" b="1" dirty="0" smtClean="0"/>
          </a:p>
          <a:p>
            <a:endParaRPr lang="en-US" sz="2530" b="1" dirty="0" smtClean="0"/>
          </a:p>
          <a:p>
            <a:pPr algn="ctr" eaLnBrk="1" hangingPunct="1">
              <a:buNone/>
            </a:pPr>
            <a:r>
              <a:rPr lang="en-US" sz="2530" b="1" u="sng" dirty="0" smtClean="0">
                <a:hlinkClick r:id="rId3"/>
              </a:rPr>
              <a:t>www.hud.gov/lgbthousingdiscrimination</a:t>
            </a:r>
            <a:endParaRPr lang="en-US" sz="2530" b="1" dirty="0" smtClean="0"/>
          </a:p>
          <a:p>
            <a:pPr algn="ctr" eaLnBrk="1" hangingPunct="1">
              <a:buNone/>
            </a:pPr>
            <a:endParaRPr lang="en-US" sz="2530" b="1" dirty="0" smtClean="0">
              <a:hlinkClick r:id=""/>
            </a:endParaRPr>
          </a:p>
          <a:p>
            <a:pPr algn="ctr" eaLnBrk="1" hangingPunct="1">
              <a:buNone/>
            </a:pPr>
            <a:r>
              <a:rPr lang="en-US" sz="2530" b="1" dirty="0" smtClean="0">
                <a:hlinkClick r:id=""/>
              </a:rPr>
              <a:t>LGBTFairhousing@hud.gov</a:t>
            </a:r>
            <a:endParaRPr lang="en-US" sz="2530" b="1" dirty="0" smtClean="0"/>
          </a:p>
          <a:p>
            <a:pPr algn="ctr" eaLnBrk="1" hangingPunct="1">
              <a:buNone/>
            </a:pPr>
            <a:endParaRPr lang="en-US" sz="2530" b="1" dirty="0" smtClean="0"/>
          </a:p>
          <a:p>
            <a:pPr eaLnBrk="1" hangingPunct="1"/>
            <a:endParaRPr lang="en-US" sz="2530" dirty="0" smtClean="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22" name="Picture 7" descr="Hud.gif"/>
          <p:cNvPicPr>
            <a:picLocks noChangeAspect="1" noChangeArrowheads="1"/>
          </p:cNvPicPr>
          <p:nvPr/>
        </p:nvPicPr>
        <p:blipFill>
          <a:blip r:embed="rId4" cstate="print"/>
          <a:srcRect/>
          <a:stretch>
            <a:fillRect/>
          </a:stretch>
        </p:blipFill>
        <p:spPr bwMode="auto">
          <a:xfrm>
            <a:off x="685800" y="5257800"/>
            <a:ext cx="918882" cy="822158"/>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clrChange>
              <a:clrFrom>
                <a:srgbClr val="FFFFFF"/>
              </a:clrFrom>
              <a:clrTo>
                <a:srgbClr val="FFFFFF">
                  <a:alpha val="0"/>
                </a:srgbClr>
              </a:clrTo>
            </a:clrChange>
            <a:lum bright="100000" contrast="-100000"/>
          </a:blip>
          <a:srcRect/>
          <a:stretch>
            <a:fillRect/>
          </a:stretch>
        </p:blipFill>
        <p:spPr bwMode="auto">
          <a:xfrm>
            <a:off x="8229600" y="5334000"/>
            <a:ext cx="679938" cy="63137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102</a:t>
            </a:fld>
            <a:endParaRPr lang="en-US" dirty="0"/>
          </a:p>
        </p:txBody>
      </p:sp>
    </p:spTree>
    <p:extLst>
      <p:ext uri="{BB962C8B-B14F-4D97-AF65-F5344CB8AC3E}">
        <p14:creationId xmlns:p14="http://schemas.microsoft.com/office/powerpoint/2010/main" val="29723990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533400" y="2895600"/>
            <a:ext cx="8458200" cy="1066800"/>
          </a:xfrm>
        </p:spPr>
        <p:txBody>
          <a:bodyPr/>
          <a:lstStyle/>
          <a:p>
            <a:pPr>
              <a:defRPr/>
            </a:pPr>
            <a:r>
              <a:rPr lang="en-US" sz="3200" dirty="0" smtClean="0">
                <a:solidFill>
                  <a:schemeClr val="tx1"/>
                </a:solidFill>
                <a:latin typeface="Georgia" pitchFamily="18" charset="0"/>
              </a:rPr>
              <a:t>Creating Jobs for </a:t>
            </a:r>
            <a:br>
              <a:rPr lang="en-US" sz="3200" dirty="0" smtClean="0">
                <a:solidFill>
                  <a:schemeClr val="tx1"/>
                </a:solidFill>
                <a:latin typeface="Georgia" pitchFamily="18" charset="0"/>
              </a:rPr>
            </a:br>
            <a:r>
              <a:rPr lang="en-US" sz="3200" dirty="0" smtClean="0">
                <a:solidFill>
                  <a:schemeClr val="tx1"/>
                </a:solidFill>
                <a:latin typeface="Georgia" pitchFamily="18" charset="0"/>
              </a:rPr>
              <a:t>Low-Income Individuals &amp; Businesses</a:t>
            </a:r>
          </a:p>
        </p:txBody>
      </p:sp>
      <p:sp>
        <p:nvSpPr>
          <p:cNvPr id="125955" name="Rectangle 3"/>
          <p:cNvSpPr>
            <a:spLocks noGrp="1" noChangeArrowheads="1"/>
          </p:cNvSpPr>
          <p:nvPr>
            <p:ph type="subTitle" idx="1"/>
          </p:nvPr>
        </p:nvSpPr>
        <p:spPr>
          <a:xfrm>
            <a:off x="685800" y="762000"/>
            <a:ext cx="8001000" cy="1752600"/>
          </a:xfrm>
        </p:spPr>
        <p:txBody>
          <a:bodyPr>
            <a:normAutofit/>
          </a:bodyPr>
          <a:lstStyle/>
          <a:p>
            <a:pPr>
              <a:lnSpc>
                <a:spcPct val="90000"/>
              </a:lnSpc>
              <a:defRPr/>
            </a:pPr>
            <a:r>
              <a:rPr lang="en-US" sz="3300" cap="none" dirty="0" smtClean="0">
                <a:solidFill>
                  <a:schemeClr val="accent2"/>
                </a:solidFill>
                <a:latin typeface="Georgia" pitchFamily="18" charset="0"/>
              </a:rPr>
              <a:t>Section 3 of the Housing &amp; Urban Development Act of 1968</a:t>
            </a:r>
          </a:p>
        </p:txBody>
      </p:sp>
      <p:pic>
        <p:nvPicPr>
          <p:cNvPr id="6" name="Picture 5" descr="tools-icon.jpg"/>
          <p:cNvPicPr>
            <a:picLocks noChangeAspect="1"/>
          </p:cNvPicPr>
          <p:nvPr/>
        </p:nvPicPr>
        <p:blipFill>
          <a:blip r:embed="rId3" cstate="print"/>
          <a:srcRect l="4494" t="4494" r="5618" b="5618"/>
          <a:stretch>
            <a:fillRect/>
          </a:stretch>
        </p:blipFill>
        <p:spPr>
          <a:xfrm>
            <a:off x="4038600" y="4648200"/>
            <a:ext cx="1524000" cy="1524000"/>
          </a:xfrm>
          <a:prstGeom prst="rect">
            <a:avLst/>
          </a:prstGeom>
        </p:spPr>
      </p:pic>
      <p:pic>
        <p:nvPicPr>
          <p:cNvPr id="7" name="Picture 4"/>
          <p:cNvPicPr>
            <a:picLocks noChangeAspect="1" noChangeArrowheads="1"/>
          </p:cNvPicPr>
          <p:nvPr/>
        </p:nvPicPr>
        <p:blipFill>
          <a:blip r:embed="rId4" cstate="print">
            <a:clrChange>
              <a:clrFrom>
                <a:srgbClr val="FFFFFF"/>
              </a:clrFrom>
              <a:clrTo>
                <a:srgbClr val="FFFFFF">
                  <a:alpha val="0"/>
                </a:srgbClr>
              </a:clrTo>
            </a:clrChange>
            <a:lum bright="100000" contrast="-100000"/>
          </a:blip>
          <a:srcRect/>
          <a:stretch>
            <a:fillRect/>
          </a:stretch>
        </p:blipFill>
        <p:spPr bwMode="auto">
          <a:xfrm>
            <a:off x="685800" y="4419600"/>
            <a:ext cx="1981200" cy="1839687"/>
          </a:xfrm>
          <a:prstGeom prst="rect">
            <a:avLst/>
          </a:prstGeom>
          <a:noFill/>
          <a:ln w="9525">
            <a:noFill/>
            <a:miter lim="800000"/>
            <a:headEnd/>
            <a:tailEnd/>
          </a:ln>
        </p:spPr>
      </p:pic>
      <p:pic>
        <p:nvPicPr>
          <p:cNvPr id="9" name="Picture 4" descr="Hud.gif"/>
          <p:cNvPicPr>
            <a:picLocks noChangeAspect="1" noChangeArrowheads="1"/>
          </p:cNvPicPr>
          <p:nvPr/>
        </p:nvPicPr>
        <p:blipFill>
          <a:blip r:embed="rId5" cstate="print"/>
          <a:srcRect/>
          <a:stretch>
            <a:fillRect/>
          </a:stretch>
        </p:blipFill>
        <p:spPr bwMode="auto">
          <a:xfrm>
            <a:off x="6477000" y="4343400"/>
            <a:ext cx="2251710" cy="195800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787FC3C-258E-456A-83C6-CAB88885973C}" type="slidenum">
              <a:rPr lang="en-US" smtClean="0"/>
              <a:pPr>
                <a:defRPr/>
              </a:pPr>
              <a:t>103</a:t>
            </a:fld>
            <a:endParaRPr lang="en-US" dirty="0"/>
          </a:p>
        </p:txBody>
      </p:sp>
    </p:spTree>
    <p:extLst>
      <p:ext uri="{BB962C8B-B14F-4D97-AF65-F5344CB8AC3E}">
        <p14:creationId xmlns:p14="http://schemas.microsoft.com/office/powerpoint/2010/main" val="583002595"/>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sz="4000" dirty="0" smtClean="0">
                <a:solidFill>
                  <a:schemeClr val="accent2"/>
                </a:solidFill>
                <a:latin typeface="Georgia" pitchFamily="18" charset="0"/>
              </a:rPr>
              <a:t>Overview</a:t>
            </a:r>
          </a:p>
        </p:txBody>
      </p:sp>
      <p:sp>
        <p:nvSpPr>
          <p:cNvPr id="7171" name="Rectangle 3"/>
          <p:cNvSpPr>
            <a:spLocks noGrp="1" noChangeArrowheads="1"/>
          </p:cNvSpPr>
          <p:nvPr>
            <p:ph sz="quarter" idx="1"/>
          </p:nvPr>
        </p:nvSpPr>
        <p:spPr/>
        <p:txBody>
          <a:bodyPr>
            <a:normAutofit/>
          </a:bodyPr>
          <a:lstStyle/>
          <a:p>
            <a:pPr>
              <a:defRPr/>
            </a:pPr>
            <a:r>
              <a:rPr lang="en-US" sz="2800" dirty="0" smtClean="0">
                <a:latin typeface="Georgia" pitchFamily="18" charset="0"/>
              </a:rPr>
              <a:t>History/Purpose</a:t>
            </a:r>
          </a:p>
          <a:p>
            <a:pPr>
              <a:defRPr/>
            </a:pPr>
            <a:r>
              <a:rPr lang="en-US" sz="2800" dirty="0" smtClean="0">
                <a:latin typeface="Georgia" pitchFamily="18" charset="0"/>
              </a:rPr>
              <a:t>What is Section 3?</a:t>
            </a:r>
          </a:p>
          <a:p>
            <a:pPr>
              <a:defRPr/>
            </a:pPr>
            <a:r>
              <a:rPr lang="en-US" sz="2800" dirty="0" smtClean="0">
                <a:latin typeface="Georgia" pitchFamily="18" charset="0"/>
              </a:rPr>
              <a:t>Applicability</a:t>
            </a:r>
          </a:p>
          <a:p>
            <a:pPr>
              <a:defRPr/>
            </a:pPr>
            <a:r>
              <a:rPr lang="en-US" sz="2800" dirty="0" smtClean="0">
                <a:latin typeface="Georgia" pitchFamily="18" charset="0"/>
              </a:rPr>
              <a:t>Definition of Section 3 Resident &amp; Business</a:t>
            </a:r>
          </a:p>
          <a:p>
            <a:pPr>
              <a:defRPr/>
            </a:pPr>
            <a:r>
              <a:rPr lang="en-US" sz="2800" dirty="0" smtClean="0">
                <a:latin typeface="Georgia" pitchFamily="18" charset="0"/>
              </a:rPr>
              <a:t>Recipient Responsibilities</a:t>
            </a:r>
          </a:p>
          <a:p>
            <a:pPr>
              <a:defRPr/>
            </a:pPr>
            <a:r>
              <a:rPr lang="en-US" sz="2800" dirty="0" smtClean="0">
                <a:latin typeface="Georgia" pitchFamily="18" charset="0"/>
              </a:rPr>
              <a:t>Section 3 Reporting Requirements</a:t>
            </a:r>
          </a:p>
          <a:p>
            <a:pPr>
              <a:defRPr/>
            </a:pPr>
            <a:r>
              <a:rPr lang="en-US" sz="2800" dirty="0" smtClean="0">
                <a:latin typeface="Georgia" pitchFamily="18" charset="0"/>
              </a:rPr>
              <a:t>Best Practices &amp; Common Findings of Non-Compliance</a:t>
            </a:r>
          </a:p>
        </p:txBody>
      </p:sp>
      <p:sp>
        <p:nvSpPr>
          <p:cNvPr id="4099" name="Slide Number Placeholder 5"/>
          <p:cNvSpPr txBox="1">
            <a:spLocks noGrp="1"/>
          </p:cNvSpPr>
          <p:nvPr/>
        </p:nvSpPr>
        <p:spPr bwMode="auto">
          <a:xfrm>
            <a:off x="762000" y="6248400"/>
            <a:ext cx="1905000" cy="457200"/>
          </a:xfrm>
          <a:prstGeom prst="rect">
            <a:avLst/>
          </a:prstGeom>
          <a:noFill/>
          <a:ln w="9525">
            <a:noFill/>
            <a:miter lim="800000"/>
            <a:headEnd/>
            <a:tailEnd/>
          </a:ln>
        </p:spPr>
        <p:txBody>
          <a:bodyPr wrap="none" lIns="92075" tIns="46038" rIns="92075" bIns="46038" anchor="ctr"/>
          <a:lstStyle/>
          <a:p>
            <a:pPr eaLnBrk="0" fontAlgn="auto" hangingPunct="0">
              <a:spcBef>
                <a:spcPts val="0"/>
              </a:spcBef>
              <a:spcAft>
                <a:spcPts val="0"/>
              </a:spcAft>
            </a:pPr>
            <a:fld id="{8C29103C-9FDE-4B45-BC46-44972FA273B1}" type="slidenum">
              <a:rPr lang="en-US" sz="1400">
                <a:solidFill>
                  <a:prstClr val="black"/>
                </a:solidFill>
                <a:latin typeface="Georgia"/>
              </a:rPr>
              <a:pPr eaLnBrk="0" fontAlgn="auto" hangingPunct="0">
                <a:spcBef>
                  <a:spcPts val="0"/>
                </a:spcBef>
                <a:spcAft>
                  <a:spcPts val="0"/>
                </a:spcAft>
              </a:pPr>
              <a:t>104</a:t>
            </a:fld>
            <a:endParaRPr lang="en-US" sz="1400" dirty="0">
              <a:solidFill>
                <a:prstClr val="black"/>
              </a:solidFill>
              <a:latin typeface="Georgia"/>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104</a:t>
            </a:fld>
            <a:endParaRPr lang="en-US" dirty="0"/>
          </a:p>
        </p:txBody>
      </p:sp>
    </p:spTree>
    <p:extLst>
      <p:ext uri="{BB962C8B-B14F-4D97-AF65-F5344CB8AC3E}">
        <p14:creationId xmlns:p14="http://schemas.microsoft.com/office/powerpoint/2010/main" val="67066910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685800"/>
          </a:xfrm>
        </p:spPr>
        <p:txBody>
          <a:bodyPr/>
          <a:lstStyle/>
          <a:p>
            <a:r>
              <a:rPr lang="en-US" dirty="0" smtClean="0"/>
              <a:t>History</a:t>
            </a:r>
            <a:endParaRPr lang="en-US" dirty="0"/>
          </a:p>
        </p:txBody>
      </p:sp>
      <p:sp>
        <p:nvSpPr>
          <p:cNvPr id="5" name="Text Placeholder 4"/>
          <p:cNvSpPr>
            <a:spLocks noGrp="1"/>
          </p:cNvSpPr>
          <p:nvPr>
            <p:ph type="body" idx="2"/>
          </p:nvPr>
        </p:nvSpPr>
        <p:spPr>
          <a:xfrm>
            <a:off x="381000" y="1981200"/>
            <a:ext cx="2438400" cy="4144963"/>
          </a:xfrm>
        </p:spPr>
        <p:txBody>
          <a:bodyPr>
            <a:noAutofit/>
          </a:bodyPr>
          <a:lstStyle/>
          <a:p>
            <a:r>
              <a:rPr lang="en-US" sz="2000" dirty="0" smtClean="0"/>
              <a:t>1967 Detroit Race Riots</a:t>
            </a:r>
          </a:p>
          <a:p>
            <a:endParaRPr lang="en-US" sz="2000" dirty="0" smtClean="0"/>
          </a:p>
          <a:p>
            <a:r>
              <a:rPr lang="en-US" sz="2000" dirty="0" err="1" smtClean="0"/>
              <a:t>Kerner</a:t>
            </a:r>
            <a:r>
              <a:rPr lang="en-US" sz="2000" dirty="0" smtClean="0"/>
              <a:t> Commission Report</a:t>
            </a:r>
          </a:p>
          <a:p>
            <a:endParaRPr lang="en-US" sz="2000" dirty="0" smtClean="0"/>
          </a:p>
          <a:p>
            <a:r>
              <a:rPr lang="en-US" sz="2000" dirty="0" smtClean="0"/>
              <a:t>Housing &amp; Urban Development Act of 1968</a:t>
            </a:r>
          </a:p>
        </p:txBody>
      </p:sp>
      <p:pic>
        <p:nvPicPr>
          <p:cNvPr id="4" name="Picture 3" descr="image.jpg"/>
          <p:cNvPicPr>
            <a:picLocks noChangeAspect="1"/>
          </p:cNvPicPr>
          <p:nvPr/>
        </p:nvPicPr>
        <p:blipFill>
          <a:blip r:embed="rId3" cstate="print"/>
          <a:stretch>
            <a:fillRect/>
          </a:stretch>
        </p:blipFill>
        <p:spPr>
          <a:xfrm>
            <a:off x="3581399" y="685800"/>
            <a:ext cx="4422371" cy="2667000"/>
          </a:xfrm>
          <a:prstGeom prst="rect">
            <a:avLst/>
          </a:prstGeom>
          <a:ln>
            <a:noFill/>
          </a:ln>
          <a:effectLst>
            <a:outerShdw blurRad="292100" dist="139700" dir="2700000" algn="tl" rotWithShape="0">
              <a:srgbClr val="333333">
                <a:alpha val="65000"/>
              </a:srgbClr>
            </a:outerShdw>
          </a:effectLst>
        </p:spPr>
      </p:pic>
      <p:pic>
        <p:nvPicPr>
          <p:cNvPr id="7" name="Picture 6" descr="kernercomission.jpg"/>
          <p:cNvPicPr>
            <a:picLocks noChangeAspect="1"/>
          </p:cNvPicPr>
          <p:nvPr/>
        </p:nvPicPr>
        <p:blipFill>
          <a:blip r:embed="rId4" cstate="print"/>
          <a:stretch>
            <a:fillRect/>
          </a:stretch>
        </p:blipFill>
        <p:spPr>
          <a:xfrm>
            <a:off x="3048000" y="3581400"/>
            <a:ext cx="5820436" cy="2667000"/>
          </a:xfrm>
          <a:prstGeom prst="rect">
            <a:avLst/>
          </a:prstGeom>
        </p:spPr>
      </p:pic>
      <p:sp>
        <p:nvSpPr>
          <p:cNvPr id="3" name="Slide Number Placeholder 2"/>
          <p:cNvSpPr>
            <a:spLocks noGrp="1"/>
          </p:cNvSpPr>
          <p:nvPr>
            <p:ph type="sldNum" sz="quarter" idx="10"/>
          </p:nvPr>
        </p:nvSpPr>
        <p:spPr/>
        <p:txBody>
          <a:bodyPr/>
          <a:lstStyle/>
          <a:p>
            <a:pPr>
              <a:defRPr/>
            </a:pPr>
            <a:fld id="{BAE21182-9418-4F41-B5BA-07B7DE4A6C14}" type="slidenum">
              <a:rPr lang="en-US" smtClean="0"/>
              <a:pPr>
                <a:defRPr/>
              </a:pPr>
              <a:t>105</a:t>
            </a:fld>
            <a:endParaRPr lang="en-US" dirty="0"/>
          </a:p>
        </p:txBody>
      </p:sp>
    </p:spTree>
    <p:extLst>
      <p:ext uri="{BB962C8B-B14F-4D97-AF65-F5344CB8AC3E}">
        <p14:creationId xmlns:p14="http://schemas.microsoft.com/office/powerpoint/2010/main" val="24944783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534400" cy="758952"/>
          </a:xfrm>
        </p:spPr>
        <p:txBody>
          <a:bodyPr>
            <a:normAutofit fontScale="90000"/>
          </a:bodyPr>
          <a:lstStyle/>
          <a:p>
            <a:r>
              <a:rPr lang="en-US" dirty="0" smtClean="0">
                <a:solidFill>
                  <a:schemeClr val="accent2"/>
                </a:solidFill>
              </a:rPr>
              <a:t>Section 3 of the Housing &amp; </a:t>
            </a:r>
            <a:br>
              <a:rPr lang="en-US" dirty="0" smtClean="0">
                <a:solidFill>
                  <a:schemeClr val="accent2"/>
                </a:solidFill>
              </a:rPr>
            </a:br>
            <a:r>
              <a:rPr lang="en-US" dirty="0" smtClean="0">
                <a:solidFill>
                  <a:schemeClr val="accent2"/>
                </a:solidFill>
              </a:rPr>
              <a:t>Urban Development Act</a:t>
            </a:r>
            <a:endParaRPr lang="en-US" dirty="0">
              <a:solidFill>
                <a:schemeClr val="accent2"/>
              </a:solidFill>
            </a:endParaRPr>
          </a:p>
        </p:txBody>
      </p:sp>
      <p:sp>
        <p:nvSpPr>
          <p:cNvPr id="6" name="Content Placeholder 5"/>
          <p:cNvSpPr>
            <a:spLocks noGrp="1"/>
          </p:cNvSpPr>
          <p:nvPr>
            <p:ph sz="quarter" idx="1"/>
          </p:nvPr>
        </p:nvSpPr>
        <p:spPr/>
        <p:txBody>
          <a:bodyPr>
            <a:normAutofit/>
          </a:bodyPr>
          <a:lstStyle/>
          <a:p>
            <a:pPr algn="just">
              <a:buNone/>
            </a:pPr>
            <a:r>
              <a:rPr lang="en-US" sz="2800" dirty="0" smtClean="0"/>
              <a:t>	</a:t>
            </a:r>
          </a:p>
          <a:p>
            <a:pPr algn="just">
              <a:buNone/>
            </a:pPr>
            <a:r>
              <a:rPr lang="en-US" sz="2800" dirty="0" smtClean="0"/>
              <a:t>…employment and other economic opportunities generated by Federal financial assistance for housing and community development programs shall, </a:t>
            </a:r>
            <a:r>
              <a:rPr lang="en-US" sz="2800" i="1" dirty="0" smtClean="0"/>
              <a:t>to the greatest extent feasible</a:t>
            </a:r>
            <a:r>
              <a:rPr lang="en-US" sz="2800" dirty="0" smtClean="0"/>
              <a:t>, be directed toward low- and very low-income persons, particularly those who are recipients of government assistance for housing.</a:t>
            </a:r>
          </a:p>
          <a:p>
            <a:pPr algn="just">
              <a:buNone/>
            </a:pPr>
            <a:r>
              <a:rPr lang="en-US" sz="2800" dirty="0" smtClean="0"/>
              <a:t>							- 12 U.S.C. 1701u</a:t>
            </a:r>
            <a:endParaRPr lang="en-US" sz="2800" dirty="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106</a:t>
            </a:fld>
            <a:endParaRPr lang="en-US" dirty="0"/>
          </a:p>
        </p:txBody>
      </p:sp>
    </p:spTree>
    <p:extLst>
      <p:ext uri="{BB962C8B-B14F-4D97-AF65-F5344CB8AC3E}">
        <p14:creationId xmlns:p14="http://schemas.microsoft.com/office/powerpoint/2010/main" val="210086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04800" y="685800"/>
            <a:ext cx="2362200" cy="685800"/>
          </a:xfrm>
        </p:spPr>
        <p:txBody>
          <a:bodyPr/>
          <a:lstStyle/>
          <a:p>
            <a:pPr>
              <a:defRPr/>
            </a:pPr>
            <a:r>
              <a:rPr lang="en-US" sz="2400" dirty="0" smtClean="0">
                <a:solidFill>
                  <a:schemeClr val="tx1"/>
                </a:solidFill>
                <a:latin typeface="Georgia" pitchFamily="18" charset="0"/>
              </a:rPr>
              <a:t>Applicability</a:t>
            </a:r>
          </a:p>
        </p:txBody>
      </p:sp>
      <p:sp>
        <p:nvSpPr>
          <p:cNvPr id="30" name="Bent-Up Arrow 29"/>
          <p:cNvSpPr/>
          <p:nvPr/>
        </p:nvSpPr>
        <p:spPr>
          <a:xfrm rot="16200000" flipH="1">
            <a:off x="4175760" y="3520440"/>
            <a:ext cx="4038600" cy="80772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4435" name="Rectangle 3"/>
          <p:cNvSpPr>
            <a:spLocks noGrp="1" noChangeArrowheads="1"/>
          </p:cNvSpPr>
          <p:nvPr>
            <p:ph type="body" idx="2"/>
          </p:nvPr>
        </p:nvSpPr>
        <p:spPr>
          <a:xfrm>
            <a:off x="228600" y="1752600"/>
            <a:ext cx="2590800" cy="4144963"/>
          </a:xfrm>
        </p:spPr>
        <p:txBody>
          <a:bodyPr>
            <a:noAutofit/>
          </a:bodyPr>
          <a:lstStyle/>
          <a:p>
            <a:pPr>
              <a:lnSpc>
                <a:spcPct val="90000"/>
              </a:lnSpc>
              <a:spcAft>
                <a:spcPts val="1200"/>
              </a:spcAft>
              <a:buFont typeface="Wingdings" pitchFamily="2" charset="2"/>
              <a:buNone/>
              <a:defRPr/>
            </a:pPr>
            <a:r>
              <a:rPr lang="en-US" sz="2400" dirty="0" smtClean="0">
                <a:latin typeface="Georgia" pitchFamily="18" charset="0"/>
                <a:cs typeface="Arial" pitchFamily="34" charset="0"/>
              </a:rPr>
              <a:t>Section 3 does not require hiring or subcontracting unless it is necessary to complete the project.</a:t>
            </a:r>
          </a:p>
          <a:p>
            <a:pPr>
              <a:lnSpc>
                <a:spcPct val="90000"/>
              </a:lnSpc>
              <a:spcAft>
                <a:spcPts val="1200"/>
              </a:spcAft>
              <a:buFont typeface="Wingdings" pitchFamily="2" charset="2"/>
              <a:buNone/>
              <a:defRPr/>
            </a:pPr>
            <a:r>
              <a:rPr lang="en-US" sz="2400" dirty="0" smtClean="0">
                <a:latin typeface="Georgia" pitchFamily="18" charset="0"/>
                <a:cs typeface="Arial" pitchFamily="34" charset="0"/>
              </a:rPr>
              <a:t>Section 3 is  only triggered when covered projects require “new” hires or subcontractors. </a:t>
            </a:r>
          </a:p>
          <a:p>
            <a:pPr>
              <a:lnSpc>
                <a:spcPct val="90000"/>
              </a:lnSpc>
              <a:spcAft>
                <a:spcPts val="1200"/>
              </a:spcAft>
              <a:buFont typeface="Wingdings" pitchFamily="2" charset="2"/>
              <a:buNone/>
              <a:defRPr/>
            </a:pPr>
            <a:r>
              <a:rPr lang="en-US" sz="2400" dirty="0" smtClean="0">
                <a:latin typeface="Georgia" pitchFamily="18" charset="0"/>
                <a:cs typeface="Arial" pitchFamily="34" charset="0"/>
              </a:rPr>
              <a:t> </a:t>
            </a:r>
          </a:p>
        </p:txBody>
      </p:sp>
      <p:sp>
        <p:nvSpPr>
          <p:cNvPr id="14" name="Right Arrow 13"/>
          <p:cNvSpPr/>
          <p:nvPr/>
        </p:nvSpPr>
        <p:spPr>
          <a:xfrm>
            <a:off x="4953000" y="1295400"/>
            <a:ext cx="1143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Down Arrow 15"/>
          <p:cNvSpPr/>
          <p:nvPr/>
        </p:nvSpPr>
        <p:spPr>
          <a:xfrm>
            <a:off x="3962400" y="1828800"/>
            <a:ext cx="381000" cy="3048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TextBox 18"/>
          <p:cNvSpPr txBox="1"/>
          <p:nvPr/>
        </p:nvSpPr>
        <p:spPr>
          <a:xfrm>
            <a:off x="3048000" y="762000"/>
            <a:ext cx="21336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New hires as a result of HUD funding?</a:t>
            </a:r>
            <a:endParaRPr lang="en-US" sz="2000" dirty="0">
              <a:solidFill>
                <a:prstClr val="black"/>
              </a:solidFill>
              <a:latin typeface="Georgia"/>
            </a:endParaRPr>
          </a:p>
        </p:txBody>
      </p:sp>
      <p:sp>
        <p:nvSpPr>
          <p:cNvPr id="20" name="TextBox 19"/>
          <p:cNvSpPr txBox="1"/>
          <p:nvPr/>
        </p:nvSpPr>
        <p:spPr>
          <a:xfrm>
            <a:off x="5181600" y="9906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21" name="TextBox 20"/>
          <p:cNvSpPr txBox="1"/>
          <p:nvPr/>
        </p:nvSpPr>
        <p:spPr>
          <a:xfrm>
            <a:off x="3352800" y="29718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22" name="TextBox 21"/>
          <p:cNvSpPr txBox="1"/>
          <p:nvPr/>
        </p:nvSpPr>
        <p:spPr>
          <a:xfrm>
            <a:off x="6248400" y="762000"/>
            <a:ext cx="24384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New contracts as a result of HUD funding?</a:t>
            </a:r>
            <a:endParaRPr lang="en-US" sz="2000" dirty="0">
              <a:solidFill>
                <a:prstClr val="black"/>
              </a:solidFill>
              <a:latin typeface="Georgia"/>
            </a:endParaRPr>
          </a:p>
        </p:txBody>
      </p:sp>
      <p:sp>
        <p:nvSpPr>
          <p:cNvPr id="31" name="TextBox 30"/>
          <p:cNvSpPr txBox="1"/>
          <p:nvPr/>
        </p:nvSpPr>
        <p:spPr>
          <a:xfrm>
            <a:off x="7391400" y="5181600"/>
            <a:ext cx="14478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Section 3 does not apply</a:t>
            </a:r>
            <a:endParaRPr lang="en-US" sz="2000" dirty="0">
              <a:solidFill>
                <a:prstClr val="black"/>
              </a:solidFill>
              <a:latin typeface="Georgia"/>
            </a:endParaRPr>
          </a:p>
        </p:txBody>
      </p:sp>
      <p:sp>
        <p:nvSpPr>
          <p:cNvPr id="32" name="TextBox 31"/>
          <p:cNvSpPr txBox="1"/>
          <p:nvPr/>
        </p:nvSpPr>
        <p:spPr>
          <a:xfrm>
            <a:off x="3048000" y="4953000"/>
            <a:ext cx="2819400" cy="1323439"/>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Section 3 may apply depending on:</a:t>
            </a:r>
          </a:p>
          <a:p>
            <a:pPr fontAlgn="auto">
              <a:spcBef>
                <a:spcPts val="0"/>
              </a:spcBef>
              <a:spcAft>
                <a:spcPts val="0"/>
              </a:spcAft>
              <a:buFont typeface="Arial" pitchFamily="34" charset="0"/>
              <a:buChar char="•"/>
            </a:pPr>
            <a:r>
              <a:rPr lang="en-US" sz="2000" dirty="0" smtClean="0">
                <a:solidFill>
                  <a:prstClr val="black"/>
                </a:solidFill>
                <a:latin typeface="Georgia"/>
              </a:rPr>
              <a:t> type of hire</a:t>
            </a:r>
          </a:p>
          <a:p>
            <a:pPr fontAlgn="auto">
              <a:spcBef>
                <a:spcPts val="0"/>
              </a:spcBef>
              <a:spcAft>
                <a:spcPts val="0"/>
              </a:spcAft>
              <a:buFont typeface="Arial" pitchFamily="34" charset="0"/>
              <a:buChar char="•"/>
            </a:pPr>
            <a:r>
              <a:rPr lang="en-US" sz="2000" dirty="0" smtClean="0">
                <a:solidFill>
                  <a:prstClr val="black"/>
                </a:solidFill>
                <a:latin typeface="Georgia"/>
              </a:rPr>
              <a:t> amount of funding</a:t>
            </a:r>
            <a:endParaRPr lang="en-US" sz="2000" dirty="0">
              <a:solidFill>
                <a:prstClr val="black"/>
              </a:solidFill>
              <a:latin typeface="Georgia"/>
            </a:endParaRPr>
          </a:p>
        </p:txBody>
      </p:sp>
      <p:sp>
        <p:nvSpPr>
          <p:cNvPr id="33" name="TextBox 32"/>
          <p:cNvSpPr txBox="1"/>
          <p:nvPr/>
        </p:nvSpPr>
        <p:spPr>
          <a:xfrm>
            <a:off x="5867400" y="33528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34" name="TextBox 33"/>
          <p:cNvSpPr txBox="1"/>
          <p:nvPr/>
        </p:nvSpPr>
        <p:spPr>
          <a:xfrm>
            <a:off x="8382000" y="33528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35" name="Down Arrow 34"/>
          <p:cNvSpPr/>
          <p:nvPr/>
        </p:nvSpPr>
        <p:spPr>
          <a:xfrm>
            <a:off x="8001000" y="1905000"/>
            <a:ext cx="381000" cy="3276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Slide Number Placeholder 1"/>
          <p:cNvSpPr>
            <a:spLocks noGrp="1"/>
          </p:cNvSpPr>
          <p:nvPr>
            <p:ph type="sldNum" sz="quarter" idx="10"/>
          </p:nvPr>
        </p:nvSpPr>
        <p:spPr/>
        <p:txBody>
          <a:bodyPr/>
          <a:lstStyle/>
          <a:p>
            <a:pPr>
              <a:defRPr/>
            </a:pPr>
            <a:fld id="{BAE21182-9418-4F41-B5BA-07B7DE4A6C14}" type="slidenum">
              <a:rPr lang="en-US" smtClean="0"/>
              <a:pPr>
                <a:defRPr/>
              </a:pPr>
              <a:t>107</a:t>
            </a:fld>
            <a:endParaRPr lang="en-US" dirty="0"/>
          </a:p>
        </p:txBody>
      </p:sp>
    </p:spTree>
    <p:extLst>
      <p:ext uri="{BB962C8B-B14F-4D97-AF65-F5344CB8AC3E}">
        <p14:creationId xmlns:p14="http://schemas.microsoft.com/office/powerpoint/2010/main" val="273891052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sz="4000" dirty="0" smtClean="0">
                <a:solidFill>
                  <a:schemeClr val="accent2"/>
                </a:solidFill>
                <a:latin typeface="Georgia" pitchFamily="18" charset="0"/>
              </a:rPr>
              <a:t>Section 3 Applicability</a:t>
            </a:r>
          </a:p>
        </p:txBody>
      </p:sp>
      <p:sp>
        <p:nvSpPr>
          <p:cNvPr id="14339" name="Rectangle 3"/>
          <p:cNvSpPr>
            <a:spLocks noGrp="1" noChangeArrowheads="1"/>
          </p:cNvSpPr>
          <p:nvPr>
            <p:ph type="body" idx="1"/>
          </p:nvPr>
        </p:nvSpPr>
        <p:spPr/>
        <p:txBody>
          <a:bodyPr>
            <a:normAutofit/>
          </a:bodyPr>
          <a:lstStyle/>
          <a:p>
            <a:pPr>
              <a:lnSpc>
                <a:spcPct val="90000"/>
              </a:lnSpc>
              <a:defRPr/>
            </a:pPr>
            <a:r>
              <a:rPr lang="en-US" sz="2800" dirty="0" smtClean="0">
                <a:solidFill>
                  <a:schemeClr val="tx2"/>
                </a:solidFill>
                <a:latin typeface="Georgia" pitchFamily="18" charset="0"/>
              </a:rPr>
              <a:t>Housing and Community  Development</a:t>
            </a:r>
          </a:p>
          <a:p>
            <a:pPr lvl="1">
              <a:lnSpc>
                <a:spcPct val="90000"/>
              </a:lnSpc>
              <a:defRPr/>
            </a:pPr>
            <a:r>
              <a:rPr lang="en-US" dirty="0" smtClean="0">
                <a:latin typeface="Georgia" pitchFamily="18" charset="0"/>
                <a:cs typeface="Arial" charset="0"/>
              </a:rPr>
              <a:t>Housing construction &amp; rehabilitation</a:t>
            </a:r>
          </a:p>
          <a:p>
            <a:pPr lvl="1">
              <a:lnSpc>
                <a:spcPct val="90000"/>
              </a:lnSpc>
              <a:defRPr/>
            </a:pPr>
            <a:r>
              <a:rPr lang="en-US" dirty="0" smtClean="0">
                <a:latin typeface="Georgia" pitchFamily="18" charset="0"/>
                <a:cs typeface="Arial" charset="0"/>
              </a:rPr>
              <a:t>Other public construction</a:t>
            </a:r>
          </a:p>
          <a:p>
            <a:pPr lvl="1">
              <a:lnSpc>
                <a:spcPct val="90000"/>
              </a:lnSpc>
              <a:defRPr/>
            </a:pPr>
            <a:r>
              <a:rPr lang="en-US" dirty="0" smtClean="0">
                <a:latin typeface="Georgia" pitchFamily="18" charset="0"/>
                <a:cs typeface="Arial" charset="0"/>
              </a:rPr>
              <a:t>Architectural, Engineering and  Professional services</a:t>
            </a:r>
          </a:p>
          <a:p>
            <a:pPr lvl="1">
              <a:lnSpc>
                <a:spcPct val="90000"/>
              </a:lnSpc>
              <a:defRPr/>
            </a:pPr>
            <a:r>
              <a:rPr lang="en-US" dirty="0" smtClean="0">
                <a:latin typeface="Georgia" pitchFamily="18" charset="0"/>
                <a:cs typeface="Arial" charset="0"/>
              </a:rPr>
              <a:t>Management &amp; Administrative Support</a:t>
            </a:r>
          </a:p>
          <a:p>
            <a:pPr lvl="1">
              <a:lnSpc>
                <a:spcPct val="90000"/>
              </a:lnSpc>
              <a:buNone/>
              <a:defRPr/>
            </a:pPr>
            <a:endParaRPr lang="en-US" sz="2800" dirty="0" smtClean="0">
              <a:solidFill>
                <a:schemeClr val="tx2"/>
              </a:solidFill>
              <a:latin typeface="Georgia" pitchFamily="18" charset="0"/>
            </a:endParaRPr>
          </a:p>
          <a:p>
            <a:pPr>
              <a:lnSpc>
                <a:spcPct val="90000"/>
              </a:lnSpc>
              <a:defRPr/>
            </a:pPr>
            <a:r>
              <a:rPr lang="en-US" sz="2800" dirty="0" smtClean="0">
                <a:solidFill>
                  <a:schemeClr val="tx2"/>
                </a:solidFill>
                <a:latin typeface="Georgia" pitchFamily="18" charset="0"/>
              </a:rPr>
              <a:t>Public and Indian Housing </a:t>
            </a:r>
          </a:p>
          <a:p>
            <a:pPr lvl="1">
              <a:lnSpc>
                <a:spcPct val="90000"/>
              </a:lnSpc>
              <a:defRPr/>
            </a:pPr>
            <a:r>
              <a:rPr lang="en-US" dirty="0" smtClean="0">
                <a:latin typeface="Georgia" pitchFamily="18" charset="0"/>
                <a:cs typeface="Arial" charset="0"/>
              </a:rPr>
              <a:t>Development</a:t>
            </a:r>
          </a:p>
          <a:p>
            <a:pPr lvl="1">
              <a:lnSpc>
                <a:spcPct val="90000"/>
              </a:lnSpc>
              <a:defRPr/>
            </a:pPr>
            <a:r>
              <a:rPr lang="en-US" dirty="0" smtClean="0">
                <a:latin typeface="Georgia" pitchFamily="18" charset="0"/>
                <a:cs typeface="Arial" charset="0"/>
              </a:rPr>
              <a:t>Operation</a:t>
            </a:r>
          </a:p>
          <a:p>
            <a:pPr lvl="1">
              <a:lnSpc>
                <a:spcPct val="90000"/>
              </a:lnSpc>
              <a:defRPr/>
            </a:pPr>
            <a:r>
              <a:rPr lang="en-US" dirty="0" smtClean="0">
                <a:latin typeface="Georgia" pitchFamily="18" charset="0"/>
                <a:cs typeface="Arial" charset="0"/>
              </a:rPr>
              <a:t>Modernization</a:t>
            </a:r>
          </a:p>
          <a:p>
            <a:pPr lvl="1">
              <a:lnSpc>
                <a:spcPct val="90000"/>
              </a:lnSpc>
              <a:buFont typeface="Wingdings" pitchFamily="2" charset="2"/>
              <a:buNone/>
              <a:defRPr/>
            </a:pPr>
            <a:endParaRPr lang="en-US" dirty="0" smtClean="0">
              <a:latin typeface="Georgia" pitchFamily="18" charset="0"/>
              <a:cs typeface="Arial"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108</a:t>
            </a:fld>
            <a:endParaRPr lang="en-US" dirty="0"/>
          </a:p>
        </p:txBody>
      </p:sp>
    </p:spTree>
    <p:extLst>
      <p:ext uri="{BB962C8B-B14F-4D97-AF65-F5344CB8AC3E}">
        <p14:creationId xmlns:p14="http://schemas.microsoft.com/office/powerpoint/2010/main" val="416225068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a:bodyPr>
          <a:lstStyle/>
          <a:p>
            <a:pPr>
              <a:defRPr/>
            </a:pPr>
            <a:r>
              <a:rPr lang="en-US" sz="3200" dirty="0" smtClean="0">
                <a:solidFill>
                  <a:schemeClr val="accent2"/>
                </a:solidFill>
                <a:latin typeface="Georgia" pitchFamily="18" charset="0"/>
              </a:rPr>
              <a:t>Section 3 Applicability: CDBG/HOME/ESG</a:t>
            </a:r>
          </a:p>
        </p:txBody>
      </p:sp>
      <p:sp>
        <p:nvSpPr>
          <p:cNvPr id="30" name="Bent-Up Arrow 29"/>
          <p:cNvSpPr/>
          <p:nvPr/>
        </p:nvSpPr>
        <p:spPr>
          <a:xfrm rot="16200000" flipH="1">
            <a:off x="2171700" y="2933700"/>
            <a:ext cx="1600200" cy="10668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ight Arrow 13"/>
          <p:cNvSpPr/>
          <p:nvPr/>
        </p:nvSpPr>
        <p:spPr>
          <a:xfrm>
            <a:off x="1981200" y="1828800"/>
            <a:ext cx="1143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Down Arrow 15"/>
          <p:cNvSpPr/>
          <p:nvPr/>
        </p:nvSpPr>
        <p:spPr>
          <a:xfrm>
            <a:off x="1066800" y="2819400"/>
            <a:ext cx="381000" cy="1295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TextBox 18"/>
          <p:cNvSpPr txBox="1"/>
          <p:nvPr/>
        </p:nvSpPr>
        <p:spPr>
          <a:xfrm>
            <a:off x="152400" y="1524000"/>
            <a:ext cx="19050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New hires as a result of HUD funding?</a:t>
            </a:r>
            <a:endParaRPr lang="en-US" sz="2000" dirty="0">
              <a:solidFill>
                <a:prstClr val="black"/>
              </a:solidFill>
              <a:latin typeface="Georgia"/>
            </a:endParaRPr>
          </a:p>
        </p:txBody>
      </p:sp>
      <p:sp>
        <p:nvSpPr>
          <p:cNvPr id="20" name="TextBox 19"/>
          <p:cNvSpPr txBox="1"/>
          <p:nvPr/>
        </p:nvSpPr>
        <p:spPr>
          <a:xfrm>
            <a:off x="2286000" y="15240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21" name="TextBox 20"/>
          <p:cNvSpPr txBox="1"/>
          <p:nvPr/>
        </p:nvSpPr>
        <p:spPr>
          <a:xfrm>
            <a:off x="533400" y="32004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22" name="TextBox 21"/>
          <p:cNvSpPr txBox="1"/>
          <p:nvPr/>
        </p:nvSpPr>
        <p:spPr>
          <a:xfrm>
            <a:off x="3200401" y="1524000"/>
            <a:ext cx="20574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New contracts as a result of HUD funding?</a:t>
            </a:r>
            <a:endParaRPr lang="en-US" sz="2000" dirty="0">
              <a:solidFill>
                <a:prstClr val="black"/>
              </a:solidFill>
              <a:latin typeface="Georgia"/>
            </a:endParaRPr>
          </a:p>
        </p:txBody>
      </p:sp>
      <p:sp>
        <p:nvSpPr>
          <p:cNvPr id="31" name="TextBox 30"/>
          <p:cNvSpPr txBox="1"/>
          <p:nvPr/>
        </p:nvSpPr>
        <p:spPr>
          <a:xfrm>
            <a:off x="5029200" y="2895600"/>
            <a:ext cx="13716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Section 3 does not apply</a:t>
            </a:r>
            <a:endParaRPr lang="en-US" sz="2000" dirty="0">
              <a:solidFill>
                <a:prstClr val="black"/>
              </a:solidFill>
              <a:latin typeface="Georgia"/>
            </a:endParaRPr>
          </a:p>
        </p:txBody>
      </p:sp>
      <p:sp>
        <p:nvSpPr>
          <p:cNvPr id="33" name="TextBox 32"/>
          <p:cNvSpPr txBox="1"/>
          <p:nvPr/>
        </p:nvSpPr>
        <p:spPr>
          <a:xfrm>
            <a:off x="2743200" y="3276600"/>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34" name="TextBox 33"/>
          <p:cNvSpPr txBox="1"/>
          <p:nvPr/>
        </p:nvSpPr>
        <p:spPr>
          <a:xfrm>
            <a:off x="5562600" y="15240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18" name="TextBox 17"/>
          <p:cNvSpPr txBox="1"/>
          <p:nvPr/>
        </p:nvSpPr>
        <p:spPr>
          <a:xfrm>
            <a:off x="304800" y="4191000"/>
            <a:ext cx="2286000" cy="707886"/>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Is it for rehab or construction?</a:t>
            </a:r>
            <a:endParaRPr lang="en-US" sz="2000" dirty="0">
              <a:solidFill>
                <a:prstClr val="black"/>
              </a:solidFill>
              <a:latin typeface="Georgia"/>
            </a:endParaRPr>
          </a:p>
        </p:txBody>
      </p:sp>
      <p:sp>
        <p:nvSpPr>
          <p:cNvPr id="23" name="TextBox 22"/>
          <p:cNvSpPr txBox="1"/>
          <p:nvPr/>
        </p:nvSpPr>
        <p:spPr>
          <a:xfrm>
            <a:off x="6248400" y="4724400"/>
            <a:ext cx="2667000" cy="1323439"/>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eorgia"/>
              </a:rPr>
              <a:t>Section 3 may apply depending on:</a:t>
            </a:r>
          </a:p>
          <a:p>
            <a:pPr fontAlgn="auto">
              <a:spcBef>
                <a:spcPts val="0"/>
              </a:spcBef>
              <a:spcAft>
                <a:spcPts val="0"/>
              </a:spcAft>
              <a:buFont typeface="Arial" pitchFamily="34" charset="0"/>
              <a:buChar char="•"/>
            </a:pPr>
            <a:r>
              <a:rPr lang="en-US" sz="2000" dirty="0" smtClean="0">
                <a:solidFill>
                  <a:prstClr val="black"/>
                </a:solidFill>
                <a:latin typeface="Georgia"/>
              </a:rPr>
              <a:t> the amount of funding</a:t>
            </a:r>
            <a:endParaRPr lang="en-US" sz="2000" dirty="0">
              <a:solidFill>
                <a:prstClr val="black"/>
              </a:solidFill>
              <a:latin typeface="Georgia"/>
            </a:endParaRPr>
          </a:p>
        </p:txBody>
      </p:sp>
      <p:sp>
        <p:nvSpPr>
          <p:cNvPr id="25" name="Bent-Up Arrow 24"/>
          <p:cNvSpPr/>
          <p:nvPr/>
        </p:nvSpPr>
        <p:spPr>
          <a:xfrm rot="5400000">
            <a:off x="3200400" y="3124200"/>
            <a:ext cx="762000" cy="48768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TextBox 16"/>
          <p:cNvSpPr txBox="1"/>
          <p:nvPr/>
        </p:nvSpPr>
        <p:spPr>
          <a:xfrm>
            <a:off x="3124200" y="59436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26" name="Bent-Up Arrow 25"/>
          <p:cNvSpPr/>
          <p:nvPr/>
        </p:nvSpPr>
        <p:spPr>
          <a:xfrm>
            <a:off x="2438400" y="3962400"/>
            <a:ext cx="3276600" cy="73152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Bent-Up Arrow 26"/>
          <p:cNvSpPr/>
          <p:nvPr/>
        </p:nvSpPr>
        <p:spPr>
          <a:xfrm flipV="1">
            <a:off x="4953000" y="1981200"/>
            <a:ext cx="850392" cy="73152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8" name="TextBox 27"/>
          <p:cNvSpPr txBox="1"/>
          <p:nvPr/>
        </p:nvSpPr>
        <p:spPr>
          <a:xfrm>
            <a:off x="3886200" y="40386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109</a:t>
            </a:fld>
            <a:endParaRPr lang="en-US" dirty="0"/>
          </a:p>
        </p:txBody>
      </p:sp>
    </p:spTree>
    <p:extLst>
      <p:ext uri="{BB962C8B-B14F-4D97-AF65-F5344CB8AC3E}">
        <p14:creationId xmlns:p14="http://schemas.microsoft.com/office/powerpoint/2010/main" val="40747465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Legal Authority to AFFH</a:t>
            </a:r>
            <a:endParaRPr lang="en-US" dirty="0">
              <a:solidFill>
                <a:schemeClr val="tx1"/>
              </a:solidFill>
            </a:endParaRPr>
          </a:p>
        </p:txBody>
      </p:sp>
      <p:sp>
        <p:nvSpPr>
          <p:cNvPr id="3" name="Content Placeholder 2"/>
          <p:cNvSpPr>
            <a:spLocks noGrp="1"/>
          </p:cNvSpPr>
          <p:nvPr>
            <p:ph sz="quarter" idx="1"/>
          </p:nvPr>
        </p:nvSpPr>
        <p:spPr/>
        <p:txBody>
          <a:bodyPr/>
          <a:lstStyle/>
          <a:p>
            <a:pPr marL="274320" indent="-274320" eaLnBrk="1" fontAlgn="auto" hangingPunct="1">
              <a:spcAft>
                <a:spcPts val="0"/>
              </a:spcAft>
              <a:buFont typeface="Wingdings 2"/>
              <a:buChar char=""/>
              <a:defRPr/>
            </a:pPr>
            <a:r>
              <a:rPr lang="en-US" sz="2800" dirty="0" smtClean="0"/>
              <a:t>Section 808 (e) (5) of the Fair Housing Act</a:t>
            </a:r>
            <a:r>
              <a:rPr lang="en-US" sz="2800" dirty="0" smtClean="0">
                <a:solidFill>
                  <a:srgbClr val="0070C0"/>
                </a:solidFill>
              </a:rPr>
              <a:t>…“The Secretary shall administer the programs and activities relating to housing and urban development in a manner affirmatively to further the purposes of the Act.”</a:t>
            </a:r>
            <a:r>
              <a:rPr lang="en-US" sz="2800" dirty="0" smtClean="0"/>
              <a:t> (42 USC 3608(e)(5))</a:t>
            </a:r>
          </a:p>
          <a:p>
            <a:pPr marL="274320" indent="-274320" eaLnBrk="1" fontAlgn="auto" hangingPunct="1">
              <a:spcAft>
                <a:spcPts val="0"/>
              </a:spcAft>
              <a:buFont typeface="Wingdings 2"/>
              <a:buChar char=""/>
              <a:defRPr/>
            </a:pPr>
            <a:r>
              <a:rPr lang="en-US" sz="2800" dirty="0" smtClean="0"/>
              <a:t>In varying ways, AFFH requirements apply to </a:t>
            </a:r>
            <a:r>
              <a:rPr lang="en-US" sz="2800" i="1" dirty="0" smtClean="0"/>
              <a:t>all</a:t>
            </a:r>
            <a:r>
              <a:rPr lang="en-US" sz="2800" dirty="0" smtClean="0"/>
              <a:t> HUD programs (CPD, PIH, Housing, FHEO)</a:t>
            </a:r>
          </a:p>
          <a:p>
            <a:pPr marL="274320" indent="-274320" eaLnBrk="1" fontAlgn="auto" hangingPunct="1">
              <a:spcAft>
                <a:spcPts val="0"/>
              </a:spcAft>
              <a:buFont typeface="Wingdings 2"/>
              <a:buChar char=""/>
              <a:defRPr/>
            </a:pPr>
            <a:r>
              <a:rPr lang="en-US" sz="2800" dirty="0" smtClean="0"/>
              <a:t>Program-specific AFFH requirements &amp; obligations are found in individual program regulations</a:t>
            </a:r>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accent2"/>
                </a:solidFill>
                <a:latin typeface="Georgia" pitchFamily="18" charset="0"/>
              </a:rPr>
              <a:t>Section 3 Applicability: Funding Thresholds</a:t>
            </a:r>
            <a:endParaRPr lang="en-US" dirty="0"/>
          </a:p>
        </p:txBody>
      </p:sp>
      <p:sp>
        <p:nvSpPr>
          <p:cNvPr id="3" name="Content Placeholder 2"/>
          <p:cNvSpPr>
            <a:spLocks noGrp="1"/>
          </p:cNvSpPr>
          <p:nvPr>
            <p:ph sz="quarter" idx="1"/>
          </p:nvPr>
        </p:nvSpPr>
        <p:spPr>
          <a:xfrm>
            <a:off x="301752" y="1600200"/>
            <a:ext cx="8503920" cy="4498848"/>
          </a:xfrm>
        </p:spPr>
        <p:txBody>
          <a:bodyPr>
            <a:normAutofit/>
          </a:bodyPr>
          <a:lstStyle/>
          <a:p>
            <a:pPr>
              <a:lnSpc>
                <a:spcPct val="90000"/>
              </a:lnSpc>
              <a:defRPr/>
            </a:pPr>
            <a:r>
              <a:rPr lang="en-US" sz="3000" dirty="0" smtClean="0">
                <a:latin typeface="Georgia" pitchFamily="18" charset="0"/>
              </a:rPr>
              <a:t>Recipients of </a:t>
            </a:r>
            <a:r>
              <a:rPr lang="en-US" sz="3000" dirty="0" smtClean="0">
                <a:solidFill>
                  <a:srgbClr val="FF0000"/>
                </a:solidFill>
                <a:latin typeface="Georgia" pitchFamily="18" charset="0"/>
              </a:rPr>
              <a:t>$200,000 </a:t>
            </a:r>
            <a:r>
              <a:rPr lang="en-US" sz="3000" dirty="0" smtClean="0">
                <a:latin typeface="Georgia" pitchFamily="18" charset="0"/>
              </a:rPr>
              <a:t>or more of HUD Housing and Community Development Assistance</a:t>
            </a:r>
          </a:p>
          <a:p>
            <a:pPr>
              <a:lnSpc>
                <a:spcPct val="90000"/>
              </a:lnSpc>
              <a:defRPr/>
            </a:pPr>
            <a:r>
              <a:rPr lang="en-US" sz="3000" i="1" dirty="0" smtClean="0">
                <a:latin typeface="Georgia" pitchFamily="18" charset="0"/>
              </a:rPr>
              <a:t>Cumulative</a:t>
            </a:r>
            <a:r>
              <a:rPr lang="en-US" sz="3000" dirty="0" smtClean="0">
                <a:latin typeface="Georgia" pitchFamily="18" charset="0"/>
              </a:rPr>
              <a:t> amount of </a:t>
            </a:r>
            <a:r>
              <a:rPr lang="en-US" sz="3000" dirty="0" smtClean="0">
                <a:solidFill>
                  <a:srgbClr val="FF0000"/>
                </a:solidFill>
                <a:latin typeface="Georgia" pitchFamily="18" charset="0"/>
              </a:rPr>
              <a:t>$200,000 </a:t>
            </a:r>
            <a:r>
              <a:rPr lang="en-US" sz="3000" dirty="0" smtClean="0">
                <a:latin typeface="Georgia" pitchFamily="18" charset="0"/>
              </a:rPr>
              <a:t>or more invested into projects and activities involving: </a:t>
            </a:r>
          </a:p>
          <a:p>
            <a:pPr lvl="1">
              <a:lnSpc>
                <a:spcPct val="90000"/>
              </a:lnSpc>
              <a:defRPr/>
            </a:pPr>
            <a:r>
              <a:rPr lang="en-US" sz="3000" dirty="0" smtClean="0">
                <a:latin typeface="Georgia" pitchFamily="18" charset="0"/>
              </a:rPr>
              <a:t>Housing Construction </a:t>
            </a:r>
          </a:p>
          <a:p>
            <a:pPr lvl="1">
              <a:lnSpc>
                <a:spcPct val="90000"/>
              </a:lnSpc>
              <a:defRPr/>
            </a:pPr>
            <a:r>
              <a:rPr lang="en-US" sz="3000" dirty="0" smtClean="0">
                <a:latin typeface="Georgia" pitchFamily="18" charset="0"/>
              </a:rPr>
              <a:t>Housing Rehabilitation </a:t>
            </a:r>
          </a:p>
          <a:p>
            <a:pPr lvl="1">
              <a:lnSpc>
                <a:spcPct val="90000"/>
              </a:lnSpc>
              <a:defRPr/>
            </a:pPr>
            <a:r>
              <a:rPr lang="en-US" sz="3000" dirty="0" smtClean="0">
                <a:latin typeface="Georgia" pitchFamily="18" charset="0"/>
              </a:rPr>
              <a:t>Other Public Construction</a:t>
            </a:r>
          </a:p>
          <a:p>
            <a:endParaRPr lang="en-US" sz="3000" dirty="0"/>
          </a:p>
        </p:txBody>
      </p:sp>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110</a:t>
            </a:fld>
            <a:endParaRPr lang="en-US" dirty="0"/>
          </a:p>
        </p:txBody>
      </p:sp>
    </p:spTree>
    <p:extLst>
      <p:ext uri="{BB962C8B-B14F-4D97-AF65-F5344CB8AC3E}">
        <p14:creationId xmlns:p14="http://schemas.microsoft.com/office/powerpoint/2010/main" val="11136481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762000" y="6248400"/>
            <a:ext cx="1905000" cy="457200"/>
          </a:xfrm>
          <a:prstGeom prst="rect">
            <a:avLst/>
          </a:prstGeom>
          <a:noFill/>
          <a:ln w="9525">
            <a:noFill/>
            <a:miter lim="800000"/>
            <a:headEnd/>
            <a:tailEnd/>
          </a:ln>
        </p:spPr>
        <p:txBody>
          <a:bodyPr wrap="none" lIns="92075" tIns="46038" rIns="92075" bIns="46038" anchor="ctr"/>
          <a:lstStyle/>
          <a:p>
            <a:pPr eaLnBrk="0" fontAlgn="auto" hangingPunct="0">
              <a:spcBef>
                <a:spcPts val="0"/>
              </a:spcBef>
              <a:spcAft>
                <a:spcPts val="0"/>
              </a:spcAft>
            </a:pPr>
            <a:fld id="{5A55E3F0-17FA-4A84-A067-88B9771383EB}" type="slidenum">
              <a:rPr lang="en-US" sz="1400">
                <a:solidFill>
                  <a:prstClr val="black"/>
                </a:solidFill>
                <a:latin typeface="Georgia"/>
              </a:rPr>
              <a:pPr eaLnBrk="0" fontAlgn="auto" hangingPunct="0">
                <a:spcBef>
                  <a:spcPts val="0"/>
                </a:spcBef>
                <a:spcAft>
                  <a:spcPts val="0"/>
                </a:spcAft>
              </a:pPr>
              <a:t>111</a:t>
            </a:fld>
            <a:endParaRPr lang="en-US" sz="1400" dirty="0">
              <a:solidFill>
                <a:prstClr val="black"/>
              </a:solidFill>
              <a:latin typeface="Georgia"/>
            </a:endParaRPr>
          </a:p>
        </p:txBody>
      </p:sp>
      <p:sp>
        <p:nvSpPr>
          <p:cNvPr id="272386" name="Rectangle 2"/>
          <p:cNvSpPr>
            <a:spLocks noGrp="1" noChangeArrowheads="1"/>
          </p:cNvSpPr>
          <p:nvPr>
            <p:ph type="title"/>
          </p:nvPr>
        </p:nvSpPr>
        <p:spPr/>
        <p:txBody>
          <a:bodyPr>
            <a:normAutofit/>
          </a:bodyPr>
          <a:lstStyle/>
          <a:p>
            <a:pPr>
              <a:defRPr/>
            </a:pPr>
            <a:r>
              <a:rPr lang="en-US" sz="3200" dirty="0" smtClean="0">
                <a:solidFill>
                  <a:schemeClr val="accent2"/>
                </a:solidFill>
                <a:latin typeface="Georgia" pitchFamily="18" charset="0"/>
              </a:rPr>
              <a:t>Section 3 Applicability: Contractors</a:t>
            </a:r>
            <a:endParaRPr lang="en-US" sz="3200" dirty="0" smtClean="0">
              <a:solidFill>
                <a:schemeClr val="accent3">
                  <a:lumMod val="75000"/>
                </a:schemeClr>
              </a:solidFill>
              <a:latin typeface="Georgia" pitchFamily="18" charset="0"/>
            </a:endParaRPr>
          </a:p>
        </p:txBody>
      </p:sp>
      <p:sp>
        <p:nvSpPr>
          <p:cNvPr id="272387" name="Rectangle 3"/>
          <p:cNvSpPr>
            <a:spLocks noGrp="1" noChangeArrowheads="1"/>
          </p:cNvSpPr>
          <p:nvPr>
            <p:ph sz="quarter" idx="1"/>
          </p:nvPr>
        </p:nvSpPr>
        <p:spPr>
          <a:xfrm>
            <a:off x="304800" y="1219200"/>
            <a:ext cx="8503920" cy="4645152"/>
          </a:xfrm>
        </p:spPr>
        <p:txBody>
          <a:bodyPr>
            <a:noAutofit/>
          </a:bodyPr>
          <a:lstStyle/>
          <a:p>
            <a:pPr>
              <a:lnSpc>
                <a:spcPct val="90000"/>
              </a:lnSpc>
              <a:buFont typeface="Wingdings" pitchFamily="2" charset="2"/>
              <a:buNone/>
              <a:defRPr/>
            </a:pPr>
            <a:endParaRPr lang="en-US" sz="2800" dirty="0" smtClean="0">
              <a:latin typeface="Georgia" pitchFamily="18" charset="0"/>
            </a:endParaRPr>
          </a:p>
          <a:p>
            <a:pPr>
              <a:lnSpc>
                <a:spcPct val="90000"/>
              </a:lnSpc>
              <a:defRPr/>
            </a:pPr>
            <a:r>
              <a:rPr lang="en-US" sz="2800" dirty="0" smtClean="0">
                <a:latin typeface="Georgia" pitchFamily="18" charset="0"/>
              </a:rPr>
              <a:t>The requirements apply to Contracts/Subcontracts in excess of $100,000</a:t>
            </a:r>
          </a:p>
          <a:p>
            <a:pPr>
              <a:lnSpc>
                <a:spcPct val="90000"/>
              </a:lnSpc>
              <a:defRPr/>
            </a:pPr>
            <a:endParaRPr lang="en-US" sz="2800" dirty="0" smtClean="0">
              <a:latin typeface="Georgia" pitchFamily="18" charset="0"/>
            </a:endParaRPr>
          </a:p>
          <a:p>
            <a:pPr>
              <a:lnSpc>
                <a:spcPct val="90000"/>
              </a:lnSpc>
              <a:defRPr/>
            </a:pPr>
            <a:r>
              <a:rPr lang="en-US" sz="2800" dirty="0" smtClean="0">
                <a:latin typeface="Georgia" pitchFamily="18" charset="0"/>
              </a:rPr>
              <a:t>Contractors receiving contracts exceeding $100,000 are required to comply in the same manner as direct recipients</a:t>
            </a:r>
          </a:p>
          <a:p>
            <a:pPr>
              <a:lnSpc>
                <a:spcPct val="90000"/>
              </a:lnSpc>
              <a:defRPr/>
            </a:pPr>
            <a:endParaRPr lang="en-US" sz="2800" dirty="0" smtClean="0">
              <a:latin typeface="Georgia" pitchFamily="18" charset="0"/>
            </a:endParaRPr>
          </a:p>
          <a:p>
            <a:pPr>
              <a:lnSpc>
                <a:spcPct val="90000"/>
              </a:lnSpc>
              <a:defRPr/>
            </a:pPr>
            <a:r>
              <a:rPr lang="en-US" sz="2800" dirty="0" smtClean="0">
                <a:latin typeface="Georgia" pitchFamily="18" charset="0"/>
              </a:rPr>
              <a:t>If the threshold of $200,000 is met for the projects but no contract of $100,000 is awarded, the requirements only apply to the recipient</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111</a:t>
            </a:fld>
            <a:endParaRPr lang="en-US" dirty="0"/>
          </a:p>
        </p:txBody>
      </p:sp>
    </p:spTree>
    <p:extLst>
      <p:ext uri="{BB962C8B-B14F-4D97-AF65-F5344CB8AC3E}">
        <p14:creationId xmlns:p14="http://schemas.microsoft.com/office/powerpoint/2010/main" val="568552503"/>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762000" y="6248400"/>
            <a:ext cx="1905000" cy="457200"/>
          </a:xfrm>
          <a:prstGeom prst="rect">
            <a:avLst/>
          </a:prstGeom>
          <a:noFill/>
          <a:ln w="9525">
            <a:noFill/>
            <a:miter lim="800000"/>
            <a:headEnd/>
            <a:tailEnd/>
          </a:ln>
        </p:spPr>
        <p:txBody>
          <a:bodyPr wrap="none" lIns="92075" tIns="46038" rIns="92075" bIns="46038" anchor="ctr"/>
          <a:lstStyle/>
          <a:p>
            <a:pPr eaLnBrk="0" fontAlgn="auto" hangingPunct="0">
              <a:spcBef>
                <a:spcPts val="0"/>
              </a:spcBef>
              <a:spcAft>
                <a:spcPts val="0"/>
              </a:spcAft>
            </a:pPr>
            <a:fld id="{FF473689-4620-445A-BAA4-AAF3B6525409}" type="slidenum">
              <a:rPr lang="en-US" sz="1400">
                <a:solidFill>
                  <a:prstClr val="black"/>
                </a:solidFill>
                <a:latin typeface="Georgia"/>
              </a:rPr>
              <a:pPr eaLnBrk="0" fontAlgn="auto" hangingPunct="0">
                <a:spcBef>
                  <a:spcPts val="0"/>
                </a:spcBef>
                <a:spcAft>
                  <a:spcPts val="0"/>
                </a:spcAft>
              </a:pPr>
              <a:t>112</a:t>
            </a:fld>
            <a:endParaRPr lang="en-US" sz="1400" dirty="0">
              <a:solidFill>
                <a:prstClr val="black"/>
              </a:solidFill>
              <a:latin typeface="Georgia"/>
            </a:endParaRPr>
          </a:p>
        </p:txBody>
      </p:sp>
      <p:sp>
        <p:nvSpPr>
          <p:cNvPr id="283650" name="Rectangle 2"/>
          <p:cNvSpPr>
            <a:spLocks noGrp="1" noChangeArrowheads="1"/>
          </p:cNvSpPr>
          <p:nvPr>
            <p:ph type="title"/>
          </p:nvPr>
        </p:nvSpPr>
        <p:spPr/>
        <p:txBody>
          <a:bodyPr>
            <a:normAutofit/>
          </a:bodyPr>
          <a:lstStyle/>
          <a:p>
            <a:pPr>
              <a:defRPr/>
            </a:pPr>
            <a:r>
              <a:rPr lang="en-US" sz="3200" dirty="0" smtClean="0">
                <a:solidFill>
                  <a:schemeClr val="accent2"/>
                </a:solidFill>
                <a:latin typeface="Georgia" pitchFamily="18" charset="0"/>
              </a:rPr>
              <a:t>Section 3 Applicability: Entire Project</a:t>
            </a:r>
          </a:p>
        </p:txBody>
      </p:sp>
      <p:sp>
        <p:nvSpPr>
          <p:cNvPr id="283651" name="Rectangle 3"/>
          <p:cNvSpPr>
            <a:spLocks noGrp="1" noChangeArrowheads="1"/>
          </p:cNvSpPr>
          <p:nvPr>
            <p:ph sz="quarter" idx="1"/>
          </p:nvPr>
        </p:nvSpPr>
        <p:spPr>
          <a:xfrm>
            <a:off x="301752" y="1905000"/>
            <a:ext cx="8503920" cy="4194048"/>
          </a:xfrm>
        </p:spPr>
        <p:txBody>
          <a:bodyPr/>
          <a:lstStyle/>
          <a:p>
            <a:pPr marL="0" indent="0" algn="ctr">
              <a:buFont typeface="Wingdings" pitchFamily="2" charset="2"/>
              <a:buNone/>
              <a:defRPr/>
            </a:pPr>
            <a:r>
              <a:rPr lang="en-US" sz="3600" dirty="0" smtClean="0">
                <a:latin typeface="Georgia" pitchFamily="18" charset="0"/>
              </a:rPr>
              <a:t>Section 3 requirements apply to the </a:t>
            </a:r>
            <a:r>
              <a:rPr lang="en-US" sz="3600" u="sng" dirty="0" smtClean="0">
                <a:solidFill>
                  <a:srgbClr val="FF0000"/>
                </a:solidFill>
                <a:latin typeface="Georgia" pitchFamily="18" charset="0"/>
              </a:rPr>
              <a:t>entire</a:t>
            </a:r>
            <a:r>
              <a:rPr lang="en-US" sz="3600" dirty="0" smtClean="0">
                <a:latin typeface="Georgia" pitchFamily="18" charset="0"/>
              </a:rPr>
              <a:t> project or activity regardless of whether the project is fully or partially funded with covered financial assistance. </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112</a:t>
            </a:fld>
            <a:endParaRPr lang="en-US" dirty="0"/>
          </a:p>
        </p:txBody>
      </p:sp>
    </p:spTree>
    <p:extLst>
      <p:ext uri="{BB962C8B-B14F-4D97-AF65-F5344CB8AC3E}">
        <p14:creationId xmlns:p14="http://schemas.microsoft.com/office/powerpoint/2010/main" val="317135929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accent2"/>
                </a:solidFill>
                <a:latin typeface="Georgia" pitchFamily="18" charset="0"/>
              </a:rPr>
              <a:t>Section 3 Applicability: CDBG/HOME/ESG</a:t>
            </a:r>
            <a:endParaRPr lang="en-US" dirty="0"/>
          </a:p>
        </p:txBody>
      </p:sp>
      <p:sp>
        <p:nvSpPr>
          <p:cNvPr id="7" name="TextBox 6"/>
          <p:cNvSpPr txBox="1"/>
          <p:nvPr/>
        </p:nvSpPr>
        <p:spPr>
          <a:xfrm>
            <a:off x="304800" y="1524000"/>
            <a:ext cx="19050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New hires as a result of HUD funding?</a:t>
            </a:r>
            <a:endParaRPr lang="en-US" dirty="0">
              <a:solidFill>
                <a:prstClr val="black"/>
              </a:solidFill>
              <a:latin typeface="Georgia"/>
            </a:endParaRPr>
          </a:p>
        </p:txBody>
      </p:sp>
      <p:sp>
        <p:nvSpPr>
          <p:cNvPr id="8" name="TextBox 7"/>
          <p:cNvSpPr txBox="1"/>
          <p:nvPr/>
        </p:nvSpPr>
        <p:spPr>
          <a:xfrm>
            <a:off x="2133600" y="14478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9" name="TextBox 8"/>
          <p:cNvSpPr txBox="1"/>
          <p:nvPr/>
        </p:nvSpPr>
        <p:spPr>
          <a:xfrm>
            <a:off x="381000" y="28956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10" name="TextBox 9"/>
          <p:cNvSpPr txBox="1"/>
          <p:nvPr/>
        </p:nvSpPr>
        <p:spPr>
          <a:xfrm>
            <a:off x="3200401" y="1524000"/>
            <a:ext cx="20574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New contracts as a result of HUD funding?</a:t>
            </a:r>
            <a:endParaRPr lang="en-US" dirty="0">
              <a:solidFill>
                <a:prstClr val="black"/>
              </a:solidFill>
              <a:latin typeface="Georgia"/>
            </a:endParaRPr>
          </a:p>
        </p:txBody>
      </p:sp>
      <p:sp>
        <p:nvSpPr>
          <p:cNvPr id="11" name="TextBox 10"/>
          <p:cNvSpPr txBox="1"/>
          <p:nvPr/>
        </p:nvSpPr>
        <p:spPr>
          <a:xfrm>
            <a:off x="6248400" y="1828800"/>
            <a:ext cx="13716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Section 3 does not apply</a:t>
            </a:r>
            <a:endParaRPr lang="en-US" dirty="0">
              <a:solidFill>
                <a:prstClr val="black"/>
              </a:solidFill>
              <a:latin typeface="Georgia"/>
            </a:endParaRPr>
          </a:p>
        </p:txBody>
      </p:sp>
      <p:sp>
        <p:nvSpPr>
          <p:cNvPr id="12" name="TextBox 11"/>
          <p:cNvSpPr txBox="1"/>
          <p:nvPr/>
        </p:nvSpPr>
        <p:spPr>
          <a:xfrm>
            <a:off x="2590800" y="2438400"/>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13" name="TextBox 12"/>
          <p:cNvSpPr txBox="1"/>
          <p:nvPr/>
        </p:nvSpPr>
        <p:spPr>
          <a:xfrm>
            <a:off x="5638800" y="14478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14" name="TextBox 13"/>
          <p:cNvSpPr txBox="1"/>
          <p:nvPr/>
        </p:nvSpPr>
        <p:spPr>
          <a:xfrm>
            <a:off x="228600" y="3657600"/>
            <a:ext cx="20574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Is it for rehab or construction?</a:t>
            </a:r>
            <a:endParaRPr lang="en-US" dirty="0">
              <a:solidFill>
                <a:prstClr val="black"/>
              </a:solidFill>
              <a:latin typeface="Georgia"/>
            </a:endParaRPr>
          </a:p>
        </p:txBody>
      </p:sp>
      <p:sp>
        <p:nvSpPr>
          <p:cNvPr id="15" name="TextBox 14"/>
          <p:cNvSpPr txBox="1"/>
          <p:nvPr/>
        </p:nvSpPr>
        <p:spPr>
          <a:xfrm>
            <a:off x="7162800" y="5257800"/>
            <a:ext cx="1828800" cy="1200329"/>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Section 3 applies to only the recipient</a:t>
            </a:r>
          </a:p>
          <a:p>
            <a:pPr fontAlgn="auto">
              <a:spcBef>
                <a:spcPts val="0"/>
              </a:spcBef>
              <a:spcAft>
                <a:spcPts val="0"/>
              </a:spcAft>
              <a:buFont typeface="Arial" pitchFamily="34" charset="0"/>
              <a:buChar char="•"/>
            </a:pPr>
            <a:endParaRPr lang="en-US" dirty="0">
              <a:solidFill>
                <a:prstClr val="black"/>
              </a:solidFill>
              <a:latin typeface="Georgia"/>
            </a:endParaRPr>
          </a:p>
        </p:txBody>
      </p:sp>
      <p:sp>
        <p:nvSpPr>
          <p:cNvPr id="18" name="TextBox 17"/>
          <p:cNvSpPr txBox="1"/>
          <p:nvPr/>
        </p:nvSpPr>
        <p:spPr>
          <a:xfrm>
            <a:off x="304800" y="5638800"/>
            <a:ext cx="19812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Over $200K?</a:t>
            </a:r>
            <a:endParaRPr lang="en-US" dirty="0">
              <a:solidFill>
                <a:prstClr val="black"/>
              </a:solidFill>
              <a:latin typeface="Georgia"/>
            </a:endParaRPr>
          </a:p>
        </p:txBody>
      </p:sp>
      <p:sp>
        <p:nvSpPr>
          <p:cNvPr id="19" name="TextBox 18"/>
          <p:cNvSpPr txBox="1"/>
          <p:nvPr/>
        </p:nvSpPr>
        <p:spPr>
          <a:xfrm>
            <a:off x="6705600" y="3352800"/>
            <a:ext cx="19812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Section 3 applies to both recipient &amp; contractors</a:t>
            </a:r>
            <a:endParaRPr lang="en-US" dirty="0">
              <a:solidFill>
                <a:prstClr val="black"/>
              </a:solidFill>
              <a:latin typeface="Georgia"/>
            </a:endParaRPr>
          </a:p>
        </p:txBody>
      </p:sp>
      <p:sp>
        <p:nvSpPr>
          <p:cNvPr id="66" name="TextBox 65"/>
          <p:cNvSpPr txBox="1"/>
          <p:nvPr/>
        </p:nvSpPr>
        <p:spPr>
          <a:xfrm>
            <a:off x="3886200" y="5257800"/>
            <a:ext cx="15240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Any contract bids for over $100K?</a:t>
            </a:r>
            <a:endParaRPr lang="en-US" dirty="0">
              <a:solidFill>
                <a:prstClr val="black"/>
              </a:solidFill>
              <a:latin typeface="Georgia"/>
            </a:endParaRPr>
          </a:p>
        </p:txBody>
      </p:sp>
      <p:sp>
        <p:nvSpPr>
          <p:cNvPr id="74" name="TextBox 73"/>
          <p:cNvSpPr txBox="1"/>
          <p:nvPr/>
        </p:nvSpPr>
        <p:spPr>
          <a:xfrm>
            <a:off x="304800" y="44958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104" name="TextBox 103"/>
          <p:cNvSpPr txBox="1"/>
          <p:nvPr/>
        </p:nvSpPr>
        <p:spPr>
          <a:xfrm>
            <a:off x="2819400" y="5257800"/>
            <a:ext cx="6096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105" name="TextBox 104"/>
          <p:cNvSpPr txBox="1"/>
          <p:nvPr/>
        </p:nvSpPr>
        <p:spPr>
          <a:xfrm>
            <a:off x="2971800" y="3810000"/>
            <a:ext cx="6096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135" name="TextBox 134"/>
          <p:cNvSpPr txBox="1"/>
          <p:nvPr/>
        </p:nvSpPr>
        <p:spPr>
          <a:xfrm>
            <a:off x="5334000" y="3657600"/>
            <a:ext cx="5389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Yes</a:t>
            </a:r>
            <a:endParaRPr lang="en-US" dirty="0">
              <a:solidFill>
                <a:prstClr val="black"/>
              </a:solidFill>
              <a:latin typeface="Georgia"/>
            </a:endParaRPr>
          </a:p>
        </p:txBody>
      </p:sp>
      <p:sp>
        <p:nvSpPr>
          <p:cNvPr id="136" name="TextBox 135"/>
          <p:cNvSpPr txBox="1"/>
          <p:nvPr/>
        </p:nvSpPr>
        <p:spPr>
          <a:xfrm>
            <a:off x="5943600" y="53340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137" name="Down Arrow 136"/>
          <p:cNvSpPr/>
          <p:nvPr/>
        </p:nvSpPr>
        <p:spPr>
          <a:xfrm>
            <a:off x="914400" y="2590800"/>
            <a:ext cx="457200" cy="1066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8" name="Down Arrow 137"/>
          <p:cNvSpPr/>
          <p:nvPr/>
        </p:nvSpPr>
        <p:spPr>
          <a:xfrm>
            <a:off x="914400" y="4419600"/>
            <a:ext cx="457200" cy="1219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9" name="Right Arrow 138"/>
          <p:cNvSpPr/>
          <p:nvPr/>
        </p:nvSpPr>
        <p:spPr>
          <a:xfrm>
            <a:off x="1981200" y="1752600"/>
            <a:ext cx="11430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0" name="Bent-Up Arrow 139"/>
          <p:cNvSpPr/>
          <p:nvPr/>
        </p:nvSpPr>
        <p:spPr>
          <a:xfrm rot="5400000" flipV="1">
            <a:off x="2362200" y="2667000"/>
            <a:ext cx="1219200" cy="9144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1" name="Right Arrow 140"/>
          <p:cNvSpPr/>
          <p:nvPr/>
        </p:nvSpPr>
        <p:spPr>
          <a:xfrm>
            <a:off x="5105400" y="1752600"/>
            <a:ext cx="1066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45" name="Elbow Connector 144"/>
          <p:cNvCxnSpPr/>
          <p:nvPr/>
        </p:nvCxnSpPr>
        <p:spPr>
          <a:xfrm flipV="1">
            <a:off x="1828800" y="2667000"/>
            <a:ext cx="4267200" cy="1524000"/>
          </a:xfrm>
          <a:prstGeom prst="bentConnector3">
            <a:avLst>
              <a:gd name="adj1" fmla="val 50000"/>
            </a:avLst>
          </a:prstGeom>
          <a:ln w="152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7" name="Right Arrow 146"/>
          <p:cNvSpPr/>
          <p:nvPr/>
        </p:nvSpPr>
        <p:spPr>
          <a:xfrm>
            <a:off x="2209800" y="5562600"/>
            <a:ext cx="1676400" cy="4084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49" name="Straight Connector 148"/>
          <p:cNvCxnSpPr/>
          <p:nvPr/>
        </p:nvCxnSpPr>
        <p:spPr>
          <a:xfrm flipV="1">
            <a:off x="1981200" y="4191000"/>
            <a:ext cx="1981200" cy="11430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209800" y="4572000"/>
            <a:ext cx="48603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No</a:t>
            </a:r>
            <a:endParaRPr lang="en-US" dirty="0">
              <a:solidFill>
                <a:prstClr val="black"/>
              </a:solidFill>
              <a:latin typeface="Georgia"/>
            </a:endParaRPr>
          </a:p>
        </p:txBody>
      </p:sp>
      <p:sp>
        <p:nvSpPr>
          <p:cNvPr id="155" name="Bent-Up Arrow 154"/>
          <p:cNvSpPr/>
          <p:nvPr/>
        </p:nvSpPr>
        <p:spPr>
          <a:xfrm rot="16200000" flipV="1">
            <a:off x="5090922" y="3443478"/>
            <a:ext cx="1095756" cy="19812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6" name="Right Arrow 155"/>
          <p:cNvSpPr/>
          <p:nvPr/>
        </p:nvSpPr>
        <p:spPr>
          <a:xfrm>
            <a:off x="5486400" y="5715000"/>
            <a:ext cx="16764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113</a:t>
            </a:fld>
            <a:endParaRPr lang="en-US" dirty="0"/>
          </a:p>
        </p:txBody>
      </p:sp>
    </p:spTree>
    <p:extLst>
      <p:ext uri="{BB962C8B-B14F-4D97-AF65-F5344CB8AC3E}">
        <p14:creationId xmlns:p14="http://schemas.microsoft.com/office/powerpoint/2010/main" val="32098389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noFill/>
        </p:spPr>
        <p:txBody>
          <a:bodyPr>
            <a:normAutofit/>
          </a:bodyPr>
          <a:lstStyle/>
          <a:p>
            <a:r>
              <a:rPr lang="en-US" sz="3200" i="0" dirty="0" smtClean="0">
                <a:solidFill>
                  <a:schemeClr val="accent2"/>
                </a:solidFill>
                <a:effectLst/>
                <a:latin typeface="Georgia" pitchFamily="18" charset="0"/>
              </a:rPr>
              <a:t>Section 3 Applicability: CDBG/HOME/ESG</a:t>
            </a:r>
          </a:p>
        </p:txBody>
      </p:sp>
      <p:sp>
        <p:nvSpPr>
          <p:cNvPr id="9219" name="Rectangle 5"/>
          <p:cNvSpPr>
            <a:spLocks noGrp="1" noChangeArrowheads="1"/>
          </p:cNvSpPr>
          <p:nvPr>
            <p:ph sz="quarter" idx="1"/>
          </p:nvPr>
        </p:nvSpPr>
        <p:spPr>
          <a:xfrm>
            <a:off x="301752" y="1676400"/>
            <a:ext cx="8503920" cy="4422648"/>
          </a:xfrm>
          <a:noFill/>
        </p:spPr>
        <p:txBody>
          <a:bodyPr>
            <a:normAutofit fontScale="92500" lnSpcReduction="10000"/>
          </a:bodyPr>
          <a:lstStyle/>
          <a:p>
            <a:pPr>
              <a:buNone/>
            </a:pPr>
            <a:r>
              <a:rPr lang="en-US" sz="3200" dirty="0" smtClean="0">
                <a:effectLst/>
                <a:latin typeface="Georgia" pitchFamily="18" charset="0"/>
              </a:rPr>
              <a:t>	If Section 3 applies, a recipient or contractor is obligated to direct, </a:t>
            </a:r>
            <a:r>
              <a:rPr lang="en-US" sz="3200" i="1" dirty="0" smtClean="0">
                <a:effectLst/>
                <a:latin typeface="Georgia" pitchFamily="18" charset="0"/>
              </a:rPr>
              <a:t>to the greatest exten</a:t>
            </a:r>
            <a:r>
              <a:rPr lang="en-US" sz="3200" i="1" dirty="0" smtClean="0">
                <a:latin typeface="Georgia" pitchFamily="18" charset="0"/>
              </a:rPr>
              <a:t>t feasible,</a:t>
            </a:r>
            <a:r>
              <a:rPr lang="en-US" sz="3200" dirty="0" smtClean="0">
                <a:effectLst/>
                <a:latin typeface="Georgia" pitchFamily="18" charset="0"/>
              </a:rPr>
              <a:t> new hires and contracts to Section 3 residents &amp; business concerns.</a:t>
            </a:r>
          </a:p>
          <a:p>
            <a:endParaRPr lang="en-US" sz="3100" dirty="0" smtClean="0">
              <a:effectLst/>
              <a:latin typeface="Georgia" pitchFamily="18" charset="0"/>
            </a:endParaRPr>
          </a:p>
          <a:p>
            <a:pPr lvl="1"/>
            <a:r>
              <a:rPr lang="en-US" sz="3100" dirty="0" smtClean="0">
                <a:solidFill>
                  <a:schemeClr val="tx1"/>
                </a:solidFill>
                <a:effectLst/>
                <a:latin typeface="Georgia" pitchFamily="18" charset="0"/>
              </a:rPr>
              <a:t>Who are Section 3 residents &amp; business concerns?</a:t>
            </a:r>
          </a:p>
          <a:p>
            <a:pPr lvl="1"/>
            <a:endParaRPr lang="en-US" sz="3100" dirty="0" smtClean="0">
              <a:solidFill>
                <a:schemeClr val="tx1"/>
              </a:solidFill>
              <a:effectLst/>
              <a:latin typeface="Georgia" pitchFamily="18" charset="0"/>
            </a:endParaRPr>
          </a:p>
          <a:p>
            <a:pPr lvl="1"/>
            <a:r>
              <a:rPr lang="en-US" sz="3100" dirty="0" smtClean="0">
                <a:solidFill>
                  <a:schemeClr val="tx1"/>
                </a:solidFill>
                <a:latin typeface="Georgia" pitchFamily="18" charset="0"/>
              </a:rPr>
              <a:t>What does “the greatest extent feasible” mean?</a:t>
            </a:r>
            <a:endParaRPr lang="en-US" sz="3100" dirty="0" smtClean="0">
              <a:solidFill>
                <a:schemeClr val="tx1"/>
              </a:solidFill>
              <a:effectLst/>
              <a:latin typeface="Georgia" pitchFamily="18"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114</a:t>
            </a:fld>
            <a:endParaRPr lang="en-US" dirty="0"/>
          </a:p>
        </p:txBody>
      </p:sp>
    </p:spTree>
    <p:extLst>
      <p:ext uri="{BB962C8B-B14F-4D97-AF65-F5344CB8AC3E}">
        <p14:creationId xmlns:p14="http://schemas.microsoft.com/office/powerpoint/2010/main" val="343541684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a:defRPr/>
            </a:pPr>
            <a:r>
              <a:rPr lang="en-US" sz="4400" dirty="0" smtClean="0">
                <a:solidFill>
                  <a:schemeClr val="accent2"/>
                </a:solidFill>
                <a:latin typeface="Georgia" pitchFamily="18" charset="0"/>
              </a:rPr>
              <a:t>Section 3 Resident</a:t>
            </a:r>
          </a:p>
        </p:txBody>
      </p:sp>
      <p:sp>
        <p:nvSpPr>
          <p:cNvPr id="92163" name="Rectangle 3"/>
          <p:cNvSpPr>
            <a:spLocks noGrp="1" noChangeArrowheads="1"/>
          </p:cNvSpPr>
          <p:nvPr>
            <p:ph type="body" idx="1"/>
          </p:nvPr>
        </p:nvSpPr>
        <p:spPr/>
        <p:txBody>
          <a:bodyPr/>
          <a:lstStyle/>
          <a:p>
            <a:pPr>
              <a:lnSpc>
                <a:spcPct val="90000"/>
              </a:lnSpc>
              <a:buFont typeface="Wingdings" pitchFamily="2" charset="2"/>
              <a:buNone/>
              <a:defRPr/>
            </a:pPr>
            <a:endParaRPr lang="en-US" i="1" dirty="0" smtClean="0">
              <a:solidFill>
                <a:schemeClr val="tx2"/>
              </a:solidFill>
              <a:latin typeface="Georgia" pitchFamily="18" charset="0"/>
              <a:cs typeface="Arial" pitchFamily="34" charset="0"/>
            </a:endParaRPr>
          </a:p>
          <a:p>
            <a:pPr>
              <a:lnSpc>
                <a:spcPct val="90000"/>
              </a:lnSpc>
              <a:defRPr/>
            </a:pPr>
            <a:r>
              <a:rPr lang="en-US" dirty="0" smtClean="0">
                <a:latin typeface="Georgia" pitchFamily="18" charset="0"/>
                <a:cs typeface="Arial" pitchFamily="34" charset="0"/>
              </a:rPr>
              <a:t>Public Housing Resident, </a:t>
            </a:r>
          </a:p>
          <a:p>
            <a:pPr algn="ctr">
              <a:lnSpc>
                <a:spcPct val="90000"/>
              </a:lnSpc>
              <a:buFont typeface="Wingdings" pitchFamily="2" charset="2"/>
              <a:buNone/>
              <a:defRPr/>
            </a:pPr>
            <a:r>
              <a:rPr lang="en-US" dirty="0" smtClean="0">
                <a:latin typeface="Georgia" pitchFamily="18" charset="0"/>
                <a:cs typeface="Arial" pitchFamily="34" charset="0"/>
              </a:rPr>
              <a:t>or</a:t>
            </a:r>
          </a:p>
          <a:p>
            <a:pPr>
              <a:lnSpc>
                <a:spcPct val="90000"/>
              </a:lnSpc>
              <a:defRPr/>
            </a:pPr>
            <a:r>
              <a:rPr lang="en-US" dirty="0" smtClean="0">
                <a:latin typeface="Georgia" pitchFamily="18" charset="0"/>
                <a:cs typeface="Arial" pitchFamily="34" charset="0"/>
              </a:rPr>
              <a:t>A resident of metro area or non metro county in which the Section 3 covered assistance is expended, and who qualifies as a low- or very low-income person.	</a:t>
            </a:r>
            <a:r>
              <a:rPr lang="en-US" sz="3600" dirty="0" smtClean="0">
                <a:latin typeface="Georgia" pitchFamily="18" charset="0"/>
                <a:cs typeface="Arial" pitchFamily="34" charset="0"/>
              </a:rPr>
              <a:t>	</a:t>
            </a:r>
          </a:p>
          <a:p>
            <a:pPr lvl="1" algn="r">
              <a:lnSpc>
                <a:spcPct val="90000"/>
              </a:lnSpc>
              <a:buFont typeface="Wingdings" pitchFamily="2" charset="2"/>
              <a:buNone/>
              <a:defRPr/>
            </a:pPr>
            <a:r>
              <a:rPr lang="en-US" sz="2000" dirty="0" smtClean="0">
                <a:solidFill>
                  <a:schemeClr val="tx1"/>
                </a:solidFill>
                <a:latin typeface="Georgia" pitchFamily="18" charset="0"/>
              </a:rPr>
              <a:t>§ 135.5</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115</a:t>
            </a:fld>
            <a:endParaRPr lang="en-US" dirty="0"/>
          </a:p>
        </p:txBody>
      </p:sp>
    </p:spTree>
    <p:extLst>
      <p:ext uri="{BB962C8B-B14F-4D97-AF65-F5344CB8AC3E}">
        <p14:creationId xmlns:p14="http://schemas.microsoft.com/office/powerpoint/2010/main" val="2924218890"/>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609600" indent="-609600">
              <a:lnSpc>
                <a:spcPct val="90000"/>
              </a:lnSpc>
              <a:defRPr/>
            </a:pPr>
            <a:r>
              <a:rPr lang="en-US" sz="4000" dirty="0" smtClean="0">
                <a:solidFill>
                  <a:schemeClr val="accent2"/>
                </a:solidFill>
                <a:latin typeface="Georgia" pitchFamily="18" charset="0"/>
              </a:rPr>
              <a:t>Section 3 Business Concern</a:t>
            </a:r>
          </a:p>
        </p:txBody>
      </p:sp>
      <p:sp>
        <p:nvSpPr>
          <p:cNvPr id="21507" name="Rectangle 3"/>
          <p:cNvSpPr>
            <a:spLocks noGrp="1" noChangeArrowheads="1"/>
          </p:cNvSpPr>
          <p:nvPr>
            <p:ph type="body" idx="1"/>
          </p:nvPr>
        </p:nvSpPr>
        <p:spPr>
          <a:xfrm>
            <a:off x="1295400" y="1752600"/>
            <a:ext cx="7162800" cy="4038600"/>
          </a:xfrm>
        </p:spPr>
        <p:txBody>
          <a:bodyPr/>
          <a:lstStyle/>
          <a:p>
            <a:pPr marL="609600" indent="-609600">
              <a:lnSpc>
                <a:spcPct val="90000"/>
              </a:lnSpc>
              <a:buFont typeface="Wingdings" pitchFamily="2" charset="2"/>
              <a:buNone/>
              <a:defRPr/>
            </a:pPr>
            <a:endParaRPr lang="en-US" sz="1050" dirty="0" smtClean="0">
              <a:solidFill>
                <a:srgbClr val="FFFFCC"/>
              </a:solidFill>
              <a:latin typeface="Georgia" pitchFamily="18" charset="0"/>
            </a:endParaRPr>
          </a:p>
          <a:p>
            <a:pPr marL="609600" indent="-609600">
              <a:lnSpc>
                <a:spcPct val="90000"/>
              </a:lnSpc>
              <a:defRPr/>
            </a:pPr>
            <a:r>
              <a:rPr lang="en-US" dirty="0" smtClean="0">
                <a:solidFill>
                  <a:schemeClr val="accent2"/>
                </a:solidFill>
                <a:latin typeface="Georgia" pitchFamily="18" charset="0"/>
                <a:cs typeface="Arial" pitchFamily="34" charset="0"/>
              </a:rPr>
              <a:t>51%</a:t>
            </a:r>
            <a:r>
              <a:rPr lang="en-US" dirty="0" smtClean="0">
                <a:latin typeface="Georgia" pitchFamily="18" charset="0"/>
                <a:cs typeface="Arial" pitchFamily="34" charset="0"/>
              </a:rPr>
              <a:t> or more owned by Section 3 Residents, or</a:t>
            </a:r>
          </a:p>
          <a:p>
            <a:pPr marL="609600" indent="-609600">
              <a:lnSpc>
                <a:spcPct val="90000"/>
              </a:lnSpc>
              <a:buFont typeface="Wingdings" pitchFamily="2" charset="2"/>
              <a:buNone/>
              <a:defRPr/>
            </a:pPr>
            <a:endParaRPr lang="en-US" sz="1050" dirty="0" smtClean="0">
              <a:latin typeface="Georgia" pitchFamily="18" charset="0"/>
              <a:cs typeface="Arial" pitchFamily="34" charset="0"/>
            </a:endParaRPr>
          </a:p>
          <a:p>
            <a:pPr marL="609600" indent="-609600">
              <a:lnSpc>
                <a:spcPct val="90000"/>
              </a:lnSpc>
              <a:defRPr/>
            </a:pPr>
            <a:r>
              <a:rPr lang="en-US" dirty="0" smtClean="0">
                <a:solidFill>
                  <a:schemeClr val="accent2"/>
                </a:solidFill>
                <a:latin typeface="Georgia" pitchFamily="18" charset="0"/>
                <a:cs typeface="Arial" pitchFamily="34" charset="0"/>
              </a:rPr>
              <a:t>30%</a:t>
            </a:r>
            <a:r>
              <a:rPr lang="en-US" dirty="0" smtClean="0">
                <a:latin typeface="Georgia" pitchFamily="18" charset="0"/>
                <a:cs typeface="Arial" pitchFamily="34" charset="0"/>
              </a:rPr>
              <a:t> of employed staff are Section 3 Residents; or</a:t>
            </a:r>
          </a:p>
          <a:p>
            <a:pPr marL="609600" indent="-609600">
              <a:lnSpc>
                <a:spcPct val="90000"/>
              </a:lnSpc>
              <a:buFont typeface="Wingdings" pitchFamily="2" charset="2"/>
              <a:buNone/>
              <a:defRPr/>
            </a:pPr>
            <a:endParaRPr lang="en-US" sz="1050" dirty="0" smtClean="0">
              <a:latin typeface="Georgia" pitchFamily="18" charset="0"/>
              <a:cs typeface="Arial" pitchFamily="34" charset="0"/>
            </a:endParaRPr>
          </a:p>
          <a:p>
            <a:pPr marL="609600" indent="-609600">
              <a:lnSpc>
                <a:spcPct val="90000"/>
              </a:lnSpc>
              <a:defRPr/>
            </a:pPr>
            <a:r>
              <a:rPr lang="en-US" dirty="0" smtClean="0">
                <a:solidFill>
                  <a:schemeClr val="accent2"/>
                </a:solidFill>
                <a:latin typeface="Georgia" pitchFamily="18" charset="0"/>
                <a:cs typeface="Arial" pitchFamily="34" charset="0"/>
              </a:rPr>
              <a:t>25%</a:t>
            </a:r>
            <a:r>
              <a:rPr lang="en-US" dirty="0" smtClean="0">
                <a:latin typeface="Georgia" pitchFamily="18" charset="0"/>
                <a:cs typeface="Arial" pitchFamily="34" charset="0"/>
              </a:rPr>
              <a:t> of subcontracts committed to Section 3 Businesses.</a:t>
            </a:r>
          </a:p>
          <a:p>
            <a:pPr marL="609600" indent="-609600">
              <a:lnSpc>
                <a:spcPct val="90000"/>
              </a:lnSpc>
              <a:buFont typeface="Wingdings" pitchFamily="2" charset="2"/>
              <a:buNone/>
              <a:defRPr/>
            </a:pPr>
            <a:endParaRPr lang="en-US" dirty="0" smtClean="0">
              <a:latin typeface="Georgia" pitchFamily="18" charset="0"/>
            </a:endParaRPr>
          </a:p>
          <a:p>
            <a:pPr marL="609600" indent="-609600" algn="r">
              <a:lnSpc>
                <a:spcPct val="90000"/>
              </a:lnSpc>
              <a:buFont typeface="Wingdings" pitchFamily="2" charset="2"/>
              <a:buNone/>
              <a:defRPr/>
            </a:pPr>
            <a:r>
              <a:rPr lang="en-US" sz="2000" dirty="0" smtClean="0">
                <a:latin typeface="Georgia" pitchFamily="18" charset="0"/>
              </a:rPr>
              <a:t>§ 135.5</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116</a:t>
            </a:fld>
            <a:endParaRPr lang="en-US" dirty="0"/>
          </a:p>
        </p:txBody>
      </p:sp>
    </p:spTree>
    <p:extLst>
      <p:ext uri="{BB962C8B-B14F-4D97-AF65-F5344CB8AC3E}">
        <p14:creationId xmlns:p14="http://schemas.microsoft.com/office/powerpoint/2010/main" val="212770431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chor="b"/>
          <a:lstStyle/>
          <a:p>
            <a:pPr>
              <a:defRPr/>
            </a:pPr>
            <a:r>
              <a:rPr lang="en-US" dirty="0" smtClean="0">
                <a:solidFill>
                  <a:schemeClr val="accent2"/>
                </a:solidFill>
                <a:latin typeface="Georgia" pitchFamily="18" charset="0"/>
              </a:rPr>
              <a:t>Section 3 Qualifications</a:t>
            </a:r>
          </a:p>
        </p:txBody>
      </p:sp>
      <p:sp>
        <p:nvSpPr>
          <p:cNvPr id="142339" name="Rectangle 3"/>
          <p:cNvSpPr>
            <a:spLocks noGrp="1" noChangeArrowheads="1"/>
          </p:cNvSpPr>
          <p:nvPr>
            <p:ph sz="quarter" idx="1"/>
          </p:nvPr>
        </p:nvSpPr>
        <p:spPr/>
        <p:txBody>
          <a:bodyPr anchor="ctr"/>
          <a:lstStyle/>
          <a:p>
            <a:pPr marL="0" indent="0">
              <a:buFont typeface="Wingdings" pitchFamily="2" charset="2"/>
              <a:buNone/>
              <a:defRPr/>
            </a:pPr>
            <a:r>
              <a:rPr lang="en-US" dirty="0" smtClean="0">
                <a:latin typeface="Georgia" pitchFamily="18" charset="0"/>
                <a:cs typeface="Arial" charset="0"/>
              </a:rPr>
              <a:t>A Section 3 resident must meet the qualifications of the position to be filled.</a:t>
            </a:r>
          </a:p>
          <a:p>
            <a:pPr marL="0" indent="0" algn="r">
              <a:buFont typeface="Wingdings" pitchFamily="2" charset="2"/>
              <a:buNone/>
              <a:defRPr/>
            </a:pPr>
            <a:r>
              <a:rPr lang="en-US" sz="2000" dirty="0" smtClean="0">
                <a:latin typeface="Georgia" pitchFamily="18" charset="0"/>
              </a:rPr>
              <a:t>§135.34(c)</a:t>
            </a:r>
          </a:p>
          <a:p>
            <a:pPr marL="0" indent="0" algn="r">
              <a:buFont typeface="Wingdings" pitchFamily="2" charset="2"/>
              <a:buNone/>
              <a:defRPr/>
            </a:pPr>
            <a:endParaRPr lang="en-US" sz="2000" dirty="0" smtClean="0">
              <a:latin typeface="Georgia" pitchFamily="18" charset="0"/>
            </a:endParaRPr>
          </a:p>
          <a:p>
            <a:pPr marL="0" indent="0" algn="r">
              <a:buFont typeface="Wingdings" pitchFamily="2" charset="2"/>
              <a:buNone/>
              <a:defRPr/>
            </a:pPr>
            <a:endParaRPr lang="en-US" sz="2000" dirty="0" smtClean="0">
              <a:latin typeface="Georgia" pitchFamily="18" charset="0"/>
            </a:endParaRPr>
          </a:p>
          <a:p>
            <a:pPr marL="0" indent="0">
              <a:buFont typeface="Wingdings" pitchFamily="2" charset="2"/>
              <a:buNone/>
              <a:defRPr/>
            </a:pPr>
            <a:r>
              <a:rPr lang="en-US" dirty="0" smtClean="0">
                <a:latin typeface="Georgia" pitchFamily="18" charset="0"/>
                <a:cs typeface="Arial" charset="0"/>
              </a:rPr>
              <a:t>A Section 3 business concern must have the ability and capacity to perform contract.</a:t>
            </a:r>
          </a:p>
          <a:p>
            <a:pPr marL="0" indent="0" algn="r">
              <a:buFont typeface="Wingdings" pitchFamily="2" charset="2"/>
              <a:buNone/>
              <a:defRPr/>
            </a:pPr>
            <a:r>
              <a:rPr lang="en-US" sz="2000" dirty="0" smtClean="0">
                <a:latin typeface="Georgia" pitchFamily="18" charset="0"/>
              </a:rPr>
              <a:t>§135.34(a)(2)</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117</a:t>
            </a:fld>
            <a:endParaRPr lang="en-US" dirty="0"/>
          </a:p>
        </p:txBody>
      </p:sp>
    </p:spTree>
    <p:extLst>
      <p:ext uri="{BB962C8B-B14F-4D97-AF65-F5344CB8AC3E}">
        <p14:creationId xmlns:p14="http://schemas.microsoft.com/office/powerpoint/2010/main" val="607756199"/>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solidFill>
              </a:rPr>
              <a:t>Recipient Responsibilities: Greatest Extent Feasible</a:t>
            </a:r>
            <a:endParaRPr lang="en-US" sz="2800" dirty="0">
              <a:solidFill>
                <a:schemeClr val="accent2"/>
              </a:solidFill>
            </a:endParaRPr>
          </a:p>
        </p:txBody>
      </p:sp>
      <p:sp>
        <p:nvSpPr>
          <p:cNvPr id="3" name="Content Placeholder 2"/>
          <p:cNvSpPr>
            <a:spLocks noGrp="1"/>
          </p:cNvSpPr>
          <p:nvPr>
            <p:ph sz="quarter" idx="1"/>
          </p:nvPr>
        </p:nvSpPr>
        <p:spPr/>
        <p:txBody>
          <a:bodyPr/>
          <a:lstStyle/>
          <a:p>
            <a:pPr>
              <a:buNone/>
            </a:pPr>
            <a:r>
              <a:rPr lang="en-US" dirty="0" smtClean="0"/>
              <a:t>	</a:t>
            </a:r>
          </a:p>
          <a:p>
            <a:pPr>
              <a:buNone/>
            </a:pPr>
            <a:r>
              <a:rPr lang="en-US" dirty="0" smtClean="0"/>
              <a:t>	</a:t>
            </a:r>
          </a:p>
          <a:p>
            <a:pPr>
              <a:buNone/>
            </a:pPr>
            <a:r>
              <a:rPr lang="en-US" dirty="0" smtClean="0"/>
              <a:t>	In order to direct economic opportunities, </a:t>
            </a:r>
            <a:r>
              <a:rPr lang="en-US" i="1" dirty="0" smtClean="0"/>
              <a:t>to the greatest extent feasible,</a:t>
            </a:r>
            <a:r>
              <a:rPr lang="en-US" dirty="0" smtClean="0"/>
              <a:t> to low and very-low income individuals &amp; businesses, recipients of HUD funding are expected to do the following…</a:t>
            </a:r>
            <a:endParaRPr lang="en-US" dirty="0"/>
          </a:p>
        </p:txBody>
      </p:sp>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118</a:t>
            </a:fld>
            <a:endParaRPr lang="en-US" dirty="0"/>
          </a:p>
        </p:txBody>
      </p:sp>
    </p:spTree>
    <p:extLst>
      <p:ext uri="{BB962C8B-B14F-4D97-AF65-F5344CB8AC3E}">
        <p14:creationId xmlns:p14="http://schemas.microsoft.com/office/powerpoint/2010/main" val="30316081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533400" y="1676400"/>
            <a:ext cx="8001000" cy="2514600"/>
          </a:xfrm>
        </p:spPr>
        <p:txBody>
          <a:bodyPr>
            <a:noAutofit/>
          </a:bodyPr>
          <a:lstStyle/>
          <a:p>
            <a:pPr>
              <a:defRPr/>
            </a:pPr>
            <a:r>
              <a:rPr lang="en-US" sz="2400" dirty="0" smtClean="0">
                <a:latin typeface="Georgia" pitchFamily="18" charset="0"/>
              </a:rPr>
              <a:t>Provide hiring preference to Section 3 residents (Priority Consideration)</a:t>
            </a:r>
          </a:p>
          <a:p>
            <a:pPr>
              <a:defRPr/>
            </a:pPr>
            <a:endParaRPr lang="en-US" sz="2400" dirty="0" smtClean="0">
              <a:latin typeface="Georgia" pitchFamily="18" charset="0"/>
            </a:endParaRPr>
          </a:p>
          <a:p>
            <a:pPr>
              <a:defRPr/>
            </a:pPr>
            <a:r>
              <a:rPr lang="en-US" sz="2400" dirty="0" smtClean="0">
                <a:latin typeface="Georgia" pitchFamily="18" charset="0"/>
              </a:rPr>
              <a:t>Award contracts to Section 3 Businesses (Priority Consideration)</a:t>
            </a:r>
          </a:p>
          <a:p>
            <a:pPr lvl="1">
              <a:defRPr/>
            </a:pPr>
            <a:r>
              <a:rPr lang="en-US" dirty="0" smtClean="0">
                <a:solidFill>
                  <a:schemeClr val="tx1"/>
                </a:solidFill>
                <a:latin typeface="Georgia" pitchFamily="18" charset="0"/>
              </a:rPr>
              <a:t>How does California law effect this?</a:t>
            </a:r>
          </a:p>
          <a:p>
            <a:pPr>
              <a:defRPr/>
            </a:pPr>
            <a:endParaRPr lang="en-US" sz="2400" dirty="0" smtClean="0">
              <a:latin typeface="Georgia" pitchFamily="18" charset="0"/>
            </a:endParaRPr>
          </a:p>
          <a:p>
            <a:pPr>
              <a:defRPr/>
            </a:pPr>
            <a:r>
              <a:rPr lang="en-US" sz="2400" dirty="0" smtClean="0">
                <a:latin typeface="Georgia" pitchFamily="18" charset="0"/>
              </a:rPr>
              <a:t>Facilitate training and employment of residents (Priority Consideration)</a:t>
            </a:r>
          </a:p>
          <a:p>
            <a:pPr>
              <a:defRPr/>
            </a:pPr>
            <a:endParaRPr lang="en-US" sz="2400" dirty="0" smtClean="0">
              <a:latin typeface="Georgia" pitchFamily="18" charset="0"/>
            </a:endParaRPr>
          </a:p>
          <a:p>
            <a:pPr>
              <a:defRPr/>
            </a:pPr>
            <a:r>
              <a:rPr lang="en-US" sz="2400" dirty="0" smtClean="0">
                <a:latin typeface="Georgia" pitchFamily="18" charset="0"/>
              </a:rPr>
              <a:t>Assist with achieving compliance among contractors</a:t>
            </a:r>
          </a:p>
          <a:p>
            <a:pPr>
              <a:defRPr/>
            </a:pPr>
            <a:endParaRPr lang="en-US" sz="2400" dirty="0" smtClean="0">
              <a:latin typeface="Georgia" pitchFamily="18" charset="0"/>
            </a:endParaRPr>
          </a:p>
        </p:txBody>
      </p:sp>
      <p:sp>
        <p:nvSpPr>
          <p:cNvPr id="247810" name="Rectangle 2"/>
          <p:cNvSpPr>
            <a:spLocks noChangeArrowheads="1"/>
          </p:cNvSpPr>
          <p:nvPr/>
        </p:nvSpPr>
        <p:spPr bwMode="auto">
          <a:xfrm>
            <a:off x="685800" y="152400"/>
            <a:ext cx="7772400" cy="1066800"/>
          </a:xfrm>
          <a:prstGeom prst="rect">
            <a:avLst/>
          </a:prstGeom>
          <a:noFill/>
          <a:ln w="9525">
            <a:noFill/>
            <a:miter lim="800000"/>
            <a:headEnd/>
            <a:tailEnd/>
          </a:ln>
        </p:spPr>
        <p:txBody>
          <a:bodyPr lIns="92075" tIns="46038" rIns="92075" bIns="46038" anchor="ctr"/>
          <a:lstStyle/>
          <a:p>
            <a:pPr algn="ctr" eaLnBrk="0" fontAlgn="auto" hangingPunct="0">
              <a:spcBef>
                <a:spcPts val="0"/>
              </a:spcBef>
              <a:spcAft>
                <a:spcPts val="0"/>
              </a:spcAft>
              <a:defRPr/>
            </a:pPr>
            <a:r>
              <a:rPr lang="en-US" sz="3200" dirty="0" smtClean="0">
                <a:solidFill>
                  <a:srgbClr val="9F2936"/>
                </a:solidFill>
                <a:latin typeface="Georgia" pitchFamily="18" charset="0"/>
              </a:rPr>
              <a:t>Recipient Responsibilities: Preference</a:t>
            </a:r>
            <a:endParaRPr lang="en-US" sz="3200" dirty="0">
              <a:solidFill>
                <a:srgbClr val="1B587C">
                  <a:lumMod val="75000"/>
                </a:srgbClr>
              </a:solidFill>
              <a:latin typeface="Georgia" pitchFamily="18"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119</a:t>
            </a:fld>
            <a:endParaRPr lang="en-US" dirty="0"/>
          </a:p>
        </p:txBody>
      </p:sp>
    </p:spTree>
    <p:extLst>
      <p:ext uri="{BB962C8B-B14F-4D97-AF65-F5344CB8AC3E}">
        <p14:creationId xmlns:p14="http://schemas.microsoft.com/office/powerpoint/2010/main" val="19659747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What is Fair Housing Choice</a:t>
            </a:r>
            <a:r>
              <a:rPr lang="en-US" sz="3600" i="1" dirty="0" smtClean="0">
                <a:solidFill>
                  <a:schemeClr val="tx1"/>
                </a:solidFill>
                <a:latin typeface="Verdana" pitchFamily="34" charset="0"/>
              </a:rPr>
              <a:t>?</a:t>
            </a:r>
            <a:endParaRPr lang="en-US" dirty="0">
              <a:solidFill>
                <a:schemeClr val="tx1"/>
              </a:solidFill>
            </a:endParaRPr>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The ability of persons, regardless of race, color, religion, sex, disability, familial status or national origin, to have available to them the same </a:t>
            </a:r>
            <a:r>
              <a:rPr lang="en-US" i="1" dirty="0" smtClean="0"/>
              <a:t>range</a:t>
            </a:r>
            <a:r>
              <a:rPr lang="en-US" dirty="0" smtClean="0"/>
              <a:t> of housing choices.</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normAutofit/>
          </a:bodyPr>
          <a:lstStyle/>
          <a:p>
            <a:pPr>
              <a:defRPr/>
            </a:pPr>
            <a:r>
              <a:rPr lang="en-US" sz="3200" dirty="0" smtClean="0">
                <a:solidFill>
                  <a:schemeClr val="accent2"/>
                </a:solidFill>
                <a:latin typeface="Georgia" pitchFamily="18" charset="0"/>
              </a:rPr>
              <a:t>Section 3 Preference</a:t>
            </a:r>
          </a:p>
        </p:txBody>
      </p:sp>
      <p:sp>
        <p:nvSpPr>
          <p:cNvPr id="71685" name="Rectangle 5"/>
          <p:cNvSpPr>
            <a:spLocks noGrp="1" noChangeArrowheads="1"/>
          </p:cNvSpPr>
          <p:nvPr>
            <p:ph type="body" idx="1"/>
          </p:nvPr>
        </p:nvSpPr>
        <p:spPr/>
        <p:txBody>
          <a:bodyPr>
            <a:normAutofit/>
          </a:bodyPr>
          <a:lstStyle/>
          <a:p>
            <a:pPr>
              <a:lnSpc>
                <a:spcPct val="90000"/>
              </a:lnSpc>
              <a:buFont typeface="Wingdings" pitchFamily="2" charset="2"/>
              <a:buNone/>
              <a:defRPr/>
            </a:pPr>
            <a:endParaRPr lang="en-US" sz="1000" dirty="0" smtClean="0">
              <a:latin typeface="Georgia" pitchFamily="18" charset="0"/>
            </a:endParaRPr>
          </a:p>
          <a:p>
            <a:pPr>
              <a:lnSpc>
                <a:spcPct val="90000"/>
              </a:lnSpc>
              <a:spcAft>
                <a:spcPts val="1200"/>
              </a:spcAft>
              <a:defRPr/>
            </a:pPr>
            <a:endParaRPr lang="en-US" dirty="0" smtClean="0">
              <a:latin typeface="Georgia" pitchFamily="18" charset="0"/>
              <a:cs typeface="Arial" charset="0"/>
            </a:endParaRPr>
          </a:p>
          <a:p>
            <a:pPr>
              <a:lnSpc>
                <a:spcPct val="90000"/>
              </a:lnSpc>
              <a:spcAft>
                <a:spcPts val="1200"/>
              </a:spcAft>
              <a:defRPr/>
            </a:pPr>
            <a:r>
              <a:rPr lang="en-US" dirty="0" smtClean="0">
                <a:latin typeface="Georgia" pitchFamily="18" charset="0"/>
                <a:cs typeface="Arial" charset="0"/>
              </a:rPr>
              <a:t>Section 3 of the HUD act is race and gender neutral.</a:t>
            </a:r>
          </a:p>
          <a:p>
            <a:pPr>
              <a:lnSpc>
                <a:spcPct val="90000"/>
              </a:lnSpc>
              <a:spcAft>
                <a:spcPts val="1200"/>
              </a:spcAft>
              <a:buFont typeface="Wingdings" pitchFamily="2" charset="2"/>
              <a:buNone/>
              <a:defRPr/>
            </a:pPr>
            <a:endParaRPr lang="en-US" dirty="0" smtClean="0">
              <a:latin typeface="Georgia" pitchFamily="18" charset="0"/>
              <a:cs typeface="Arial" charset="0"/>
            </a:endParaRPr>
          </a:p>
          <a:p>
            <a:pPr>
              <a:lnSpc>
                <a:spcPct val="90000"/>
              </a:lnSpc>
              <a:spcAft>
                <a:spcPts val="1200"/>
              </a:spcAft>
              <a:defRPr/>
            </a:pPr>
            <a:r>
              <a:rPr lang="en-US" dirty="0" smtClean="0">
                <a:latin typeface="Georgia" pitchFamily="18" charset="0"/>
                <a:cs typeface="Arial" charset="0"/>
              </a:rPr>
              <a:t>Hiring/Contracting Preference is based on income and location.</a:t>
            </a:r>
          </a:p>
          <a:p>
            <a:pPr>
              <a:lnSpc>
                <a:spcPct val="90000"/>
              </a:lnSpc>
              <a:spcAft>
                <a:spcPts val="1200"/>
              </a:spcAft>
              <a:defRPr/>
            </a:pPr>
            <a:endParaRPr lang="en-US" dirty="0" smtClean="0">
              <a:solidFill>
                <a:schemeClr val="hlink"/>
              </a:solidFill>
              <a:latin typeface="Georgia" pitchFamily="18" charset="0"/>
              <a:cs typeface="Arial" charset="0"/>
            </a:endParaRPr>
          </a:p>
          <a:p>
            <a:pPr>
              <a:lnSpc>
                <a:spcPct val="90000"/>
              </a:lnSpc>
              <a:spcAft>
                <a:spcPts val="1200"/>
              </a:spcAft>
              <a:defRPr/>
            </a:pPr>
            <a:r>
              <a:rPr lang="en-US" dirty="0" smtClean="0">
                <a:latin typeface="Georgia" pitchFamily="18" charset="0"/>
                <a:cs typeface="Arial" charset="0"/>
              </a:rPr>
              <a:t>Not MBE/WBE</a:t>
            </a:r>
          </a:p>
          <a:p>
            <a:pPr>
              <a:lnSpc>
                <a:spcPct val="90000"/>
              </a:lnSpc>
              <a:defRPr/>
            </a:pPr>
            <a:endParaRPr lang="en-US" dirty="0" smtClean="0">
              <a:latin typeface="Georgia" pitchFamily="18" charset="0"/>
              <a:cs typeface="Arial"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120</a:t>
            </a:fld>
            <a:endParaRPr lang="en-US" dirty="0"/>
          </a:p>
        </p:txBody>
      </p:sp>
    </p:spTree>
    <p:extLst>
      <p:ext uri="{BB962C8B-B14F-4D97-AF65-F5344CB8AC3E}">
        <p14:creationId xmlns:p14="http://schemas.microsoft.com/office/powerpoint/2010/main" val="57787848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762000" y="6248400"/>
            <a:ext cx="1905000" cy="457200"/>
          </a:xfrm>
          <a:prstGeom prst="rect">
            <a:avLst/>
          </a:prstGeom>
          <a:noFill/>
          <a:ln w="9525">
            <a:noFill/>
            <a:miter lim="800000"/>
            <a:headEnd/>
            <a:tailEnd/>
          </a:ln>
        </p:spPr>
        <p:txBody>
          <a:bodyPr wrap="none" lIns="92075" tIns="46038" rIns="92075" bIns="46038" anchor="ctr"/>
          <a:lstStyle/>
          <a:p>
            <a:pPr eaLnBrk="0" fontAlgn="auto" hangingPunct="0">
              <a:spcBef>
                <a:spcPts val="0"/>
              </a:spcBef>
              <a:spcAft>
                <a:spcPts val="0"/>
              </a:spcAft>
            </a:pPr>
            <a:fld id="{5764DFC8-34EA-4103-A0D9-0856674D2BC9}" type="slidenum">
              <a:rPr lang="en-US" sz="1400">
                <a:solidFill>
                  <a:prstClr val="black"/>
                </a:solidFill>
                <a:latin typeface="Georgia"/>
              </a:rPr>
              <a:pPr eaLnBrk="0" fontAlgn="auto" hangingPunct="0">
                <a:spcBef>
                  <a:spcPts val="0"/>
                </a:spcBef>
                <a:spcAft>
                  <a:spcPts val="0"/>
                </a:spcAft>
              </a:pPr>
              <a:t>121</a:t>
            </a:fld>
            <a:endParaRPr lang="en-US" sz="1400" dirty="0">
              <a:solidFill>
                <a:prstClr val="black"/>
              </a:solidFill>
              <a:latin typeface="Georgia"/>
            </a:endParaRPr>
          </a:p>
        </p:txBody>
      </p:sp>
      <p:sp>
        <p:nvSpPr>
          <p:cNvPr id="283650" name="Rectangle 2"/>
          <p:cNvSpPr>
            <a:spLocks noGrp="1" noChangeArrowheads="1"/>
          </p:cNvSpPr>
          <p:nvPr>
            <p:ph type="title"/>
          </p:nvPr>
        </p:nvSpPr>
        <p:spPr>
          <a:xfrm>
            <a:off x="304800" y="304800"/>
            <a:ext cx="8534400" cy="758952"/>
          </a:xfrm>
        </p:spPr>
        <p:txBody>
          <a:bodyPr>
            <a:normAutofit fontScale="90000"/>
          </a:bodyPr>
          <a:lstStyle/>
          <a:p>
            <a:pPr>
              <a:defRPr/>
            </a:pPr>
            <a:r>
              <a:rPr lang="en-US" sz="3200" dirty="0" smtClean="0">
                <a:solidFill>
                  <a:schemeClr val="accent2"/>
                </a:solidFill>
                <a:latin typeface="Georgia" pitchFamily="18" charset="0"/>
              </a:rPr>
              <a:t>Recipient Responsibilities: </a:t>
            </a:r>
            <a:br>
              <a:rPr lang="en-US" sz="3200" dirty="0" smtClean="0">
                <a:solidFill>
                  <a:schemeClr val="accent2"/>
                </a:solidFill>
                <a:latin typeface="Georgia" pitchFamily="18" charset="0"/>
              </a:rPr>
            </a:br>
            <a:r>
              <a:rPr lang="en-US" sz="3200" dirty="0" smtClean="0">
                <a:solidFill>
                  <a:schemeClr val="accent2"/>
                </a:solidFill>
                <a:latin typeface="Georgia" pitchFamily="18" charset="0"/>
              </a:rPr>
              <a:t>State and County Agencies</a:t>
            </a:r>
          </a:p>
        </p:txBody>
      </p:sp>
      <p:sp>
        <p:nvSpPr>
          <p:cNvPr id="283651" name="Rectangle 3"/>
          <p:cNvSpPr>
            <a:spLocks noGrp="1" noChangeArrowheads="1"/>
          </p:cNvSpPr>
          <p:nvPr>
            <p:ph sz="quarter" idx="1"/>
          </p:nvPr>
        </p:nvSpPr>
        <p:spPr/>
        <p:txBody>
          <a:bodyPr/>
          <a:lstStyle/>
          <a:p>
            <a:pPr marL="0" indent="0">
              <a:buFont typeface="Wingdings" pitchFamily="2" charset="2"/>
              <a:buNone/>
              <a:defRPr/>
            </a:pPr>
            <a:r>
              <a:rPr lang="en-US" sz="2800" dirty="0" smtClean="0">
                <a:latin typeface="Georgia" pitchFamily="18" charset="0"/>
              </a:rPr>
              <a:t>State and County agencies that distribute funds to other local units of government must:</a:t>
            </a:r>
          </a:p>
          <a:p>
            <a:pPr marL="0" indent="0">
              <a:buFont typeface="Wingdings" pitchFamily="2" charset="2"/>
              <a:buNone/>
              <a:defRPr/>
            </a:pPr>
            <a:endParaRPr lang="en-US" dirty="0" smtClean="0">
              <a:latin typeface="Georgia" pitchFamily="18" charset="0"/>
            </a:endParaRPr>
          </a:p>
          <a:p>
            <a:pPr marL="914400" lvl="1" indent="-457200">
              <a:buFont typeface="Verdana" pitchFamily="34" charset="0"/>
              <a:buAutoNum type="arabicPeriod"/>
              <a:defRPr/>
            </a:pPr>
            <a:r>
              <a:rPr lang="en-US" sz="2800" dirty="0" smtClean="0">
                <a:solidFill>
                  <a:schemeClr val="tx1"/>
                </a:solidFill>
                <a:latin typeface="Georgia" pitchFamily="18" charset="0"/>
              </a:rPr>
              <a:t>Inform sub-recipients of requirements; </a:t>
            </a:r>
          </a:p>
          <a:p>
            <a:pPr marL="914400" lvl="1" indent="-457200">
              <a:buFont typeface="Verdana" pitchFamily="34" charset="0"/>
              <a:buAutoNum type="arabicPeriod"/>
              <a:defRPr/>
            </a:pPr>
            <a:r>
              <a:rPr lang="en-US" sz="2800" dirty="0" smtClean="0">
                <a:solidFill>
                  <a:schemeClr val="tx1"/>
                </a:solidFill>
                <a:latin typeface="Georgia" pitchFamily="18" charset="0"/>
              </a:rPr>
              <a:t>Assist them and their contractors with compliance; </a:t>
            </a:r>
          </a:p>
          <a:p>
            <a:pPr marL="914400" lvl="1" indent="-457200">
              <a:buFont typeface="Verdana" pitchFamily="34" charset="0"/>
              <a:buAutoNum type="arabicPeriod"/>
              <a:defRPr/>
            </a:pPr>
            <a:r>
              <a:rPr lang="en-US" sz="2800" dirty="0" smtClean="0">
                <a:solidFill>
                  <a:schemeClr val="tx1"/>
                </a:solidFill>
                <a:latin typeface="Georgia" pitchFamily="18" charset="0"/>
              </a:rPr>
              <a:t>Monitor performance; and</a:t>
            </a:r>
          </a:p>
          <a:p>
            <a:pPr marL="914400" lvl="1" indent="-457200">
              <a:buFont typeface="Verdana" pitchFamily="34" charset="0"/>
              <a:buAutoNum type="arabicPeriod"/>
              <a:defRPr/>
            </a:pPr>
            <a:r>
              <a:rPr lang="en-US" sz="2800" dirty="0" smtClean="0">
                <a:solidFill>
                  <a:schemeClr val="tx1"/>
                </a:solidFill>
                <a:latin typeface="Georgia" pitchFamily="18" charset="0"/>
              </a:rPr>
              <a:t>Report on sub-recipient’s compliance</a:t>
            </a:r>
          </a:p>
          <a:p>
            <a:pPr marL="0" indent="0">
              <a:buFont typeface="Verdana" pitchFamily="34" charset="0"/>
              <a:buAutoNum type="arabicPeriod"/>
              <a:defRPr/>
            </a:pPr>
            <a:endParaRPr lang="en-US" sz="36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121</a:t>
            </a:fld>
            <a:endParaRPr lang="en-US" dirty="0"/>
          </a:p>
        </p:txBody>
      </p:sp>
    </p:spTree>
    <p:extLst>
      <p:ext uri="{BB962C8B-B14F-4D97-AF65-F5344CB8AC3E}">
        <p14:creationId xmlns:p14="http://schemas.microsoft.com/office/powerpoint/2010/main" val="42658783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228600"/>
            <a:ext cx="7772400" cy="762000"/>
          </a:xfrm>
        </p:spPr>
        <p:txBody>
          <a:bodyPr>
            <a:normAutofit/>
          </a:bodyPr>
          <a:lstStyle/>
          <a:p>
            <a:pPr>
              <a:defRPr/>
            </a:pPr>
            <a:r>
              <a:rPr lang="en-US" sz="3200" dirty="0" smtClean="0">
                <a:solidFill>
                  <a:schemeClr val="accent2"/>
                </a:solidFill>
                <a:latin typeface="Georgia" pitchFamily="18" charset="0"/>
              </a:rPr>
              <a:t>Recipient Responsibilities: Notification</a:t>
            </a:r>
          </a:p>
        </p:txBody>
      </p:sp>
      <p:sp>
        <p:nvSpPr>
          <p:cNvPr id="247811" name="Rectangle 3"/>
          <p:cNvSpPr>
            <a:spLocks noGrp="1" noChangeArrowheads="1"/>
          </p:cNvSpPr>
          <p:nvPr>
            <p:ph type="body" idx="1"/>
          </p:nvPr>
        </p:nvSpPr>
        <p:spPr>
          <a:xfrm>
            <a:off x="762000" y="1600200"/>
            <a:ext cx="7620000" cy="4572000"/>
          </a:xfrm>
        </p:spPr>
        <p:txBody>
          <a:bodyPr>
            <a:normAutofit fontScale="92500" lnSpcReduction="10000"/>
          </a:bodyPr>
          <a:lstStyle/>
          <a:p>
            <a:pPr>
              <a:defRPr/>
            </a:pPr>
            <a:r>
              <a:rPr lang="en-US" sz="3000" dirty="0" smtClean="0">
                <a:latin typeface="Georgia" pitchFamily="18" charset="0"/>
              </a:rPr>
              <a:t>Notify Section 3 residents and business concerns about economic opportunities (i.e. hiring &amp; contract bids)…examples:</a:t>
            </a:r>
          </a:p>
          <a:p>
            <a:pPr lvl="1">
              <a:defRPr/>
            </a:pPr>
            <a:r>
              <a:rPr lang="en-US" sz="2600" dirty="0" smtClean="0">
                <a:solidFill>
                  <a:schemeClr val="tx1"/>
                </a:solidFill>
                <a:latin typeface="Georgia" pitchFamily="18" charset="0"/>
              </a:rPr>
              <a:t>Post Job/Contract Notices at Public Housing Sites</a:t>
            </a:r>
          </a:p>
          <a:p>
            <a:pPr lvl="1">
              <a:defRPr/>
            </a:pPr>
            <a:r>
              <a:rPr lang="en-US" sz="2600" dirty="0" smtClean="0">
                <a:solidFill>
                  <a:schemeClr val="tx1"/>
                </a:solidFill>
                <a:latin typeface="Georgia" pitchFamily="18" charset="0"/>
              </a:rPr>
              <a:t>Form partnerships with community organizations that work with low-income job seekers</a:t>
            </a:r>
          </a:p>
          <a:p>
            <a:pPr lvl="1">
              <a:defRPr/>
            </a:pPr>
            <a:r>
              <a:rPr lang="en-US" sz="2600" dirty="0" smtClean="0">
                <a:solidFill>
                  <a:schemeClr val="tx1"/>
                </a:solidFill>
                <a:latin typeface="Georgia" pitchFamily="18" charset="0"/>
              </a:rPr>
              <a:t>Work with local trade unions to identify businesses that qualify as Section 3 business concerns</a:t>
            </a:r>
          </a:p>
          <a:p>
            <a:pPr>
              <a:defRPr/>
            </a:pPr>
            <a:r>
              <a:rPr lang="en-US" sz="3000" dirty="0" smtClean="0">
                <a:latin typeface="Georgia" pitchFamily="18" charset="0"/>
              </a:rPr>
              <a:t>Notify covered contractors and incorporate the Section 3 clause into contracts</a:t>
            </a:r>
          </a:p>
          <a:p>
            <a:pPr lvl="1">
              <a:defRPr/>
            </a:pPr>
            <a:r>
              <a:rPr lang="en-US" sz="2600" dirty="0" smtClean="0">
                <a:solidFill>
                  <a:schemeClr val="tx1"/>
                </a:solidFill>
                <a:latin typeface="Georgia" pitchFamily="18" charset="0"/>
              </a:rPr>
              <a:t>Found at </a:t>
            </a:r>
            <a:r>
              <a:rPr lang="en-US" sz="2600" b="1" i="1" dirty="0" smtClean="0">
                <a:solidFill>
                  <a:schemeClr val="tx1"/>
                </a:solidFill>
                <a:latin typeface="Georgia" pitchFamily="18" charset="0"/>
              </a:rPr>
              <a:t>24 C.F.R. § 135.38</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122</a:t>
            </a:fld>
            <a:endParaRPr lang="en-US" dirty="0"/>
          </a:p>
        </p:txBody>
      </p:sp>
    </p:spTree>
    <p:extLst>
      <p:ext uri="{BB962C8B-B14F-4D97-AF65-F5344CB8AC3E}">
        <p14:creationId xmlns:p14="http://schemas.microsoft.com/office/powerpoint/2010/main" val="3514276430"/>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914400" y="1828800"/>
            <a:ext cx="7543800" cy="4419600"/>
          </a:xfrm>
        </p:spPr>
        <p:txBody>
          <a:bodyPr/>
          <a:lstStyle/>
          <a:p>
            <a:pPr>
              <a:defRPr/>
            </a:pPr>
            <a:r>
              <a:rPr lang="en-US" sz="2800" dirty="0" smtClean="0">
                <a:latin typeface="Georgia" pitchFamily="18" charset="0"/>
              </a:rPr>
              <a:t>Meet annual numerical goals</a:t>
            </a:r>
          </a:p>
          <a:p>
            <a:pPr lvl="1">
              <a:defRPr/>
            </a:pPr>
            <a:r>
              <a:rPr lang="en-US" sz="2800" dirty="0" smtClean="0">
                <a:solidFill>
                  <a:schemeClr val="tx1"/>
                </a:solidFill>
                <a:latin typeface="Georgia" pitchFamily="18" charset="0"/>
              </a:rPr>
              <a:t>30% of </a:t>
            </a:r>
            <a:r>
              <a:rPr lang="en-US" sz="2800" u="sng" dirty="0" smtClean="0">
                <a:solidFill>
                  <a:schemeClr val="tx1"/>
                </a:solidFill>
                <a:latin typeface="Georgia" pitchFamily="18" charset="0"/>
              </a:rPr>
              <a:t>new</a:t>
            </a:r>
            <a:r>
              <a:rPr lang="en-US" sz="2800" dirty="0" smtClean="0">
                <a:solidFill>
                  <a:schemeClr val="tx1"/>
                </a:solidFill>
                <a:latin typeface="Georgia" pitchFamily="18" charset="0"/>
              </a:rPr>
              <a:t> hires annually</a:t>
            </a:r>
          </a:p>
          <a:p>
            <a:pPr lvl="1">
              <a:defRPr/>
            </a:pPr>
            <a:r>
              <a:rPr lang="en-US" sz="2800" dirty="0" smtClean="0">
                <a:solidFill>
                  <a:schemeClr val="tx1"/>
                </a:solidFill>
                <a:latin typeface="Georgia" pitchFamily="18" charset="0"/>
              </a:rPr>
              <a:t>10% of the total dollar amount of covered construction contracts</a:t>
            </a:r>
          </a:p>
          <a:p>
            <a:pPr lvl="1">
              <a:buNone/>
              <a:defRPr/>
            </a:pPr>
            <a:endParaRPr lang="en-US" sz="2800" dirty="0" smtClean="0">
              <a:solidFill>
                <a:schemeClr val="tx1"/>
              </a:solidFill>
              <a:latin typeface="Georgia" pitchFamily="18" charset="0"/>
            </a:endParaRPr>
          </a:p>
          <a:p>
            <a:pPr>
              <a:defRPr/>
            </a:pPr>
            <a:r>
              <a:rPr lang="en-US" sz="2800" dirty="0" smtClean="0">
                <a:latin typeface="Georgia" pitchFamily="18" charset="0"/>
              </a:rPr>
              <a:t>Safe Harbor: Recipient is considered compliant if numerical goals are met (unless proof exists to the contrary)</a:t>
            </a:r>
            <a:endParaRPr lang="en-US" sz="2800" dirty="0" smtClean="0">
              <a:solidFill>
                <a:schemeClr val="tx1"/>
              </a:solidFill>
              <a:latin typeface="Georgia" pitchFamily="18" charset="0"/>
            </a:endParaRPr>
          </a:p>
          <a:p>
            <a:pPr>
              <a:buFont typeface="Arial" charset="0"/>
              <a:buChar char="•"/>
              <a:defRPr/>
            </a:pPr>
            <a:endParaRPr lang="en-US" sz="3500" dirty="0" smtClean="0">
              <a:solidFill>
                <a:schemeClr val="tx1"/>
              </a:solidFill>
              <a:latin typeface="Georgia" pitchFamily="18" charset="0"/>
            </a:endParaRPr>
          </a:p>
        </p:txBody>
      </p:sp>
      <p:sp>
        <p:nvSpPr>
          <p:cNvPr id="247810" name="Rectangle 2"/>
          <p:cNvSpPr>
            <a:spLocks noChangeArrowheads="1"/>
          </p:cNvSpPr>
          <p:nvPr/>
        </p:nvSpPr>
        <p:spPr bwMode="auto">
          <a:xfrm>
            <a:off x="685800" y="228600"/>
            <a:ext cx="8153400" cy="1066800"/>
          </a:xfrm>
          <a:prstGeom prst="rect">
            <a:avLst/>
          </a:prstGeom>
          <a:noFill/>
          <a:ln w="9525">
            <a:noFill/>
            <a:miter lim="800000"/>
            <a:headEnd/>
            <a:tailEnd/>
          </a:ln>
        </p:spPr>
        <p:txBody>
          <a:bodyPr lIns="92075" tIns="46038" rIns="92075" bIns="46038" anchor="ctr"/>
          <a:lstStyle/>
          <a:p>
            <a:pPr algn="ctr" eaLnBrk="0" fontAlgn="auto" hangingPunct="0">
              <a:spcBef>
                <a:spcPts val="0"/>
              </a:spcBef>
              <a:spcAft>
                <a:spcPts val="0"/>
              </a:spcAft>
              <a:defRPr/>
            </a:pPr>
            <a:r>
              <a:rPr lang="en-US" sz="3200" dirty="0" smtClean="0">
                <a:solidFill>
                  <a:srgbClr val="9F2936"/>
                </a:solidFill>
                <a:latin typeface="Georgia" pitchFamily="18" charset="0"/>
              </a:rPr>
              <a:t>Recipient Responsibilities: Numerical Goals</a:t>
            </a:r>
            <a:endParaRPr lang="en-US" sz="3200" dirty="0">
              <a:solidFill>
                <a:srgbClr val="1B587C">
                  <a:lumMod val="75000"/>
                </a:srgbClr>
              </a:solidFill>
              <a:latin typeface="Georgia" pitchFamily="18"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123</a:t>
            </a:fld>
            <a:endParaRPr lang="en-US" dirty="0"/>
          </a:p>
        </p:txBody>
      </p:sp>
    </p:spTree>
    <p:extLst>
      <p:ext uri="{BB962C8B-B14F-4D97-AF65-F5344CB8AC3E}">
        <p14:creationId xmlns:p14="http://schemas.microsoft.com/office/powerpoint/2010/main" val="1315723092"/>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762000" y="457200"/>
            <a:ext cx="7391400" cy="533400"/>
          </a:xfrm>
        </p:spPr>
        <p:txBody>
          <a:bodyPr>
            <a:noAutofit/>
          </a:bodyPr>
          <a:lstStyle/>
          <a:p>
            <a:pPr>
              <a:defRPr/>
            </a:pPr>
            <a:r>
              <a:rPr lang="en-US" sz="3200" dirty="0" smtClean="0">
                <a:solidFill>
                  <a:schemeClr val="accent2"/>
                </a:solidFill>
                <a:latin typeface="Georgia" pitchFamily="18" charset="0"/>
              </a:rPr>
              <a:t>Section 3 Reporting</a:t>
            </a:r>
          </a:p>
        </p:txBody>
      </p:sp>
      <p:sp>
        <p:nvSpPr>
          <p:cNvPr id="275459" name="Rectangle 3"/>
          <p:cNvSpPr>
            <a:spLocks noGrp="1" noChangeArrowheads="1"/>
          </p:cNvSpPr>
          <p:nvPr>
            <p:ph type="body" idx="1"/>
          </p:nvPr>
        </p:nvSpPr>
        <p:spPr>
          <a:xfrm>
            <a:off x="685800" y="1676400"/>
            <a:ext cx="7696200" cy="4114800"/>
          </a:xfrm>
        </p:spPr>
        <p:txBody>
          <a:bodyPr>
            <a:noAutofit/>
          </a:bodyPr>
          <a:lstStyle/>
          <a:p>
            <a:pPr>
              <a:lnSpc>
                <a:spcPct val="90000"/>
              </a:lnSpc>
              <a:defRPr/>
            </a:pPr>
            <a:r>
              <a:rPr lang="en-US" sz="2800" dirty="0" smtClean="0">
                <a:latin typeface="Georgia" pitchFamily="18" charset="0"/>
              </a:rPr>
              <a:t>Recipients of HUD funding must annually submit HUD Form 60002.</a:t>
            </a:r>
          </a:p>
          <a:p>
            <a:pPr lvl="1">
              <a:lnSpc>
                <a:spcPct val="90000"/>
              </a:lnSpc>
              <a:defRPr/>
            </a:pPr>
            <a:r>
              <a:rPr lang="en-US" sz="2300" dirty="0" smtClean="0">
                <a:latin typeface="Georgia" pitchFamily="18" charset="0"/>
              </a:rPr>
              <a:t>Even when Section 3 does not apply.</a:t>
            </a:r>
          </a:p>
          <a:p>
            <a:pPr lvl="1">
              <a:lnSpc>
                <a:spcPct val="90000"/>
              </a:lnSpc>
              <a:buNone/>
              <a:defRPr/>
            </a:pPr>
            <a:endParaRPr lang="en-US" sz="2300" dirty="0" smtClean="0">
              <a:latin typeface="Georgia" pitchFamily="18" charset="0"/>
            </a:endParaRPr>
          </a:p>
          <a:p>
            <a:pPr>
              <a:lnSpc>
                <a:spcPct val="90000"/>
              </a:lnSpc>
              <a:defRPr/>
            </a:pPr>
            <a:r>
              <a:rPr lang="en-US" sz="2800" dirty="0" smtClean="0">
                <a:latin typeface="Georgia" pitchFamily="18" charset="0"/>
              </a:rPr>
              <a:t>Measures efforts to meet annual numerical goals</a:t>
            </a:r>
          </a:p>
          <a:p>
            <a:pPr>
              <a:lnSpc>
                <a:spcPct val="90000"/>
              </a:lnSpc>
              <a:buFont typeface="Wingdings" pitchFamily="2" charset="2"/>
              <a:buNone/>
              <a:defRPr/>
            </a:pPr>
            <a:endParaRPr lang="en-US" sz="2800" dirty="0" smtClean="0">
              <a:latin typeface="Georgia" pitchFamily="18" charset="0"/>
            </a:endParaRPr>
          </a:p>
          <a:p>
            <a:pPr>
              <a:lnSpc>
                <a:spcPct val="90000"/>
              </a:lnSpc>
              <a:defRPr/>
            </a:pPr>
            <a:r>
              <a:rPr lang="en-US" sz="2800" dirty="0" smtClean="0">
                <a:latin typeface="Georgia" pitchFamily="18" charset="0"/>
              </a:rPr>
              <a:t>Narrative explanations</a:t>
            </a:r>
          </a:p>
          <a:p>
            <a:pPr lvl="1">
              <a:lnSpc>
                <a:spcPct val="90000"/>
              </a:lnSpc>
              <a:defRPr/>
            </a:pPr>
            <a:r>
              <a:rPr lang="en-US" sz="2800" dirty="0" smtClean="0">
                <a:solidFill>
                  <a:schemeClr val="tx1"/>
                </a:solidFill>
                <a:latin typeface="Georgia" pitchFamily="18" charset="0"/>
              </a:rPr>
              <a:t>Failure to meet numerical goals</a:t>
            </a:r>
          </a:p>
          <a:p>
            <a:pPr lvl="1">
              <a:lnSpc>
                <a:spcPct val="90000"/>
              </a:lnSpc>
              <a:defRPr/>
            </a:pPr>
            <a:r>
              <a:rPr lang="en-US" sz="2800" dirty="0" smtClean="0">
                <a:solidFill>
                  <a:schemeClr val="tx1"/>
                </a:solidFill>
                <a:latin typeface="Georgia" pitchFamily="18" charset="0"/>
              </a:rPr>
              <a:t>Other Actions taken to achieve compliance</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124</a:t>
            </a:fld>
            <a:endParaRPr lang="en-US" dirty="0"/>
          </a:p>
        </p:txBody>
      </p:sp>
    </p:spTree>
    <p:extLst>
      <p:ext uri="{BB962C8B-B14F-4D97-AF65-F5344CB8AC3E}">
        <p14:creationId xmlns:p14="http://schemas.microsoft.com/office/powerpoint/2010/main" val="3443688560"/>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81000" y="228600"/>
            <a:ext cx="8610600" cy="685800"/>
          </a:xfrm>
        </p:spPr>
        <p:txBody>
          <a:bodyPr>
            <a:noAutofit/>
          </a:bodyPr>
          <a:lstStyle/>
          <a:p>
            <a:pPr>
              <a:defRPr/>
            </a:pPr>
            <a:r>
              <a:rPr lang="en-US" sz="3200" dirty="0" smtClean="0">
                <a:solidFill>
                  <a:schemeClr val="accent2"/>
                </a:solidFill>
                <a:latin typeface="Georgia" pitchFamily="18" charset="0"/>
              </a:rPr>
              <a:t>Section 3 Reporting: Determining Compliance</a:t>
            </a:r>
          </a:p>
        </p:txBody>
      </p:sp>
      <p:sp>
        <p:nvSpPr>
          <p:cNvPr id="275459" name="Rectangle 3"/>
          <p:cNvSpPr>
            <a:spLocks noGrp="1" noChangeArrowheads="1"/>
          </p:cNvSpPr>
          <p:nvPr>
            <p:ph type="body" idx="1"/>
          </p:nvPr>
        </p:nvSpPr>
        <p:spPr>
          <a:xfrm>
            <a:off x="609600" y="1600200"/>
            <a:ext cx="7696200" cy="4114800"/>
          </a:xfrm>
        </p:spPr>
        <p:txBody>
          <a:bodyPr>
            <a:normAutofit/>
          </a:bodyPr>
          <a:lstStyle/>
          <a:p>
            <a:pPr>
              <a:lnSpc>
                <a:spcPct val="90000"/>
              </a:lnSpc>
              <a:buFont typeface="Wingdings" pitchFamily="2" charset="2"/>
              <a:buNone/>
              <a:defRPr/>
            </a:pPr>
            <a:endParaRPr lang="en-US" sz="2800" dirty="0" smtClean="0">
              <a:latin typeface="Georgia" pitchFamily="18" charset="0"/>
            </a:endParaRPr>
          </a:p>
          <a:p>
            <a:pPr>
              <a:lnSpc>
                <a:spcPct val="90000"/>
              </a:lnSpc>
              <a:defRPr/>
            </a:pPr>
            <a:r>
              <a:rPr lang="en-US" sz="2800" dirty="0" smtClean="0">
                <a:latin typeface="Georgia" pitchFamily="18" charset="0"/>
              </a:rPr>
              <a:t>If minimum numerical goals (safe harbor) are not met, each recipient bears the responsibility to explain why it was not possible</a:t>
            </a:r>
          </a:p>
          <a:p>
            <a:pPr>
              <a:lnSpc>
                <a:spcPct val="90000"/>
              </a:lnSpc>
              <a:defRPr/>
            </a:pPr>
            <a:endParaRPr lang="en-US" sz="2800" dirty="0" smtClean="0">
              <a:latin typeface="Georgia" pitchFamily="18" charset="0"/>
            </a:endParaRPr>
          </a:p>
          <a:p>
            <a:pPr>
              <a:lnSpc>
                <a:spcPct val="90000"/>
              </a:lnSpc>
              <a:defRPr/>
            </a:pPr>
            <a:r>
              <a:rPr lang="en-US" sz="2800" dirty="0" smtClean="0">
                <a:latin typeface="Georgia" pitchFamily="18" charset="0"/>
              </a:rPr>
              <a:t>Entering </a:t>
            </a:r>
            <a:r>
              <a:rPr lang="en-US" sz="2800" u="sng" dirty="0" smtClean="0">
                <a:solidFill>
                  <a:srgbClr val="FF0000"/>
                </a:solidFill>
                <a:latin typeface="Georgia" pitchFamily="18" charset="0"/>
              </a:rPr>
              <a:t>all zeros</a:t>
            </a:r>
            <a:r>
              <a:rPr lang="en-US" sz="2800" dirty="0" smtClean="0">
                <a:latin typeface="Georgia" pitchFamily="18" charset="0"/>
              </a:rPr>
              <a:t> on the form without a valid explanation is considered </a:t>
            </a:r>
            <a:r>
              <a:rPr lang="en-US" sz="2800" dirty="0" smtClean="0">
                <a:solidFill>
                  <a:srgbClr val="FF0000"/>
                </a:solidFill>
                <a:latin typeface="Georgia" pitchFamily="18" charset="0"/>
              </a:rPr>
              <a:t>noncompliance.</a:t>
            </a:r>
          </a:p>
          <a:p>
            <a:pPr>
              <a:lnSpc>
                <a:spcPct val="90000"/>
              </a:lnSpc>
              <a:buFont typeface="Wingdings" pitchFamily="2" charset="2"/>
              <a:buNone/>
              <a:defRPr/>
            </a:pPr>
            <a:endParaRPr lang="en-US" sz="2800" dirty="0" smtClean="0">
              <a:latin typeface="Georgia" pitchFamily="18" charset="0"/>
            </a:endParaRPr>
          </a:p>
          <a:p>
            <a:pPr>
              <a:lnSpc>
                <a:spcPct val="90000"/>
              </a:lnSpc>
              <a:defRPr/>
            </a:pPr>
            <a:endParaRPr lang="en-US" sz="2800" dirty="0" smtClean="0">
              <a:latin typeface="Georgia" pitchFamily="18" charset="0"/>
            </a:endParaRPr>
          </a:p>
          <a:p>
            <a:pPr>
              <a:lnSpc>
                <a:spcPct val="90000"/>
              </a:lnSpc>
              <a:defRPr/>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125</a:t>
            </a:fld>
            <a:endParaRPr lang="en-US" dirty="0"/>
          </a:p>
        </p:txBody>
      </p:sp>
    </p:spTree>
    <p:extLst>
      <p:ext uri="{BB962C8B-B14F-4D97-AF65-F5344CB8AC3E}">
        <p14:creationId xmlns:p14="http://schemas.microsoft.com/office/powerpoint/2010/main" val="131590680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85800" y="-228600"/>
            <a:ext cx="7772400" cy="1143000"/>
          </a:xfrm>
        </p:spPr>
        <p:txBody>
          <a:bodyPr>
            <a:normAutofit/>
          </a:bodyPr>
          <a:lstStyle/>
          <a:p>
            <a:pPr>
              <a:defRPr/>
            </a:pPr>
            <a:r>
              <a:rPr lang="en-US" sz="3200" dirty="0" smtClean="0">
                <a:solidFill>
                  <a:schemeClr val="accent2"/>
                </a:solidFill>
                <a:latin typeface="Georgia" pitchFamily="18" charset="0"/>
              </a:rPr>
              <a:t>Section 3 Reporting: Due Date</a:t>
            </a:r>
          </a:p>
        </p:txBody>
      </p:sp>
      <p:sp>
        <p:nvSpPr>
          <p:cNvPr id="275459" name="Rectangle 3"/>
          <p:cNvSpPr>
            <a:spLocks noGrp="1" noChangeArrowheads="1"/>
          </p:cNvSpPr>
          <p:nvPr>
            <p:ph type="body" idx="1"/>
          </p:nvPr>
        </p:nvSpPr>
        <p:spPr>
          <a:xfrm>
            <a:off x="533400" y="2133600"/>
            <a:ext cx="8229600" cy="3886200"/>
          </a:xfrm>
        </p:spPr>
        <p:txBody>
          <a:bodyPr>
            <a:normAutofit/>
          </a:bodyPr>
          <a:lstStyle/>
          <a:p>
            <a:pPr>
              <a:lnSpc>
                <a:spcPct val="90000"/>
              </a:lnSpc>
              <a:defRPr/>
            </a:pPr>
            <a:r>
              <a:rPr lang="en-US" sz="2800" dirty="0" smtClean="0">
                <a:latin typeface="Georgia" pitchFamily="18" charset="0"/>
              </a:rPr>
              <a:t>Due Date: Same Time as HUD annual reports (CAPER)</a:t>
            </a:r>
          </a:p>
          <a:p>
            <a:pPr>
              <a:lnSpc>
                <a:spcPct val="90000"/>
              </a:lnSpc>
              <a:defRPr/>
            </a:pPr>
            <a:endParaRPr lang="en-US" sz="2800" dirty="0" smtClean="0">
              <a:latin typeface="Georgia" pitchFamily="18" charset="0"/>
            </a:endParaRPr>
          </a:p>
          <a:p>
            <a:pPr>
              <a:lnSpc>
                <a:spcPct val="90000"/>
              </a:lnSpc>
              <a:defRPr/>
            </a:pPr>
            <a:r>
              <a:rPr lang="en-US" sz="2800" dirty="0" smtClean="0">
                <a:latin typeface="Georgia" pitchFamily="18" charset="0"/>
              </a:rPr>
              <a:t>Submit via:</a:t>
            </a:r>
          </a:p>
          <a:p>
            <a:pPr lvl="1">
              <a:lnSpc>
                <a:spcPct val="90000"/>
              </a:lnSpc>
              <a:defRPr/>
            </a:pPr>
            <a:r>
              <a:rPr lang="en-US" sz="2300" dirty="0" smtClean="0">
                <a:latin typeface="Georgia" pitchFamily="18" charset="0"/>
              </a:rPr>
              <a:t>Online Reporting System; or</a:t>
            </a:r>
          </a:p>
          <a:p>
            <a:pPr lvl="1">
              <a:lnSpc>
                <a:spcPct val="90000"/>
              </a:lnSpc>
              <a:defRPr/>
            </a:pPr>
            <a:r>
              <a:rPr lang="en-US" sz="2300" dirty="0" smtClean="0">
                <a:latin typeface="Georgia" pitchFamily="18" charset="0"/>
              </a:rPr>
              <a:t>Send hard copies to FHEO Washington, D.C.</a:t>
            </a:r>
          </a:p>
          <a:p>
            <a:pPr>
              <a:lnSpc>
                <a:spcPct val="90000"/>
              </a:lnSpc>
              <a:defRPr/>
            </a:pPr>
            <a:endParaRPr lang="en-US" sz="2800" dirty="0" smtClean="0">
              <a:latin typeface="Georgia" pitchFamily="18" charset="0"/>
            </a:endParaRPr>
          </a:p>
          <a:p>
            <a:pPr>
              <a:lnSpc>
                <a:spcPct val="90000"/>
              </a:lnSpc>
              <a:buFont typeface="Wingdings" pitchFamily="2" charset="2"/>
              <a:buNone/>
              <a:defRPr/>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126</a:t>
            </a:fld>
            <a:endParaRPr lang="en-US" dirty="0"/>
          </a:p>
        </p:txBody>
      </p:sp>
    </p:spTree>
    <p:extLst>
      <p:ext uri="{BB962C8B-B14F-4D97-AF65-F5344CB8AC3E}">
        <p14:creationId xmlns:p14="http://schemas.microsoft.com/office/powerpoint/2010/main" val="80907892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797552"/>
          </a:xfrm>
        </p:spPr>
        <p:txBody>
          <a:bodyPr>
            <a:normAutofit fontScale="85000" lnSpcReduction="10000"/>
          </a:bodyPr>
          <a:lstStyle/>
          <a:p>
            <a:r>
              <a:rPr lang="en-US" dirty="0" smtClean="0"/>
              <a:t>Failure to incorporate Section 3 requirements into internal hiring policy or bid solicitation process</a:t>
            </a:r>
          </a:p>
          <a:p>
            <a:endParaRPr lang="en-US" dirty="0" smtClean="0"/>
          </a:p>
          <a:p>
            <a:r>
              <a:rPr lang="en-US" dirty="0" smtClean="0"/>
              <a:t>Failure to make best effort to award contracts to Section 3 business concerns</a:t>
            </a:r>
          </a:p>
          <a:p>
            <a:endParaRPr lang="en-US" dirty="0" smtClean="0"/>
          </a:p>
          <a:p>
            <a:r>
              <a:rPr lang="en-US" dirty="0" smtClean="0"/>
              <a:t>Failure to meet numerical goals or provide narrative report explaining why numerical goals could not be met</a:t>
            </a:r>
          </a:p>
          <a:p>
            <a:pPr>
              <a:buNone/>
            </a:pPr>
            <a:endParaRPr lang="en-US" dirty="0" smtClean="0"/>
          </a:p>
          <a:p>
            <a:r>
              <a:rPr lang="en-US" dirty="0" smtClean="0"/>
              <a:t>Failure to monitor contractors’ compliance with Section 3</a:t>
            </a:r>
          </a:p>
          <a:p>
            <a:endParaRPr lang="en-US" dirty="0" smtClean="0"/>
          </a:p>
          <a:p>
            <a:r>
              <a:rPr lang="en-US" dirty="0" smtClean="0"/>
              <a:t>Failure to incorporate Section 3 clause in contract documents</a:t>
            </a:r>
            <a:endParaRPr lang="en-US" dirty="0"/>
          </a:p>
        </p:txBody>
      </p:sp>
      <p:sp>
        <p:nvSpPr>
          <p:cNvPr id="4" name="Title 1"/>
          <p:cNvSpPr>
            <a:spLocks noGrp="1"/>
          </p:cNvSpPr>
          <p:nvPr>
            <p:ph type="title"/>
          </p:nvPr>
        </p:nvSpPr>
        <p:spPr>
          <a:xfrm>
            <a:off x="301752" y="228600"/>
            <a:ext cx="8613648" cy="758952"/>
          </a:xfrm>
        </p:spPr>
        <p:txBody>
          <a:bodyPr>
            <a:noAutofit/>
          </a:bodyPr>
          <a:lstStyle/>
          <a:p>
            <a:r>
              <a:rPr lang="en-US" sz="3200" dirty="0" smtClean="0">
                <a:solidFill>
                  <a:schemeClr val="accent2"/>
                </a:solidFill>
              </a:rPr>
              <a:t>Section 3: Common Non-Compliance Findings</a:t>
            </a:r>
            <a:endParaRPr lang="en-US" sz="3200" dirty="0">
              <a:solidFill>
                <a:schemeClr val="accent2"/>
              </a:solidFill>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127</a:t>
            </a:fld>
            <a:endParaRPr lang="en-US" dirty="0"/>
          </a:p>
        </p:txBody>
      </p:sp>
    </p:spTree>
    <p:extLst>
      <p:ext uri="{BB962C8B-B14F-4D97-AF65-F5344CB8AC3E}">
        <p14:creationId xmlns:p14="http://schemas.microsoft.com/office/powerpoint/2010/main" val="23069982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a:normAutofit/>
          </a:bodyPr>
          <a:lstStyle/>
          <a:p>
            <a:r>
              <a:rPr lang="en-US" sz="3200" i="0" dirty="0" smtClean="0">
                <a:solidFill>
                  <a:schemeClr val="accent2"/>
                </a:solidFill>
                <a:effectLst/>
                <a:latin typeface="Georgia" pitchFamily="18" charset="0"/>
              </a:rPr>
              <a:t>End of Section 3 Presentation</a:t>
            </a:r>
          </a:p>
        </p:txBody>
      </p:sp>
      <p:sp>
        <p:nvSpPr>
          <p:cNvPr id="3" name="Content Placeholder 2"/>
          <p:cNvSpPr>
            <a:spLocks noGrp="1"/>
          </p:cNvSpPr>
          <p:nvPr>
            <p:ph sz="quarter" idx="1"/>
          </p:nvPr>
        </p:nvSpPr>
        <p:spPr/>
        <p:txBody>
          <a:bodyPr/>
          <a:lstStyle/>
          <a:p>
            <a:r>
              <a:rPr lang="en-US" dirty="0" smtClean="0"/>
              <a:t>Questions?</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128</a:t>
            </a:fld>
            <a:endParaRPr lang="en-US" dirty="0"/>
          </a:p>
        </p:txBody>
      </p:sp>
    </p:spTree>
    <p:extLst>
      <p:ext uri="{BB962C8B-B14F-4D97-AF65-F5344CB8AC3E}">
        <p14:creationId xmlns:p14="http://schemas.microsoft.com/office/powerpoint/2010/main" val="2063114751"/>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z="3600" dirty="0" smtClean="0">
                <a:solidFill>
                  <a:srgbClr val="88A44D"/>
                </a:solidFill>
              </a:rPr>
              <a:t>Internet Resources</a:t>
            </a:r>
          </a:p>
        </p:txBody>
      </p:sp>
      <p:sp>
        <p:nvSpPr>
          <p:cNvPr id="75779" name="Content Placeholder 2"/>
          <p:cNvSpPr>
            <a:spLocks noGrp="1"/>
          </p:cNvSpPr>
          <p:nvPr>
            <p:ph sz="quarter" idx="1"/>
          </p:nvPr>
        </p:nvSpPr>
        <p:spPr>
          <a:xfrm>
            <a:off x="301625" y="1527175"/>
            <a:ext cx="8504238" cy="4572000"/>
          </a:xfrm>
        </p:spPr>
        <p:txBody>
          <a:bodyPr/>
          <a:lstStyle/>
          <a:p>
            <a:pPr eaLnBrk="1" hangingPunct="1">
              <a:buFont typeface="Arial" charset="0"/>
              <a:buChar char="•"/>
            </a:pPr>
            <a:r>
              <a:rPr lang="en-US" dirty="0" smtClean="0">
                <a:hlinkClick r:id="rId2"/>
              </a:rPr>
              <a:t>http://www.hud.gov</a:t>
            </a:r>
          </a:p>
          <a:p>
            <a:pPr eaLnBrk="1" hangingPunct="1">
              <a:buFont typeface="Arial" charset="0"/>
              <a:buChar char="•"/>
            </a:pPr>
            <a:r>
              <a:rPr lang="en-US" dirty="0" smtClean="0">
                <a:hlinkClick r:id="rId2"/>
              </a:rPr>
              <a:t>http:// www.fairhousingfirst.org</a:t>
            </a:r>
            <a:endParaRPr lang="en-US" dirty="0" smtClean="0"/>
          </a:p>
          <a:p>
            <a:pPr lvl="1" eaLnBrk="1" hangingPunct="1">
              <a:buFont typeface="Arial" charset="0"/>
              <a:buChar char="•"/>
            </a:pPr>
            <a:r>
              <a:rPr lang="en-US" dirty="0" smtClean="0"/>
              <a:t>Safe Harbors for compliance with the FHA</a:t>
            </a:r>
          </a:p>
          <a:p>
            <a:pPr lvl="1" eaLnBrk="1" hangingPunct="1">
              <a:buFont typeface="Arial" charset="0"/>
              <a:buChar char="•"/>
            </a:pPr>
            <a:r>
              <a:rPr lang="en-US" dirty="0" smtClean="0"/>
              <a:t>Common Violations</a:t>
            </a:r>
          </a:p>
          <a:p>
            <a:pPr lvl="1" eaLnBrk="1" hangingPunct="1">
              <a:buFont typeface="Arial" charset="0"/>
              <a:buChar char="•"/>
            </a:pPr>
            <a:r>
              <a:rPr lang="en-US" dirty="0" smtClean="0"/>
              <a:t>Coverage (addresses bldgs. constructed prior to Mar 13, 1991)</a:t>
            </a:r>
          </a:p>
          <a:p>
            <a:pPr lvl="1" eaLnBrk="1" hangingPunct="1">
              <a:buFont typeface="Arial" charset="0"/>
              <a:buChar char="•"/>
            </a:pPr>
            <a:r>
              <a:rPr lang="en-US" dirty="0" smtClean="0"/>
              <a:t>Seven FHA Design &amp; Constructions Requirements</a:t>
            </a:r>
          </a:p>
          <a:p>
            <a:pPr lvl="1" eaLnBrk="1" hangingPunct="1">
              <a:buFont typeface="Arial" charset="0"/>
              <a:buChar char="•"/>
            </a:pPr>
            <a:r>
              <a:rPr lang="en-US" dirty="0" smtClean="0"/>
              <a:t>Code, Design, Disability, Government, Legal, Trade, Other website links</a:t>
            </a:r>
          </a:p>
          <a:p>
            <a:pPr eaLnBrk="1" hangingPunct="1">
              <a:buFont typeface="Arial" charset="0"/>
              <a:buChar char="•"/>
            </a:pPr>
            <a:endParaRPr lang="en-US" dirty="0" smtClean="0"/>
          </a:p>
          <a:p>
            <a:pPr eaLnBrk="1" hangingPunct="1">
              <a:buFont typeface="Arial" charset="0"/>
              <a:buChar char="•"/>
            </a:pPr>
            <a:endParaRPr lang="en-US" dirty="0" smtClean="0"/>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129</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General Goals of AFFH</a:t>
            </a:r>
            <a:endParaRPr lang="en-US" dirty="0">
              <a:solidFill>
                <a:schemeClr val="tx1"/>
              </a:solidFill>
            </a:endParaRPr>
          </a:p>
        </p:txBody>
      </p:sp>
      <p:sp>
        <p:nvSpPr>
          <p:cNvPr id="3" name="Content Placeholder 2"/>
          <p:cNvSpPr>
            <a:spLocks noGrp="1"/>
          </p:cNvSpPr>
          <p:nvPr>
            <p:ph sz="quarter" idx="1"/>
          </p:nvPr>
        </p:nvSpPr>
        <p:spPr/>
        <p:txBody>
          <a:bodyPr/>
          <a:lstStyle/>
          <a:p>
            <a:pPr eaLnBrk="1" hangingPunct="1"/>
            <a:r>
              <a:rPr lang="en-US" sz="2800" dirty="0" smtClean="0"/>
              <a:t>Affirmatively Furthering Fair Housing Choice = a comprehensive strategy designed to:</a:t>
            </a:r>
          </a:p>
          <a:p>
            <a:pPr lvl="1" eaLnBrk="1" hangingPunct="1">
              <a:buFont typeface="Wingdings" pitchFamily="2" charset="2"/>
              <a:buChar char="ü"/>
            </a:pPr>
            <a:r>
              <a:rPr lang="en-US" sz="2800" dirty="0" smtClean="0"/>
              <a:t>Reduce Housing Discrimination</a:t>
            </a:r>
          </a:p>
          <a:p>
            <a:pPr lvl="1" eaLnBrk="1" hangingPunct="1">
              <a:buFont typeface="Wingdings" pitchFamily="2" charset="2"/>
              <a:buChar char="ü"/>
            </a:pPr>
            <a:r>
              <a:rPr lang="en-US" sz="2800" dirty="0" smtClean="0"/>
              <a:t>Promote public awareness of fair housing laws and rights</a:t>
            </a:r>
          </a:p>
          <a:p>
            <a:pPr lvl="1" eaLnBrk="1" hangingPunct="1">
              <a:buFont typeface="Wingdings" pitchFamily="2" charset="2"/>
              <a:buChar char="ü"/>
            </a:pPr>
            <a:r>
              <a:rPr lang="en-US" sz="2800" dirty="0" smtClean="0"/>
              <a:t>Ensure a broad range of affordable housing opportunities</a:t>
            </a:r>
          </a:p>
          <a:p>
            <a:pPr lvl="1" eaLnBrk="1" hangingPunct="1">
              <a:buFont typeface="Wingdings" pitchFamily="2" charset="2"/>
              <a:buChar char="ü"/>
            </a:pPr>
            <a:r>
              <a:rPr lang="en-US" sz="2800" dirty="0" smtClean="0"/>
              <a:t>Ensure the accessibility of housing to persons with disabilities</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solidFill>
                  <a:srgbClr val="88A44D"/>
                </a:solidFill>
              </a:rPr>
              <a:t>Internet Resources</a:t>
            </a:r>
            <a:endParaRPr lang="en-US" sz="3600" dirty="0"/>
          </a:p>
        </p:txBody>
      </p:sp>
      <p:sp>
        <p:nvSpPr>
          <p:cNvPr id="76803" name="Content Placeholder 2"/>
          <p:cNvSpPr>
            <a:spLocks noGrp="1"/>
          </p:cNvSpPr>
          <p:nvPr>
            <p:ph sz="quarter" idx="1"/>
          </p:nvPr>
        </p:nvSpPr>
        <p:spPr>
          <a:xfrm>
            <a:off x="301625" y="1527175"/>
            <a:ext cx="8504238" cy="4572000"/>
          </a:xfrm>
        </p:spPr>
        <p:txBody>
          <a:bodyPr/>
          <a:lstStyle/>
          <a:p>
            <a:pPr eaLnBrk="1" hangingPunct="1"/>
            <a:r>
              <a:rPr lang="en-US" dirty="0" smtClean="0"/>
              <a:t>CA Dept. of Fair Employment and Housing (DFEH)	</a:t>
            </a:r>
            <a:r>
              <a:rPr lang="en-US" dirty="0" smtClean="0">
                <a:hlinkClick r:id="rId2"/>
              </a:rPr>
              <a:t> http:// </a:t>
            </a:r>
            <a:r>
              <a:rPr lang="en-US" dirty="0" smtClean="0">
                <a:hlinkClick r:id="rId3"/>
              </a:rPr>
              <a:t>www.dfeh.ca.gov</a:t>
            </a:r>
            <a:endParaRPr lang="en-US" dirty="0" smtClean="0"/>
          </a:p>
          <a:p>
            <a:pPr eaLnBrk="1" hangingPunct="1"/>
            <a:endParaRPr lang="en-US" dirty="0" smtClean="0"/>
          </a:p>
          <a:p>
            <a:pPr eaLnBrk="1" hangingPunct="1"/>
            <a:r>
              <a:rPr lang="en-US" dirty="0" smtClean="0"/>
              <a:t>HUD’s Fair Housing Laws	</a:t>
            </a:r>
          </a:p>
          <a:p>
            <a:pPr marL="274638" lvl="1" indent="0" eaLnBrk="1" hangingPunct="1">
              <a:buFont typeface="Wingdings" pitchFamily="2" charset="2"/>
              <a:buNone/>
            </a:pPr>
            <a:r>
              <a:rPr lang="en-US" sz="2400" dirty="0" smtClean="0">
                <a:hlinkClick r:id="rId2"/>
              </a:rPr>
              <a:t>http:// </a:t>
            </a:r>
            <a:r>
              <a:rPr lang="en-US" sz="2400" dirty="0" smtClean="0">
                <a:hlinkClick r:id="rId4"/>
              </a:rPr>
              <a:t>www.hud.gov/offices/fheo/FHLaws/index.cfm</a:t>
            </a:r>
            <a:endParaRPr lang="en-US" sz="2400" dirty="0" smtClean="0"/>
          </a:p>
          <a:p>
            <a:pPr algn="r" eaLnBrk="1" hangingPunct="1">
              <a:buFont typeface="Wingdings" pitchFamily="2" charset="2"/>
              <a:buNone/>
            </a:pPr>
            <a:endParaRPr lang="en-US" sz="2400" dirty="0" smtClean="0"/>
          </a:p>
          <a:p>
            <a:pPr eaLnBrk="1" hangingPunct="1"/>
            <a:r>
              <a:rPr lang="en-US" dirty="0" smtClean="0"/>
              <a:t>HUD’s Section 504 – Rehabilitation Act 1974</a:t>
            </a:r>
          </a:p>
          <a:p>
            <a:pPr marL="274638" lvl="1" indent="0" eaLnBrk="1" hangingPunct="1">
              <a:buFont typeface="Wingdings" pitchFamily="2" charset="2"/>
              <a:buNone/>
            </a:pPr>
            <a:r>
              <a:rPr lang="en-US" dirty="0" smtClean="0">
                <a:hlinkClick r:id="rId5"/>
              </a:rPr>
              <a:t>http://www.hud.gov/offices/fheo/disabilities/sect504docs.cfm</a:t>
            </a:r>
            <a:endParaRPr lang="en-US" dirty="0" smtClean="0"/>
          </a:p>
          <a:p>
            <a:pPr algn="r" eaLnBrk="1" hangingPunct="1">
              <a:buFont typeface="Wingdings" pitchFamily="2" charset="2"/>
              <a:buNone/>
            </a:pPr>
            <a:endParaRPr lang="en-US" sz="2200" dirty="0" smtClean="0"/>
          </a:p>
          <a:p>
            <a:pPr algn="r" eaLnBrk="1" hangingPunct="1">
              <a:buFont typeface="Wingdings" pitchFamily="2" charset="2"/>
              <a:buNone/>
            </a:pPr>
            <a:endParaRPr lang="en-US" sz="2400" dirty="0" smtClean="0"/>
          </a:p>
        </p:txBody>
      </p:sp>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130</a:t>
            </a:fld>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Internet Resources</a:t>
            </a:r>
            <a:endParaRPr lang="en-US" sz="3600" dirty="0"/>
          </a:p>
        </p:txBody>
      </p:sp>
      <p:sp>
        <p:nvSpPr>
          <p:cNvPr id="77827" name="Content Placeholder 2"/>
          <p:cNvSpPr>
            <a:spLocks noGrp="1"/>
          </p:cNvSpPr>
          <p:nvPr>
            <p:ph sz="quarter" idx="1"/>
          </p:nvPr>
        </p:nvSpPr>
        <p:spPr>
          <a:xfrm>
            <a:off x="301625" y="1527175"/>
            <a:ext cx="8504238" cy="4572000"/>
          </a:xfrm>
        </p:spPr>
        <p:txBody>
          <a:bodyPr/>
          <a:lstStyle/>
          <a:p>
            <a:pPr eaLnBrk="1" hangingPunct="1"/>
            <a:r>
              <a:rPr lang="en-US" dirty="0" smtClean="0"/>
              <a:t>American with Disabilities Act</a:t>
            </a:r>
          </a:p>
          <a:p>
            <a:pPr marL="274638" lvl="1" indent="0" eaLnBrk="1" hangingPunct="1">
              <a:buFont typeface="Wingdings" pitchFamily="2" charset="2"/>
              <a:buNone/>
            </a:pPr>
            <a:r>
              <a:rPr lang="en-US" sz="2400" dirty="0" smtClean="0">
                <a:hlinkClick r:id="rId2"/>
              </a:rPr>
              <a:t>http://www.usdoj.gov/crt/ada</a:t>
            </a:r>
            <a:endParaRPr lang="en-US" sz="2400" dirty="0" smtClean="0"/>
          </a:p>
          <a:p>
            <a:pPr algn="r" eaLnBrk="1" hangingPunct="1">
              <a:buFont typeface="Wingdings" pitchFamily="2" charset="2"/>
              <a:buNone/>
            </a:pPr>
            <a:endParaRPr lang="en-US" sz="2400" dirty="0" smtClean="0"/>
          </a:p>
          <a:p>
            <a:pPr eaLnBrk="1" hangingPunct="1"/>
            <a:r>
              <a:rPr lang="en-US" dirty="0" smtClean="0"/>
              <a:t>Uniform Federal Accessibility Standards</a:t>
            </a:r>
          </a:p>
          <a:p>
            <a:pPr marL="274638" lvl="1" indent="0" eaLnBrk="1" hangingPunct="1">
              <a:buFont typeface="Wingdings" pitchFamily="2" charset="2"/>
              <a:buNone/>
            </a:pPr>
            <a:r>
              <a:rPr lang="en-US" sz="2400" dirty="0" smtClean="0">
                <a:hlinkClick r:id="rId3"/>
              </a:rPr>
              <a:t>http://www.access-board.gov/ufas/ufas-html/ufas.htm</a:t>
            </a:r>
            <a:endParaRPr lang="en-US" sz="2400" dirty="0" smtClean="0"/>
          </a:p>
          <a:p>
            <a:pPr algn="r" eaLnBrk="1" hangingPunct="1">
              <a:buFont typeface="Wingdings" pitchFamily="2" charset="2"/>
              <a:buNone/>
            </a:pPr>
            <a:endParaRPr lang="en-US" dirty="0" smtClean="0"/>
          </a:p>
          <a:p>
            <a:pPr algn="r" eaLnBrk="1" hangingPunct="1">
              <a:buFont typeface="Wingdings" pitchFamily="2" charset="2"/>
              <a:buNone/>
            </a:pP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131</a:t>
            </a:fld>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Internet Resources</a:t>
            </a:r>
            <a:endParaRPr lang="en-US" sz="3600" dirty="0"/>
          </a:p>
        </p:txBody>
      </p:sp>
      <p:sp>
        <p:nvSpPr>
          <p:cNvPr id="3" name="Content Placeholder 2"/>
          <p:cNvSpPr>
            <a:spLocks noGrp="1"/>
          </p:cNvSpPr>
          <p:nvPr>
            <p:ph sz="quarter" idx="1"/>
          </p:nvPr>
        </p:nvSpPr>
        <p:spPr>
          <a:xfrm>
            <a:off x="301625" y="1527175"/>
            <a:ext cx="8504238" cy="4572000"/>
          </a:xfrm>
        </p:spPr>
        <p:txBody>
          <a:bodyPr/>
          <a:lstStyle/>
          <a:p>
            <a:pPr eaLnBrk="1" hangingPunct="1">
              <a:defRPr/>
            </a:pPr>
            <a:r>
              <a:rPr lang="en-US" dirty="0" smtClean="0"/>
              <a:t>Reasonable Accommodations under the FHA – HUD &amp; DOJ memo</a:t>
            </a:r>
          </a:p>
          <a:p>
            <a:pPr marL="274638" lvl="1" indent="0" eaLnBrk="1" hangingPunct="1">
              <a:buFont typeface="Wingdings" pitchFamily="2" charset="2"/>
              <a:buNone/>
              <a:defRPr/>
            </a:pPr>
            <a:r>
              <a:rPr lang="en-US" dirty="0" smtClean="0"/>
              <a:t>http://www.hud.gov/offices/fheo/library/huddojstatement.pdf</a:t>
            </a:r>
          </a:p>
          <a:p>
            <a:pPr marL="0" indent="0" algn="r" eaLnBrk="1" hangingPunct="1">
              <a:buFont typeface="Wingdings 2" pitchFamily="18" charset="2"/>
              <a:buNone/>
              <a:defRPr/>
            </a:pPr>
            <a:endParaRPr lang="en-US" dirty="0" smtClean="0"/>
          </a:p>
          <a:p>
            <a:pPr eaLnBrk="1" hangingPunct="1">
              <a:defRPr/>
            </a:pPr>
            <a:r>
              <a:rPr lang="en-US" dirty="0" smtClean="0"/>
              <a:t>Reasonable Modifications under the FHA – HUD &amp; DOJ memo</a:t>
            </a:r>
            <a:endParaRPr lang="en-US" u="sng" dirty="0" smtClean="0"/>
          </a:p>
          <a:p>
            <a:pPr marL="274638" lvl="1" indent="0" eaLnBrk="1" hangingPunct="1">
              <a:buFont typeface="Wingdings" pitchFamily="2" charset="2"/>
              <a:buNone/>
              <a:defRPr/>
            </a:pPr>
            <a:r>
              <a:rPr lang="en-US" dirty="0" smtClean="0"/>
              <a:t>http://www.hud.gov/offices/fheo/disabilities/reasonable_modifications_mar08.pdf</a:t>
            </a:r>
          </a:p>
          <a:p>
            <a:pPr marL="0" indent="0" eaLnBrk="1" hangingPunct="1">
              <a:buFont typeface="Wingdings 2" pitchFamily="18" charset="2"/>
              <a:buNone/>
              <a:defRPr/>
            </a:pPr>
            <a:endParaRPr lang="en-US" dirty="0" smtClean="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132</a:t>
            </a:fld>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z="3600" dirty="0" smtClean="0">
                <a:solidFill>
                  <a:srgbClr val="88A44D"/>
                </a:solidFill>
              </a:rPr>
              <a:t>For more information:</a:t>
            </a:r>
          </a:p>
        </p:txBody>
      </p:sp>
      <p:sp>
        <p:nvSpPr>
          <p:cNvPr id="79875" name="Content Placeholder 2"/>
          <p:cNvSpPr>
            <a:spLocks noGrp="1"/>
          </p:cNvSpPr>
          <p:nvPr>
            <p:ph sz="quarter" idx="1"/>
          </p:nvPr>
        </p:nvSpPr>
        <p:spPr>
          <a:xfrm>
            <a:off x="304800" y="1447800"/>
            <a:ext cx="8504238" cy="4572000"/>
          </a:xfrm>
        </p:spPr>
        <p:txBody>
          <a:bodyPr/>
          <a:lstStyle/>
          <a:p>
            <a:pPr eaLnBrk="1" hangingPunct="1"/>
            <a:endParaRPr lang="en-US" sz="2300" dirty="0" smtClean="0">
              <a:solidFill>
                <a:srgbClr val="FF0000"/>
              </a:solidFill>
            </a:endParaRPr>
          </a:p>
          <a:p>
            <a:pPr eaLnBrk="1" hangingPunct="1"/>
            <a:r>
              <a:rPr lang="en-US" sz="2300" dirty="0" smtClean="0">
                <a:solidFill>
                  <a:srgbClr val="FF0000"/>
                </a:solidFill>
              </a:rPr>
              <a:t>Zach Blair</a:t>
            </a:r>
            <a:r>
              <a:rPr lang="en-US" sz="2300" dirty="0" smtClean="0"/>
              <a:t>, </a:t>
            </a:r>
            <a:r>
              <a:rPr lang="en-US" sz="2300" dirty="0"/>
              <a:t>HUD-Fair </a:t>
            </a:r>
            <a:r>
              <a:rPr lang="en-US" sz="2300" dirty="0" smtClean="0"/>
              <a:t>Housing-San Francisco 415/489-6562, </a:t>
            </a:r>
            <a:r>
              <a:rPr lang="en-US" sz="2300" dirty="0" smtClean="0">
                <a:hlinkClick r:id="rId2"/>
              </a:rPr>
              <a:t>zachary.d. </a:t>
            </a:r>
            <a:r>
              <a:rPr lang="en-US" sz="2300" dirty="0" smtClean="0">
                <a:hlinkClick r:id="rId3"/>
              </a:rPr>
              <a:t>blair@hud.gov</a:t>
            </a:r>
            <a:endParaRPr lang="en-US" sz="2300" dirty="0" smtClean="0"/>
          </a:p>
          <a:p>
            <a:pPr eaLnBrk="1" hangingPunct="1"/>
            <a:endParaRPr lang="en-US" sz="2300" dirty="0" smtClean="0"/>
          </a:p>
          <a:p>
            <a:pPr eaLnBrk="1" hangingPunct="1"/>
            <a:r>
              <a:rPr lang="en-US" sz="2300" dirty="0" smtClean="0">
                <a:solidFill>
                  <a:srgbClr val="FF0000"/>
                </a:solidFill>
              </a:rPr>
              <a:t>Jeff Jackson</a:t>
            </a:r>
            <a:r>
              <a:rPr lang="en-US" sz="2300" dirty="0" smtClean="0"/>
              <a:t>, HUD-Fair Housing-San Francisco 415/489-6538,  </a:t>
            </a:r>
            <a:r>
              <a:rPr lang="en-US" sz="2300" dirty="0" smtClean="0">
                <a:hlinkClick r:id="rId2"/>
              </a:rPr>
              <a:t>jeff.jackson@hud.gov</a:t>
            </a:r>
            <a:endParaRPr lang="en-US" sz="2300" dirty="0" smtClean="0"/>
          </a:p>
          <a:p>
            <a:pPr eaLnBrk="1" hangingPunct="1">
              <a:buNone/>
            </a:pPr>
            <a:endParaRPr lang="en-US" sz="2300" dirty="0" smtClean="0"/>
          </a:p>
          <a:p>
            <a:pPr algn="ctr" eaLnBrk="1" hangingPunct="1"/>
            <a:r>
              <a:rPr lang="en-US" sz="2800" dirty="0" smtClean="0"/>
              <a:t>TDD: 415/489-6564</a:t>
            </a:r>
            <a:endParaRPr lang="en-US" dirty="0" smtClean="0"/>
          </a:p>
          <a:p>
            <a:pPr eaLnBrk="1" hangingPunct="1">
              <a:buFont typeface="Arial" charset="0"/>
              <a:buNone/>
            </a:pPr>
            <a:endParaRPr lang="en-US" dirty="0" smtClean="0"/>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133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Affirmatively Furthering…</a:t>
            </a:r>
            <a:endParaRPr lang="en-US" dirty="0">
              <a:solidFill>
                <a:schemeClr val="tx1"/>
              </a:solidFill>
            </a:endParaRPr>
          </a:p>
        </p:txBody>
      </p:sp>
      <p:sp>
        <p:nvSpPr>
          <p:cNvPr id="3" name="Content Placeholder 2"/>
          <p:cNvSpPr>
            <a:spLocks noGrp="1"/>
          </p:cNvSpPr>
          <p:nvPr>
            <p:ph sz="quarter" idx="1"/>
          </p:nvPr>
        </p:nvSpPr>
        <p:spPr/>
        <p:txBody>
          <a:bodyPr/>
          <a:lstStyle/>
          <a:p>
            <a:pPr marL="274320" indent="-274320" eaLnBrk="1" fontAlgn="auto" hangingPunct="1">
              <a:spcAft>
                <a:spcPts val="0"/>
              </a:spcAft>
              <a:buFont typeface="Wingdings 2"/>
              <a:buNone/>
              <a:defRPr/>
            </a:pPr>
            <a:r>
              <a:rPr lang="en-US" dirty="0" smtClean="0"/>
              <a:t>Does </a:t>
            </a:r>
            <a:r>
              <a:rPr lang="en-US" b="1" dirty="0" smtClean="0">
                <a:solidFill>
                  <a:srgbClr val="FF0000"/>
                </a:solidFill>
              </a:rPr>
              <a:t>NOT</a:t>
            </a:r>
            <a:r>
              <a:rPr lang="en-US" dirty="0" smtClean="0">
                <a:solidFill>
                  <a:srgbClr val="FF0000"/>
                </a:solidFill>
              </a:rPr>
              <a:t> </a:t>
            </a:r>
            <a:r>
              <a:rPr lang="en-US" dirty="0" smtClean="0"/>
              <a:t>mean establishing quotas.</a:t>
            </a:r>
          </a:p>
          <a:p>
            <a:pPr marL="274320" indent="-274320" eaLnBrk="1" fontAlgn="auto" hangingPunct="1">
              <a:spcAft>
                <a:spcPts val="0"/>
              </a:spcAft>
              <a:buFont typeface="Wingdings 2"/>
              <a:buNone/>
              <a:defRPr/>
            </a:pPr>
            <a:r>
              <a:rPr lang="en-US" u="sng" dirty="0" smtClean="0">
                <a:solidFill>
                  <a:srgbClr val="00B050"/>
                </a:solidFill>
              </a:rPr>
              <a:t>DOES</a:t>
            </a:r>
            <a:r>
              <a:rPr lang="en-US" dirty="0" smtClean="0"/>
              <a:t> mean:</a:t>
            </a:r>
          </a:p>
          <a:p>
            <a:pPr marL="274320" indent="-274320" eaLnBrk="1" fontAlgn="auto" hangingPunct="1">
              <a:spcAft>
                <a:spcPts val="0"/>
              </a:spcAft>
              <a:buFont typeface="Wingdings 2"/>
              <a:buChar char=""/>
              <a:defRPr/>
            </a:pPr>
            <a:r>
              <a:rPr lang="en-US" dirty="0" smtClean="0"/>
              <a:t>Conducting analysis to identify groups least likely to participate (including development of AI)</a:t>
            </a:r>
          </a:p>
          <a:p>
            <a:pPr marL="274320" indent="-274320" eaLnBrk="1" fontAlgn="auto" hangingPunct="1">
              <a:spcAft>
                <a:spcPts val="0"/>
              </a:spcAft>
              <a:buFont typeface="Wingdings 2"/>
              <a:buChar char=""/>
              <a:defRPr/>
            </a:pPr>
            <a:r>
              <a:rPr lang="en-US" dirty="0" smtClean="0"/>
              <a:t>Undertaking affirmative marketing and outreach to promote participation by “least likely” groups</a:t>
            </a:r>
          </a:p>
          <a:p>
            <a:pPr marL="274320" indent="-274320" eaLnBrk="1" fontAlgn="auto" hangingPunct="1">
              <a:spcAft>
                <a:spcPts val="0"/>
              </a:spcAft>
              <a:buFont typeface="Wingdings 2"/>
              <a:buChar char=""/>
              <a:defRPr/>
            </a:pPr>
            <a:r>
              <a:rPr lang="en-US" dirty="0" smtClean="0"/>
              <a:t>Taking actions to overcome patterns of segregation or concentration</a:t>
            </a:r>
          </a:p>
          <a:p>
            <a:pPr marL="274320" indent="-274320" eaLnBrk="1" fontAlgn="auto" hangingPunct="1">
              <a:spcAft>
                <a:spcPts val="0"/>
              </a:spcAft>
              <a:buFont typeface="Wingdings 2"/>
              <a:buChar char=""/>
              <a:defRPr/>
            </a:pPr>
            <a:r>
              <a:rPr lang="en-US" dirty="0" smtClean="0"/>
              <a:t>Eliminating methods of administration which may have effect of discrimination</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34400" cy="914400"/>
          </a:xfrm>
        </p:spPr>
        <p:txBody>
          <a:bodyPr/>
          <a:lstStyle/>
          <a:p>
            <a:r>
              <a:rPr lang="en-US" sz="2800" dirty="0" smtClean="0">
                <a:solidFill>
                  <a:schemeClr val="tx1"/>
                </a:solidFill>
              </a:rPr>
              <a:t>Anti-Discrimination Center of Metro NY v. </a:t>
            </a:r>
            <a:br>
              <a:rPr lang="en-US" sz="2800" dirty="0" smtClean="0">
                <a:solidFill>
                  <a:schemeClr val="tx1"/>
                </a:solidFill>
              </a:rPr>
            </a:br>
            <a:r>
              <a:rPr lang="en-US" sz="2800" dirty="0" smtClean="0">
                <a:solidFill>
                  <a:schemeClr val="tx1"/>
                </a:solidFill>
              </a:rPr>
              <a:t>Westchester County, NY</a:t>
            </a:r>
            <a:endParaRPr lang="en-US" sz="2800" dirty="0">
              <a:solidFill>
                <a:schemeClr val="tx1"/>
              </a:solidFill>
            </a:endParaRPr>
          </a:p>
        </p:txBody>
      </p:sp>
      <p:sp>
        <p:nvSpPr>
          <p:cNvPr id="3" name="Content Placeholder 2"/>
          <p:cNvSpPr>
            <a:spLocks noGrp="1"/>
          </p:cNvSpPr>
          <p:nvPr>
            <p:ph sz="quarter" idx="1"/>
          </p:nvPr>
        </p:nvSpPr>
        <p:spPr/>
        <p:txBody>
          <a:bodyPr/>
          <a:lstStyle/>
          <a:p>
            <a:pPr marL="274320" indent="-274320" eaLnBrk="1" fontAlgn="auto" hangingPunct="1">
              <a:spcAft>
                <a:spcPts val="0"/>
              </a:spcAft>
              <a:buFont typeface="Arial" pitchFamily="34" charset="0"/>
              <a:buNone/>
              <a:defRPr/>
            </a:pPr>
            <a:r>
              <a:rPr lang="en-US" sz="2400" i="1" dirty="0" smtClean="0">
                <a:solidFill>
                  <a:schemeClr val="tx2"/>
                </a:solidFill>
              </a:rPr>
              <a:t>United States ex rel., Anti-Discrimination Center v. Westchester County, NY (USDC Southern NY 06-cv-2860) </a:t>
            </a:r>
            <a:endParaRPr lang="en-US" sz="2400" i="1" dirty="0" smtClean="0"/>
          </a:p>
          <a:p>
            <a:pPr marL="274320" indent="-274320" eaLnBrk="1" fontAlgn="auto" hangingPunct="1">
              <a:spcAft>
                <a:spcPts val="0"/>
              </a:spcAft>
              <a:buFont typeface="Arial" pitchFamily="34" charset="0"/>
              <a:buChar char="•"/>
              <a:defRPr/>
            </a:pPr>
            <a:r>
              <a:rPr lang="en-US" sz="2400" dirty="0" smtClean="0"/>
              <a:t>County conducted no analysis of racial/ethnic segregation</a:t>
            </a:r>
          </a:p>
          <a:p>
            <a:pPr marL="274320" indent="-274320" eaLnBrk="1" fontAlgn="auto" hangingPunct="1">
              <a:spcAft>
                <a:spcPts val="0"/>
              </a:spcAft>
              <a:buFont typeface="Arial" pitchFamily="34" charset="0"/>
              <a:buChar char="•"/>
              <a:defRPr/>
            </a:pPr>
            <a:r>
              <a:rPr lang="en-US" sz="2400" dirty="0" smtClean="0"/>
              <a:t>County permitted long-term pattern of affordable housing development almost exclusively in areas of racial/ethnic minority concentration</a:t>
            </a:r>
          </a:p>
          <a:p>
            <a:pPr marL="274320" indent="-274320" eaLnBrk="1" fontAlgn="auto" hangingPunct="1">
              <a:spcAft>
                <a:spcPts val="0"/>
              </a:spcAft>
              <a:buFont typeface="Arial" pitchFamily="34" charset="0"/>
              <a:buChar char="•"/>
              <a:defRPr/>
            </a:pPr>
            <a:r>
              <a:rPr lang="en-US" sz="2400" dirty="0" smtClean="0"/>
              <a:t>County’s annual certifications of compliance with requirement to affirmatively further were determined to be false claims</a:t>
            </a:r>
          </a:p>
          <a:p>
            <a:pPr marL="274320" indent="-274320" eaLnBrk="1" fontAlgn="auto" hangingPunct="1">
              <a:spcAft>
                <a:spcPts val="0"/>
              </a:spcAft>
              <a:buFont typeface="Arial" pitchFamily="34" charset="0"/>
              <a:buChar char="•"/>
              <a:defRPr/>
            </a:pPr>
            <a:r>
              <a:rPr lang="en-US" sz="2400" dirty="0" smtClean="0"/>
              <a:t>Settlement: $62.5 M + development of 750 new housing units in non-minority areas + affirmative marketing</a:t>
            </a:r>
            <a:endParaRPr lang="en-US" sz="24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Anti-Discrimination Center of Metro New York vs. Westchester County, NY</a:t>
            </a:r>
            <a:endParaRPr lang="en-US" sz="2800" dirty="0">
              <a:solidFill>
                <a:schemeClr val="tx1"/>
              </a:solidFill>
            </a:endParaRPr>
          </a:p>
        </p:txBody>
      </p:sp>
      <p:sp>
        <p:nvSpPr>
          <p:cNvPr id="3" name="Content Placeholder 2"/>
          <p:cNvSpPr>
            <a:spLocks noGrp="1"/>
          </p:cNvSpPr>
          <p:nvPr>
            <p:ph sz="quarter" idx="1"/>
          </p:nvPr>
        </p:nvSpPr>
        <p:spPr/>
        <p:txBody>
          <a:bodyPr/>
          <a:lstStyle/>
          <a:p>
            <a:pPr eaLnBrk="1" hangingPunct="1"/>
            <a:r>
              <a:rPr lang="en-US" dirty="0" smtClean="0"/>
              <a:t>County received $52M in CDBG, HOME, ESG funds from 2000-2006</a:t>
            </a:r>
          </a:p>
          <a:p>
            <a:pPr eaLnBrk="1" hangingPunct="1"/>
            <a:r>
              <a:rPr lang="en-US" dirty="0" smtClean="0"/>
              <a:t>40% of consortium municipalities have Black populations of 1% or less</a:t>
            </a:r>
          </a:p>
          <a:p>
            <a:pPr eaLnBrk="1" hangingPunct="1"/>
            <a:r>
              <a:rPr lang="en-US" dirty="0" smtClean="0"/>
              <a:t>60% of consortium municipalities have Black populations of 3% or less</a:t>
            </a:r>
          </a:p>
          <a:p>
            <a:pPr eaLnBrk="1" hangingPunct="1"/>
            <a:r>
              <a:rPr lang="en-US" dirty="0" smtClean="0"/>
              <a:t>A few municipalities (Yonkers, New Rochelle, Mt. Vernon, White Plains, Peekskill, Greenburgh) have Black populations of 16% or more</a:t>
            </a:r>
          </a:p>
          <a:p>
            <a:pPr eaLnBrk="1" hangingPunct="1">
              <a:buNone/>
            </a:pPr>
            <a:r>
              <a:rPr lang="en-US" sz="2400" dirty="0" smtClean="0"/>
              <a:t>(courtesy of Attorney Michael Allen)</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38200"/>
          </a:xfrm>
        </p:spPr>
        <p:txBody>
          <a:bodyPr/>
          <a:lstStyle/>
          <a:p>
            <a:r>
              <a:rPr lang="en-US" sz="2800" dirty="0" smtClean="0">
                <a:solidFill>
                  <a:schemeClr val="tx1"/>
                </a:solidFill>
              </a:rPr>
              <a:t>Westchester County, NY </a:t>
            </a:r>
            <a:br>
              <a:rPr lang="en-US" sz="2800" dirty="0" smtClean="0">
                <a:solidFill>
                  <a:schemeClr val="tx1"/>
                </a:solidFill>
              </a:rPr>
            </a:br>
            <a:r>
              <a:rPr lang="en-US" sz="2000" dirty="0" smtClean="0">
                <a:solidFill>
                  <a:schemeClr val="tx1"/>
                </a:solidFill>
              </a:rPr>
              <a:t>(courtesy of Attorney Michael Allen)</a:t>
            </a:r>
            <a:endParaRPr lang="en-US" sz="2000" dirty="0">
              <a:solidFill>
                <a:schemeClr val="tx1"/>
              </a:solidFill>
            </a:endParaRPr>
          </a:p>
        </p:txBody>
      </p:sp>
      <p:pic>
        <p:nvPicPr>
          <p:cNvPr id="4" name="Picture 5"/>
          <p:cNvPicPr>
            <a:picLocks noGrp="1" noChangeAspect="1" noChangeArrowheads="1"/>
          </p:cNvPicPr>
          <p:nvPr>
            <p:ph sz="quarter" idx="1"/>
          </p:nvPr>
        </p:nvPicPr>
        <p:blipFill>
          <a:blip r:embed="rId2" cstate="print"/>
          <a:srcRect/>
          <a:stretch>
            <a:fillRect/>
          </a:stretch>
        </p:blipFill>
        <p:spPr>
          <a:xfrm>
            <a:off x="2590800" y="1527175"/>
            <a:ext cx="3810000" cy="4572000"/>
          </a:xfrm>
        </p:spPr>
      </p:pic>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5"/>
          <p:cNvPicPr>
            <a:picLocks noGrp="1" noChangeAspect="1" noChangeArrowheads="1"/>
          </p:cNvPicPr>
          <p:nvPr>
            <p:ph sz="quarter" idx="1"/>
          </p:nvPr>
        </p:nvPicPr>
        <p:blipFill>
          <a:blip r:embed="rId2" cstate="print"/>
          <a:srcRect/>
          <a:stretch>
            <a:fillRect/>
          </a:stretch>
        </p:blipFill>
        <p:spPr>
          <a:xfrm>
            <a:off x="1828800" y="382622"/>
            <a:ext cx="5410199" cy="5865777"/>
          </a:xfrm>
        </p:spPr>
      </p:pic>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Areas of Racial Concentration</a:t>
            </a:r>
            <a:endParaRPr lang="en-US" dirty="0"/>
          </a:p>
        </p:txBody>
      </p:sp>
      <p:sp>
        <p:nvSpPr>
          <p:cNvPr id="7" name="Text Placeholder 6"/>
          <p:cNvSpPr>
            <a:spLocks noGrp="1"/>
          </p:cNvSpPr>
          <p:nvPr>
            <p:ph type="body" sz="half" idx="3"/>
          </p:nvPr>
        </p:nvSpPr>
        <p:spPr/>
        <p:txBody>
          <a:bodyPr/>
          <a:lstStyle/>
          <a:p>
            <a:r>
              <a:rPr lang="en-US" dirty="0" smtClean="0"/>
              <a:t>Placement of Affordable Housing</a:t>
            </a:r>
            <a:endParaRPr lang="en-US" dirty="0"/>
          </a:p>
        </p:txBody>
      </p:sp>
      <p:sp>
        <p:nvSpPr>
          <p:cNvPr id="4" name="Title 3"/>
          <p:cNvSpPr>
            <a:spLocks noGrp="1"/>
          </p:cNvSpPr>
          <p:nvPr>
            <p:ph type="title"/>
          </p:nvPr>
        </p:nvSpPr>
        <p:spPr/>
        <p:txBody>
          <a:bodyPr/>
          <a:lstStyle/>
          <a:p>
            <a:r>
              <a:rPr lang="en-US" dirty="0" smtClean="0"/>
              <a:t>Westchester County, NY</a:t>
            </a:r>
            <a:endParaRPr lang="en-US" dirty="0"/>
          </a:p>
        </p:txBody>
      </p:sp>
      <p:pic>
        <p:nvPicPr>
          <p:cNvPr id="9" name="Picture 5"/>
          <p:cNvPicPr>
            <a:picLocks noGrp="1" noChangeAspect="1" noChangeArrowheads="1"/>
          </p:cNvPicPr>
          <p:nvPr>
            <p:ph sz="quarter" idx="2"/>
          </p:nvPr>
        </p:nvPicPr>
        <p:blipFill>
          <a:blip r:embed="rId2" cstate="print"/>
          <a:srcRect/>
          <a:stretch>
            <a:fillRect/>
          </a:stretch>
        </p:blipFill>
        <p:spPr>
          <a:xfrm>
            <a:off x="1371600" y="2362200"/>
            <a:ext cx="3009416" cy="3964983"/>
          </a:xfrm>
        </p:spPr>
      </p:pic>
      <p:pic>
        <p:nvPicPr>
          <p:cNvPr id="10" name="Picture 5"/>
          <p:cNvPicPr>
            <a:picLocks noGrp="1" noChangeAspect="1" noChangeArrowheads="1"/>
          </p:cNvPicPr>
          <p:nvPr>
            <p:ph sz="quarter" idx="4"/>
          </p:nvPr>
        </p:nvPicPr>
        <p:blipFill>
          <a:blip r:embed="rId3" cstate="print"/>
          <a:stretch>
            <a:fillRect/>
          </a:stretch>
        </p:blipFill>
        <p:spPr>
          <a:xfrm>
            <a:off x="4648200" y="2286000"/>
            <a:ext cx="3133783" cy="4003568"/>
          </a:xfrm>
        </p:spPr>
      </p:pic>
      <p:sp>
        <p:nvSpPr>
          <p:cNvPr id="3" name="Slide Number Placeholder 2"/>
          <p:cNvSpPr>
            <a:spLocks noGrp="1"/>
          </p:cNvSpPr>
          <p:nvPr>
            <p:ph type="sldNum" sz="quarter" idx="12"/>
          </p:nvPr>
        </p:nvSpPr>
        <p:spPr/>
        <p:txBody>
          <a:bodyPr/>
          <a:lstStyle/>
          <a:p>
            <a:fld id="{FD69E144-EFA7-4188-9839-EF41DB014A4E}" type="slidenum">
              <a:rPr lang="en-US" smtClean="0">
                <a:solidFill>
                  <a:srgbClr val="1B587C">
                    <a:shade val="75000"/>
                  </a:srgbClr>
                </a:solidFill>
              </a:rPr>
              <a:pPr/>
              <a:t>19</a:t>
            </a:fld>
            <a:endParaRPr lang="en-US" dirty="0">
              <a:solidFill>
                <a:srgbClr val="1B587C">
                  <a:shade val="75000"/>
                </a:srgbClr>
              </a:solidFill>
            </a:endParaRPr>
          </a:p>
        </p:txBody>
      </p:sp>
    </p:spTree>
    <p:extLst>
      <p:ext uri="{BB962C8B-B14F-4D97-AF65-F5344CB8AC3E}">
        <p14:creationId xmlns:p14="http://schemas.microsoft.com/office/powerpoint/2010/main" val="411249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solidFill>
                  <a:schemeClr val="tx1"/>
                </a:solidFill>
              </a:rPr>
              <a:t>Presentation Overview </a:t>
            </a:r>
          </a:p>
        </p:txBody>
      </p:sp>
      <p:sp>
        <p:nvSpPr>
          <p:cNvPr id="15363" name="Content Placeholder 2"/>
          <p:cNvSpPr>
            <a:spLocks noGrp="1"/>
          </p:cNvSpPr>
          <p:nvPr>
            <p:ph sz="quarter" idx="1"/>
          </p:nvPr>
        </p:nvSpPr>
        <p:spPr>
          <a:xfrm>
            <a:off x="301625" y="1527175"/>
            <a:ext cx="8504238" cy="4572000"/>
          </a:xfrm>
        </p:spPr>
        <p:txBody>
          <a:bodyPr/>
          <a:lstStyle/>
          <a:p>
            <a:pPr eaLnBrk="1" hangingPunct="1"/>
            <a:r>
              <a:rPr lang="en-US" dirty="0" smtClean="0"/>
              <a:t>Overview of Fair Housing Laws</a:t>
            </a:r>
          </a:p>
          <a:p>
            <a:pPr eaLnBrk="1" hangingPunct="1"/>
            <a:r>
              <a:rPr lang="en-US" dirty="0"/>
              <a:t>Affirmatively Furthering Fair </a:t>
            </a:r>
            <a:r>
              <a:rPr lang="en-US" dirty="0" smtClean="0"/>
              <a:t>Housing – a recipient/sub-recipient’s obligations, and what FHEO looks for in compliance reviews</a:t>
            </a:r>
          </a:p>
          <a:p>
            <a:pPr eaLnBrk="1" hangingPunct="1"/>
            <a:r>
              <a:rPr lang="en-US" dirty="0" smtClean="0"/>
              <a:t>Affirmative Fair Housing Marketing Plans</a:t>
            </a:r>
          </a:p>
          <a:p>
            <a:pPr eaLnBrk="1" hangingPunct="1"/>
            <a:r>
              <a:rPr lang="en-US" dirty="0" smtClean="0"/>
              <a:t>Section 504 - ADA – Olmstead Considerations</a:t>
            </a:r>
          </a:p>
          <a:p>
            <a:pPr eaLnBrk="1" hangingPunct="1"/>
            <a:r>
              <a:rPr lang="en-US" dirty="0" smtClean="0"/>
              <a:t>Limited English Proficiency</a:t>
            </a:r>
          </a:p>
          <a:p>
            <a:pPr eaLnBrk="1" hangingPunct="1"/>
            <a:r>
              <a:rPr lang="en-US" dirty="0" smtClean="0"/>
              <a:t>Equal Access to Housing in HUD Programs Regardless of Sexual Orientation or Gender Identity</a:t>
            </a:r>
          </a:p>
          <a:p>
            <a:pPr eaLnBrk="1" hangingPunct="1"/>
            <a:r>
              <a:rPr lang="en-US" dirty="0" smtClean="0"/>
              <a:t>Section 3 Obligations</a:t>
            </a:r>
            <a:endParaRPr lang="en-US" dirty="0"/>
          </a:p>
          <a:p>
            <a:pPr marL="0" indent="0" eaLnBrk="1" hangingPunct="1">
              <a:buNone/>
            </a:pPr>
            <a:endParaRPr lang="en-US" dirty="0"/>
          </a:p>
          <a:p>
            <a:pPr marL="0" indent="0" eaLnBrk="1" hangingPunct="1">
              <a:buNone/>
            </a:pPr>
            <a:endParaRPr lang="en-US" dirty="0" smtClean="0"/>
          </a:p>
          <a:p>
            <a:pPr marL="0" indent="0" eaLnBrk="1" hangingPunct="1">
              <a:buNone/>
            </a:pPr>
            <a:endParaRPr lang="en-US" dirty="0" smtClean="0"/>
          </a:p>
          <a:p>
            <a:pPr eaLnBrk="1" hangingPunct="1"/>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Discussion of Westchester Case</a:t>
            </a:r>
            <a:endParaRPr lang="en-US" dirty="0">
              <a:solidFill>
                <a:schemeClr val="tx1"/>
              </a:solidFill>
            </a:endParaRPr>
          </a:p>
        </p:txBody>
      </p:sp>
      <p:sp>
        <p:nvSpPr>
          <p:cNvPr id="3" name="Content Placeholder 2"/>
          <p:cNvSpPr>
            <a:spLocks noGrp="1"/>
          </p:cNvSpPr>
          <p:nvPr>
            <p:ph sz="quarter" idx="1"/>
          </p:nvPr>
        </p:nvSpPr>
        <p:spPr/>
        <p:txBody>
          <a:bodyPr/>
          <a:lstStyle/>
          <a:p>
            <a:pPr eaLnBrk="1" hangingPunct="1"/>
            <a:r>
              <a:rPr lang="en-US" dirty="0" smtClean="0"/>
              <a:t>Virtually all affordable housing built in areas of existing minority concentration</a:t>
            </a:r>
          </a:p>
          <a:p>
            <a:pPr eaLnBrk="1" hangingPunct="1"/>
            <a:r>
              <a:rPr lang="en-US" dirty="0" smtClean="0"/>
              <a:t>Few new affordable housing planned or built outside of areas of minority concentration</a:t>
            </a:r>
          </a:p>
          <a:p>
            <a:pPr eaLnBrk="1" hangingPunct="1"/>
            <a:r>
              <a:rPr lang="en-US" dirty="0" smtClean="0"/>
              <a:t>Westchester county allowed richer, predominately-White municipalities to opt out of affordable housing development </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Discussion of Westchester Case</a:t>
            </a:r>
            <a:endParaRPr lang="en-US" dirty="0">
              <a:solidFill>
                <a:schemeClr val="tx1"/>
              </a:solidFill>
            </a:endParaRPr>
          </a:p>
        </p:txBody>
      </p:sp>
      <p:sp>
        <p:nvSpPr>
          <p:cNvPr id="3" name="Content Placeholder 2"/>
          <p:cNvSpPr>
            <a:spLocks noGrp="1"/>
          </p:cNvSpPr>
          <p:nvPr>
            <p:ph sz="quarter" idx="1"/>
          </p:nvPr>
        </p:nvSpPr>
        <p:spPr/>
        <p:txBody>
          <a:bodyPr/>
          <a:lstStyle/>
          <a:p>
            <a:pPr eaLnBrk="1" hangingPunct="1"/>
            <a:r>
              <a:rPr lang="en-US" dirty="0" smtClean="0"/>
              <a:t>2000 &amp; 2004 </a:t>
            </a:r>
            <a:r>
              <a:rPr lang="en-US" dirty="0" smtClean="0">
                <a:solidFill>
                  <a:srgbClr val="0070C0"/>
                </a:solidFill>
              </a:rPr>
              <a:t>Analysis of Impediments</a:t>
            </a:r>
            <a:r>
              <a:rPr lang="en-US" dirty="0" smtClean="0"/>
              <a:t> described the unmet housing needs of persons with disabilities and families with children as impediments, but did not </a:t>
            </a:r>
            <a:r>
              <a:rPr lang="en-US" dirty="0" smtClean="0">
                <a:solidFill>
                  <a:srgbClr val="FF0000"/>
                </a:solidFill>
              </a:rPr>
              <a:t>identify any racial or ethnic factors, such as lack of affordable housing outside of areas of minority concentration, as an impediment</a:t>
            </a:r>
          </a:p>
          <a:p>
            <a:pPr eaLnBrk="1" hangingPunct="1"/>
            <a:r>
              <a:rPr lang="en-US" dirty="0" smtClean="0"/>
              <a:t>Annual certifications made to HUD as condition of funding that it had undertaken actions to affirmatively further fair housing choice</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AFFH: Recipient Obligations (all programs)</a:t>
            </a:r>
            <a:endParaRPr lang="en-US" dirty="0">
              <a:solidFill>
                <a:schemeClr val="tx1"/>
              </a:solidFill>
            </a:endParaRPr>
          </a:p>
        </p:txBody>
      </p:sp>
      <p:sp>
        <p:nvSpPr>
          <p:cNvPr id="3" name="Content Placeholder 2"/>
          <p:cNvSpPr>
            <a:spLocks noGrp="1"/>
          </p:cNvSpPr>
          <p:nvPr>
            <p:ph sz="quarter" idx="1"/>
          </p:nvPr>
        </p:nvSpPr>
        <p:spPr/>
        <p:txBody>
          <a:bodyPr/>
          <a:lstStyle/>
          <a:p>
            <a:pPr eaLnBrk="1" hangingPunct="1">
              <a:lnSpc>
                <a:spcPct val="90000"/>
              </a:lnSpc>
            </a:pPr>
            <a:r>
              <a:rPr lang="en-US" sz="3300" dirty="0" smtClean="0"/>
              <a:t>Consider how laws, regulations and administrative procedures can affect:</a:t>
            </a:r>
          </a:p>
          <a:p>
            <a:pPr lvl="1" eaLnBrk="1" hangingPunct="1">
              <a:lnSpc>
                <a:spcPct val="90000"/>
              </a:lnSpc>
            </a:pPr>
            <a:r>
              <a:rPr lang="en-US" sz="3000" dirty="0" smtClean="0"/>
              <a:t>Location	</a:t>
            </a:r>
          </a:p>
          <a:p>
            <a:pPr lvl="1" eaLnBrk="1" hangingPunct="1">
              <a:lnSpc>
                <a:spcPct val="90000"/>
              </a:lnSpc>
            </a:pPr>
            <a:r>
              <a:rPr lang="en-US" sz="3000" dirty="0" smtClean="0"/>
              <a:t>Availability</a:t>
            </a:r>
          </a:p>
          <a:p>
            <a:pPr lvl="1" eaLnBrk="1" hangingPunct="1">
              <a:lnSpc>
                <a:spcPct val="90000"/>
              </a:lnSpc>
            </a:pPr>
            <a:r>
              <a:rPr lang="en-US" sz="3000" dirty="0" smtClean="0"/>
              <a:t>Accessibility of Housing</a:t>
            </a:r>
          </a:p>
          <a:p>
            <a:pPr lvl="2" eaLnBrk="1" hangingPunct="1">
              <a:lnSpc>
                <a:spcPct val="90000"/>
              </a:lnSpc>
              <a:buNone/>
            </a:pPr>
            <a:endParaRPr lang="en-US" sz="2800" dirty="0" smtClean="0"/>
          </a:p>
          <a:p>
            <a:pPr eaLnBrk="1" hangingPunct="1">
              <a:lnSpc>
                <a:spcPct val="90000"/>
              </a:lnSpc>
              <a:buFont typeface="Arial" charset="0"/>
              <a:buChar char="•"/>
            </a:pPr>
            <a:r>
              <a:rPr lang="en-US" sz="3500" dirty="0" smtClean="0"/>
              <a:t>Conduct assessment of conditions that could adversely affect fair housing choice</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AFFH Actions in </a:t>
            </a:r>
            <a:r>
              <a:rPr lang="en-US" dirty="0" smtClean="0">
                <a:solidFill>
                  <a:srgbClr val="FF0000"/>
                </a:solidFill>
              </a:rPr>
              <a:t>CPD</a:t>
            </a:r>
            <a:r>
              <a:rPr lang="en-US" dirty="0" smtClean="0">
                <a:solidFill>
                  <a:schemeClr val="tx1"/>
                </a:solidFill>
              </a:rPr>
              <a:t>-funded programs</a:t>
            </a:r>
            <a:endParaRPr lang="en-US" dirty="0">
              <a:solidFill>
                <a:schemeClr val="tx1"/>
              </a:solidFill>
            </a:endParaRPr>
          </a:p>
        </p:txBody>
      </p:sp>
      <p:sp>
        <p:nvSpPr>
          <p:cNvPr id="3" name="Content Placeholder 2"/>
          <p:cNvSpPr>
            <a:spLocks noGrp="1"/>
          </p:cNvSpPr>
          <p:nvPr>
            <p:ph sz="quarter" idx="1"/>
          </p:nvPr>
        </p:nvSpPr>
        <p:spPr/>
        <p:txBody>
          <a:bodyPr>
            <a:noAutofit/>
          </a:bodyPr>
          <a:lstStyle/>
          <a:p>
            <a:pPr>
              <a:buNone/>
            </a:pPr>
            <a:r>
              <a:rPr lang="en-US" sz="2400" u="sng" dirty="0" smtClean="0">
                <a:solidFill>
                  <a:schemeClr val="tx2"/>
                </a:solidFill>
              </a:rPr>
              <a:t>Regulatory Requirements for CDBG/HOME programs:</a:t>
            </a:r>
          </a:p>
          <a:p>
            <a:r>
              <a:rPr lang="en-US" sz="2800" dirty="0" smtClean="0"/>
              <a:t>Meaningful citizen participation in planning processes </a:t>
            </a:r>
            <a:r>
              <a:rPr lang="en-US" sz="1800" dirty="0" smtClean="0"/>
              <a:t>(24 CFR 91.100)</a:t>
            </a:r>
          </a:p>
          <a:p>
            <a:r>
              <a:rPr lang="en-US" sz="2800" dirty="0" smtClean="0"/>
              <a:t>Conduct Analysis of Impediments  to FH choice (AI)</a:t>
            </a:r>
            <a:r>
              <a:rPr lang="en-US" sz="2400" dirty="0" smtClean="0"/>
              <a:t> </a:t>
            </a:r>
            <a:r>
              <a:rPr lang="en-US" sz="1800" dirty="0" smtClean="0"/>
              <a:t>(24 CFR 91.225 + Fair Housing Planning Guide Volume I) </a:t>
            </a:r>
          </a:p>
          <a:p>
            <a:r>
              <a:rPr lang="en-US" sz="2800" dirty="0" err="1" smtClean="0"/>
              <a:t>ConPlan</a:t>
            </a:r>
            <a:r>
              <a:rPr lang="en-US" sz="2800" dirty="0" smtClean="0"/>
              <a:t>/AAP activities to address impediments </a:t>
            </a:r>
            <a:r>
              <a:rPr lang="en-US" sz="1800" i="1" dirty="0" smtClean="0"/>
              <a:t>(ibid)</a:t>
            </a:r>
          </a:p>
          <a:p>
            <a:r>
              <a:rPr lang="en-US" sz="2800" dirty="0" smtClean="0"/>
              <a:t>Data collection, monitoring &amp; ongoing analysis by recipients/sub-recipients to identify underserved persons</a:t>
            </a:r>
            <a:r>
              <a:rPr lang="en-US" sz="2400" dirty="0" smtClean="0"/>
              <a:t> (</a:t>
            </a:r>
            <a:r>
              <a:rPr lang="en-US" sz="1800" dirty="0" smtClean="0"/>
              <a:t>24 CFR 121, 91.205, 91.225, 91.305, etc.)</a:t>
            </a:r>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23</a:t>
            </a:fld>
            <a:endParaRPr lang="en-US" dirty="0"/>
          </a:p>
        </p:txBody>
      </p:sp>
    </p:spTree>
    <p:extLst>
      <p:ext uri="{BB962C8B-B14F-4D97-AF65-F5344CB8AC3E}">
        <p14:creationId xmlns:p14="http://schemas.microsoft.com/office/powerpoint/2010/main" val="372965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AFFH Actions in </a:t>
            </a:r>
            <a:r>
              <a:rPr lang="en-US" dirty="0" smtClean="0">
                <a:solidFill>
                  <a:srgbClr val="FF0000"/>
                </a:solidFill>
              </a:rPr>
              <a:t>CPD</a:t>
            </a:r>
            <a:r>
              <a:rPr lang="en-US" dirty="0" smtClean="0">
                <a:solidFill>
                  <a:schemeClr val="tx1"/>
                </a:solidFill>
              </a:rPr>
              <a:t>-funded programs, cont’d.</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sz="2600" dirty="0" smtClean="0"/>
              <a:t>Development of housing that includes choices outside of areas of concentration </a:t>
            </a:r>
            <a:r>
              <a:rPr lang="en-US" sz="1800" dirty="0" smtClean="0"/>
              <a:t>(24 CFR 91.220, 92.202)</a:t>
            </a:r>
          </a:p>
          <a:p>
            <a:r>
              <a:rPr lang="en-US" sz="2600" dirty="0" smtClean="0"/>
              <a:t>Outreach &amp; marketing to underserved persons </a:t>
            </a:r>
            <a:r>
              <a:rPr lang="en-US" sz="1800" dirty="0" smtClean="0"/>
              <a:t>(Title VI, Section 504  general </a:t>
            </a:r>
            <a:r>
              <a:rPr lang="en-US" sz="1800" dirty="0" err="1" smtClean="0"/>
              <a:t>regs</a:t>
            </a:r>
            <a:r>
              <a:rPr lang="en-US" sz="1800" dirty="0" smtClean="0"/>
              <a:t>) </a:t>
            </a:r>
          </a:p>
          <a:p>
            <a:r>
              <a:rPr lang="en-US" sz="2600" dirty="0" smtClean="0"/>
              <a:t>Analysis of special needs of persons with LEP </a:t>
            </a:r>
            <a:r>
              <a:rPr lang="en-US" sz="1800" dirty="0" smtClean="0"/>
              <a:t>(Title VI </a:t>
            </a:r>
            <a:r>
              <a:rPr lang="en-US" sz="1800" dirty="0" err="1" smtClean="0"/>
              <a:t>regs</a:t>
            </a:r>
            <a:r>
              <a:rPr lang="en-US" sz="1800" dirty="0" smtClean="0"/>
              <a:t>, 1/22/07 LEP Notice) </a:t>
            </a:r>
          </a:p>
          <a:p>
            <a:r>
              <a:rPr lang="en-US" sz="2600" dirty="0" smtClean="0"/>
              <a:t>Physical accessibility of meeting sites &amp; funded activities, including housing </a:t>
            </a:r>
            <a:r>
              <a:rPr lang="en-US" sz="1800" dirty="0" smtClean="0"/>
              <a:t>(Section 504 </a:t>
            </a:r>
            <a:r>
              <a:rPr lang="en-US" sz="1800" dirty="0" err="1" smtClean="0"/>
              <a:t>regs</a:t>
            </a:r>
            <a:r>
              <a:rPr lang="en-US" sz="1800" dirty="0" smtClean="0"/>
              <a:t> at 24 CFR 8.20, et seq.) </a:t>
            </a:r>
          </a:p>
          <a:p>
            <a:r>
              <a:rPr lang="en-US" sz="2600" dirty="0" smtClean="0"/>
              <a:t>Sign certification that recipient will AFFH </a:t>
            </a:r>
            <a:r>
              <a:rPr lang="en-US" sz="1800" dirty="0" smtClean="0"/>
              <a:t>(24 CFR 91.225, 91.325)</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24</a:t>
            </a:fld>
            <a:endParaRPr lang="en-US" dirty="0"/>
          </a:p>
        </p:txBody>
      </p:sp>
    </p:spTree>
    <p:extLst>
      <p:ext uri="{BB962C8B-B14F-4D97-AF65-F5344CB8AC3E}">
        <p14:creationId xmlns:p14="http://schemas.microsoft.com/office/powerpoint/2010/main" val="59442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Fair Housing Planning Guide</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a:buNone/>
            </a:pPr>
            <a:r>
              <a:rPr lang="en-US" dirty="0" smtClean="0"/>
              <a:t>Available online:</a:t>
            </a:r>
          </a:p>
          <a:p>
            <a:r>
              <a:rPr lang="en-US" dirty="0" smtClean="0">
                <a:hlinkClick r:id="rId2"/>
              </a:rPr>
              <a:t>http://portal.hud.gov/hudportal/documents/huddoc?id=fhpg.pdf</a:t>
            </a:r>
            <a:endParaRPr lang="en-US" dirty="0" smtClean="0"/>
          </a:p>
          <a:p>
            <a:r>
              <a:rPr lang="en-US" dirty="0" smtClean="0"/>
              <a:t>Update as part of recipient’s </a:t>
            </a:r>
            <a:r>
              <a:rPr lang="en-US" dirty="0" err="1" smtClean="0"/>
              <a:t>ConPlan</a:t>
            </a:r>
            <a:r>
              <a:rPr lang="en-US" dirty="0" smtClean="0"/>
              <a:t> cycle, or as changes to conditions/impediments occur (e.g., new census shows increase in minority population)</a:t>
            </a:r>
          </a:p>
          <a:p>
            <a:r>
              <a:rPr lang="en-US" dirty="0" smtClean="0"/>
              <a:t>Provides structure for areas to be analyzed</a:t>
            </a:r>
          </a:p>
          <a:p>
            <a:r>
              <a:rPr lang="en-US" dirty="0" smtClean="0"/>
              <a:t>Provides a list of sources of data </a:t>
            </a:r>
          </a:p>
          <a:p>
            <a:r>
              <a:rPr lang="en-US" dirty="0" smtClean="0"/>
              <a:t>Meaningful public participation is essential</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25</a:t>
            </a:fld>
            <a:endParaRPr lang="en-US" dirty="0"/>
          </a:p>
        </p:txBody>
      </p:sp>
    </p:spTree>
    <p:extLst>
      <p:ext uri="{BB962C8B-B14F-4D97-AF65-F5344CB8AC3E}">
        <p14:creationId xmlns:p14="http://schemas.microsoft.com/office/powerpoint/2010/main" val="258813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The Fair Housing Planning Guide, cont’d.</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Lack of affordable housing is </a:t>
            </a:r>
            <a:r>
              <a:rPr lang="en-US" u="sng" dirty="0" smtClean="0"/>
              <a:t>not</a:t>
            </a:r>
            <a:r>
              <a:rPr lang="en-US" dirty="0" smtClean="0"/>
              <a:t> necessarily, by itself, an impediment to fair housing choice</a:t>
            </a:r>
          </a:p>
          <a:p>
            <a:r>
              <a:rPr lang="en-US" dirty="0" smtClean="0"/>
              <a:t>Lack of affordable housing </a:t>
            </a:r>
            <a:r>
              <a:rPr lang="en-US" u="sng" dirty="0" smtClean="0"/>
              <a:t>is</a:t>
            </a:r>
            <a:r>
              <a:rPr lang="en-US" dirty="0" smtClean="0"/>
              <a:t> an impediment when an </a:t>
            </a:r>
            <a:r>
              <a:rPr lang="en-US" dirty="0" smtClean="0">
                <a:solidFill>
                  <a:srgbClr val="FF0000"/>
                </a:solidFill>
              </a:rPr>
              <a:t>analysis of disproportionate need identifies specific racial or ethnic groups, disabled, female-headed households, families with children as having relatively greater unmet need</a:t>
            </a:r>
            <a:r>
              <a:rPr lang="en-US" dirty="0" smtClean="0"/>
              <a:t> for affordable housing than general population</a:t>
            </a:r>
          </a:p>
          <a:p>
            <a:r>
              <a:rPr lang="en-US" dirty="0" smtClean="0"/>
              <a:t>AI must </a:t>
            </a:r>
            <a:r>
              <a:rPr lang="en-US" dirty="0" smtClean="0">
                <a:solidFill>
                  <a:srgbClr val="0070C0"/>
                </a:solidFill>
              </a:rPr>
              <a:t>analyze patterns of racial/ethnic concentration</a:t>
            </a:r>
            <a:r>
              <a:rPr lang="en-US" dirty="0" smtClean="0">
                <a:solidFill>
                  <a:srgbClr val="00B050"/>
                </a:solidFill>
              </a:rPr>
              <a:t> </a:t>
            </a:r>
            <a:r>
              <a:rPr lang="en-US" dirty="0" smtClean="0"/>
              <a:t>– if affordable housing is primarily in existing areas of racial/ethnic concentration, that must be identified as an impediment.</a:t>
            </a:r>
          </a:p>
          <a:p>
            <a:r>
              <a:rPr lang="en-US" u="sng" dirty="0" smtClean="0">
                <a:solidFill>
                  <a:srgbClr val="00B050"/>
                </a:solidFill>
              </a:rPr>
              <a:t>Impediments must be addressed with remedial actions in </a:t>
            </a:r>
            <a:r>
              <a:rPr lang="en-US" u="sng" dirty="0" err="1" smtClean="0">
                <a:solidFill>
                  <a:srgbClr val="00B050"/>
                </a:solidFill>
              </a:rPr>
              <a:t>ConPlan</a:t>
            </a:r>
            <a:r>
              <a:rPr lang="en-US" u="sng" dirty="0" smtClean="0">
                <a:solidFill>
                  <a:srgbClr val="00B050"/>
                </a:solidFill>
              </a:rPr>
              <a:t>/AAP!</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26</a:t>
            </a:fld>
            <a:endParaRPr lang="en-US" dirty="0"/>
          </a:p>
        </p:txBody>
      </p:sp>
    </p:spTree>
    <p:extLst>
      <p:ext uri="{BB962C8B-B14F-4D97-AF65-F5344CB8AC3E}">
        <p14:creationId xmlns:p14="http://schemas.microsoft.com/office/powerpoint/2010/main" val="252085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825"/>
          </a:xfrm>
        </p:spPr>
        <p:txBody>
          <a:bodyPr>
            <a:normAutofit fontScale="90000"/>
          </a:bodyPr>
          <a:lstStyle/>
          <a:p>
            <a:r>
              <a:rPr lang="en-US" dirty="0" smtClean="0">
                <a:solidFill>
                  <a:schemeClr val="tx1"/>
                </a:solidFill>
              </a:rPr>
              <a:t>What HUD looks for in a compliance review – </a:t>
            </a:r>
            <a:br>
              <a:rPr lang="en-US" dirty="0" smtClean="0">
                <a:solidFill>
                  <a:schemeClr val="tx1"/>
                </a:solidFill>
              </a:rPr>
            </a:br>
            <a:r>
              <a:rPr lang="en-US" dirty="0" smtClean="0">
                <a:solidFill>
                  <a:schemeClr val="tx1"/>
                </a:solidFill>
              </a:rPr>
              <a:t>5 areas</a:t>
            </a:r>
            <a:endParaRPr lang="en-US" dirty="0">
              <a:solidFill>
                <a:schemeClr val="tx1"/>
              </a:solidFill>
            </a:endParaRPr>
          </a:p>
        </p:txBody>
      </p:sp>
      <p:sp>
        <p:nvSpPr>
          <p:cNvPr id="3" name="Content Placeholder 2"/>
          <p:cNvSpPr>
            <a:spLocks noGrp="1"/>
          </p:cNvSpPr>
          <p:nvPr>
            <p:ph sz="quarter" idx="1"/>
          </p:nvPr>
        </p:nvSpPr>
        <p:spPr/>
        <p:txBody>
          <a:bodyPr>
            <a:normAutofit lnSpcReduction="10000"/>
          </a:bodyPr>
          <a:lstStyle/>
          <a:p>
            <a:pPr>
              <a:buNone/>
            </a:pPr>
            <a:r>
              <a:rPr lang="en-US" dirty="0" smtClean="0">
                <a:solidFill>
                  <a:srgbClr val="FF0000"/>
                </a:solidFill>
              </a:rPr>
              <a:t>1. </a:t>
            </a:r>
            <a:r>
              <a:rPr lang="en-US" i="1" dirty="0" smtClean="0">
                <a:solidFill>
                  <a:srgbClr val="FF0000"/>
                </a:solidFill>
              </a:rPr>
              <a:t>Meaningful</a:t>
            </a:r>
            <a:r>
              <a:rPr lang="en-US" dirty="0" smtClean="0">
                <a:solidFill>
                  <a:srgbClr val="FF0000"/>
                </a:solidFill>
              </a:rPr>
              <a:t> public participation in development of AI, </a:t>
            </a:r>
            <a:r>
              <a:rPr lang="en-US" dirty="0" err="1" smtClean="0">
                <a:solidFill>
                  <a:srgbClr val="FF0000"/>
                </a:solidFill>
              </a:rPr>
              <a:t>ConPlan</a:t>
            </a:r>
            <a:r>
              <a:rPr lang="en-US" dirty="0" smtClean="0">
                <a:solidFill>
                  <a:srgbClr val="FF0000"/>
                </a:solidFill>
              </a:rPr>
              <a:t>, AAP</a:t>
            </a:r>
          </a:p>
          <a:p>
            <a:r>
              <a:rPr lang="en-US" sz="2800" i="1" dirty="0" smtClean="0">
                <a:solidFill>
                  <a:srgbClr val="0070C0"/>
                </a:solidFill>
              </a:rPr>
              <a:t>“Nothing speaks louder than zero!”</a:t>
            </a:r>
          </a:p>
          <a:p>
            <a:r>
              <a:rPr lang="en-US" sz="2800" dirty="0" smtClean="0"/>
              <a:t>Outreach to promote public participation by service agencies, advocates, affected public, with affirmative outreach to “least likely” groups </a:t>
            </a:r>
          </a:p>
          <a:p>
            <a:r>
              <a:rPr lang="en-US" sz="2800" dirty="0" smtClean="0"/>
              <a:t>LEP outreach,  reasonable accommodations</a:t>
            </a:r>
          </a:p>
          <a:p>
            <a:r>
              <a:rPr lang="en-US" sz="2800" dirty="0" smtClean="0"/>
              <a:t>Day of week, times, places of public meetings</a:t>
            </a:r>
          </a:p>
          <a:p>
            <a:r>
              <a:rPr lang="en-US" sz="2800" dirty="0" smtClean="0"/>
              <a:t>Response to public input</a:t>
            </a:r>
          </a:p>
          <a:p>
            <a:r>
              <a:rPr lang="en-US" sz="2800" dirty="0" smtClean="0"/>
              <a:t>Transparent funding decisions &amp; prioritization</a:t>
            </a:r>
            <a:endParaRPr lang="en-US" sz="28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27</a:t>
            </a:fld>
            <a:endParaRPr lang="en-US" dirty="0"/>
          </a:p>
        </p:txBody>
      </p:sp>
    </p:spTree>
    <p:extLst>
      <p:ext uri="{BB962C8B-B14F-4D97-AF65-F5344CB8AC3E}">
        <p14:creationId xmlns:p14="http://schemas.microsoft.com/office/powerpoint/2010/main" val="58178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825"/>
          </a:xfrm>
        </p:spPr>
        <p:txBody>
          <a:bodyPr>
            <a:normAutofit fontScale="90000"/>
          </a:bodyPr>
          <a:lstStyle/>
          <a:p>
            <a:r>
              <a:rPr lang="en-US" dirty="0" smtClean="0">
                <a:solidFill>
                  <a:schemeClr val="tx1"/>
                </a:solidFill>
              </a:rPr>
              <a:t>What HUD looks for in a compliance review – </a:t>
            </a:r>
            <a:br>
              <a:rPr lang="en-US" dirty="0" smtClean="0">
                <a:solidFill>
                  <a:schemeClr val="tx1"/>
                </a:solidFill>
              </a:rPr>
            </a:br>
            <a:r>
              <a:rPr lang="en-US" dirty="0" smtClean="0">
                <a:solidFill>
                  <a:schemeClr val="tx1"/>
                </a:solidFill>
              </a:rPr>
              <a:t>5 areas</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solidFill>
                  <a:srgbClr val="FF0000"/>
                </a:solidFill>
              </a:rPr>
              <a:t>2. What impediments identified in AI, can HUD identify other impediments not addressed?</a:t>
            </a:r>
          </a:p>
          <a:p>
            <a:r>
              <a:rPr lang="en-US" sz="2800" i="1" dirty="0" smtClean="0">
                <a:solidFill>
                  <a:srgbClr val="0070C0"/>
                </a:solidFill>
              </a:rPr>
              <a:t>Does any jurisdiction really have “</a:t>
            </a:r>
            <a:r>
              <a:rPr lang="en-US" sz="2800" i="1" u="sng" dirty="0" smtClean="0">
                <a:solidFill>
                  <a:srgbClr val="0070C0"/>
                </a:solidFill>
              </a:rPr>
              <a:t>no</a:t>
            </a:r>
            <a:r>
              <a:rPr lang="en-US" sz="2800" i="1" dirty="0" smtClean="0">
                <a:solidFill>
                  <a:srgbClr val="0070C0"/>
                </a:solidFill>
              </a:rPr>
              <a:t> impediments”?</a:t>
            </a:r>
          </a:p>
          <a:p>
            <a:r>
              <a:rPr lang="en-US" sz="2800" dirty="0" smtClean="0"/>
              <a:t>Data, coordination, input from local PHA</a:t>
            </a:r>
          </a:p>
          <a:p>
            <a:r>
              <a:rPr lang="en-US" sz="2800" dirty="0" smtClean="0"/>
              <a:t>Analysis of disproportionate need for 7 protected classes</a:t>
            </a:r>
          </a:p>
          <a:p>
            <a:r>
              <a:rPr lang="en-US" sz="2800" dirty="0" smtClean="0"/>
              <a:t>Accessible housing for disabled persons</a:t>
            </a:r>
          </a:p>
          <a:p>
            <a:r>
              <a:rPr lang="en-US" sz="2800" dirty="0" smtClean="0"/>
              <a:t>Special needs of families with children</a:t>
            </a:r>
          </a:p>
          <a:p>
            <a:r>
              <a:rPr lang="en-US" sz="2800" dirty="0" smtClean="0"/>
              <a:t>Transportation, employment, educational and other cost of living impediments</a:t>
            </a:r>
          </a:p>
          <a:p>
            <a:r>
              <a:rPr lang="en-US" sz="2800" dirty="0" smtClean="0"/>
              <a:t>FH enforcement data from HUD, DFEH, private fair housing agencies</a:t>
            </a:r>
          </a:p>
          <a:p>
            <a:endParaRPr lang="en-US" sz="2800" dirty="0" smtClean="0"/>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28</a:t>
            </a:fld>
            <a:endParaRPr lang="en-US" dirty="0"/>
          </a:p>
        </p:txBody>
      </p:sp>
    </p:spTree>
    <p:extLst>
      <p:ext uri="{BB962C8B-B14F-4D97-AF65-F5344CB8AC3E}">
        <p14:creationId xmlns:p14="http://schemas.microsoft.com/office/powerpoint/2010/main" val="192308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a:buNone/>
            </a:pPr>
            <a:r>
              <a:rPr lang="en-US" dirty="0" smtClean="0">
                <a:solidFill>
                  <a:srgbClr val="FF0000"/>
                </a:solidFill>
              </a:rPr>
              <a:t>3. Has recipient </a:t>
            </a:r>
            <a:r>
              <a:rPr lang="en-US" i="1" dirty="0" smtClean="0">
                <a:solidFill>
                  <a:srgbClr val="FF0000"/>
                </a:solidFill>
              </a:rPr>
              <a:t>addressed</a:t>
            </a:r>
            <a:r>
              <a:rPr lang="en-US" dirty="0" smtClean="0">
                <a:solidFill>
                  <a:srgbClr val="FF0000"/>
                </a:solidFill>
              </a:rPr>
              <a:t> impediments, are protected groups benefitting?</a:t>
            </a:r>
          </a:p>
          <a:p>
            <a:r>
              <a:rPr lang="en-US" sz="2800" dirty="0" smtClean="0"/>
              <a:t>Can each impediment be linked to a remedy or action in the </a:t>
            </a:r>
            <a:r>
              <a:rPr lang="en-US" sz="2800" dirty="0" err="1" smtClean="0"/>
              <a:t>ConPlan</a:t>
            </a:r>
            <a:r>
              <a:rPr lang="en-US" sz="2800" dirty="0" smtClean="0"/>
              <a:t>, AAP, CAPER?</a:t>
            </a:r>
          </a:p>
          <a:p>
            <a:r>
              <a:rPr lang="en-US" sz="2800" dirty="0" smtClean="0"/>
              <a:t>Did recipient establish measurable goals?</a:t>
            </a:r>
          </a:p>
          <a:p>
            <a:r>
              <a:rPr lang="en-US" sz="2800" dirty="0" smtClean="0"/>
              <a:t>Did recipient collect &amp; analyze participation data, employ affirmative outreach/marketing, revise if original efforts were not effective?</a:t>
            </a:r>
          </a:p>
          <a:p>
            <a:r>
              <a:rPr lang="en-US" sz="2800" dirty="0" smtClean="0"/>
              <a:t>Did recipient respond to FHEO concerns in review of prior year’s AAP, CAPER, compliance review/VCA? </a:t>
            </a:r>
            <a:endParaRPr lang="en-US" sz="2800" dirty="0"/>
          </a:p>
        </p:txBody>
      </p:sp>
      <p:sp>
        <p:nvSpPr>
          <p:cNvPr id="7" name="Title 1"/>
          <p:cNvSpPr>
            <a:spLocks noGrp="1"/>
          </p:cNvSpPr>
          <p:nvPr>
            <p:ph type="title"/>
          </p:nvPr>
        </p:nvSpPr>
        <p:spPr>
          <a:xfrm>
            <a:off x="301625" y="307975"/>
            <a:ext cx="8534400" cy="758825"/>
          </a:xfrm>
        </p:spPr>
        <p:txBody>
          <a:bodyPr>
            <a:normAutofit fontScale="90000"/>
          </a:bodyPr>
          <a:lstStyle/>
          <a:p>
            <a:r>
              <a:rPr lang="en-US" dirty="0" smtClean="0">
                <a:solidFill>
                  <a:schemeClr val="tx1"/>
                </a:solidFill>
              </a:rPr>
              <a:t>What HUD looks for in a compliance review – </a:t>
            </a:r>
            <a:br>
              <a:rPr lang="en-US" dirty="0" smtClean="0">
                <a:solidFill>
                  <a:schemeClr val="tx1"/>
                </a:solidFill>
              </a:rPr>
            </a:br>
            <a:r>
              <a:rPr lang="en-US" dirty="0" smtClean="0">
                <a:solidFill>
                  <a:schemeClr val="tx1"/>
                </a:solidFill>
              </a:rPr>
              <a:t>5 areas</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fld id="{1A3B5302-DD6D-48B1-AEF7-9164F4E1CA4D}" type="slidenum">
              <a:rPr lang="en-US" smtClean="0"/>
              <a:pPr>
                <a:defRPr/>
              </a:pPr>
              <a:t>29</a:t>
            </a:fld>
            <a:endParaRPr lang="en-US" dirty="0"/>
          </a:p>
        </p:txBody>
      </p:sp>
    </p:spTree>
    <p:extLst>
      <p:ext uri="{BB962C8B-B14F-4D97-AF65-F5344CB8AC3E}">
        <p14:creationId xmlns:p14="http://schemas.microsoft.com/office/powerpoint/2010/main" val="137884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rPr>
              <a:t>Overview of Fair Housing Laws</a:t>
            </a:r>
            <a:endParaRPr lang="en-US" dirty="0">
              <a:solidFill>
                <a:schemeClr val="tx1"/>
              </a:solidFill>
            </a:endParaRPr>
          </a:p>
        </p:txBody>
      </p:sp>
      <p:sp>
        <p:nvSpPr>
          <p:cNvPr id="16387" name="Content Placeholder 2"/>
          <p:cNvSpPr>
            <a:spLocks noGrp="1"/>
          </p:cNvSpPr>
          <p:nvPr>
            <p:ph sz="quarter" idx="1"/>
          </p:nvPr>
        </p:nvSpPr>
        <p:spPr>
          <a:xfrm>
            <a:off x="301625" y="1527175"/>
            <a:ext cx="8504238" cy="4572000"/>
          </a:xfrm>
        </p:spPr>
        <p:txBody>
          <a:bodyPr/>
          <a:lstStyle/>
          <a:p>
            <a:pPr eaLnBrk="1" hangingPunct="1">
              <a:lnSpc>
                <a:spcPct val="80000"/>
              </a:lnSpc>
            </a:pPr>
            <a:r>
              <a:rPr lang="en-US" dirty="0" smtClean="0"/>
              <a:t>Federal Fair Housing Act</a:t>
            </a:r>
          </a:p>
          <a:p>
            <a:pPr eaLnBrk="1" hangingPunct="1">
              <a:lnSpc>
                <a:spcPct val="80000"/>
              </a:lnSpc>
            </a:pPr>
            <a:r>
              <a:rPr lang="en-US" dirty="0" smtClean="0"/>
              <a:t>California Fair Employment &amp; Housing Act – </a:t>
            </a:r>
            <a:r>
              <a:rPr lang="en-US" i="1" dirty="0" smtClean="0"/>
              <a:t>ibid.</a:t>
            </a:r>
          </a:p>
          <a:p>
            <a:pPr lvl="1" eaLnBrk="1" hangingPunct="1">
              <a:lnSpc>
                <a:spcPct val="80000"/>
              </a:lnSpc>
              <a:buClr>
                <a:srgbClr val="C0504D"/>
              </a:buClr>
            </a:pPr>
            <a:r>
              <a:rPr lang="en-US" dirty="0">
                <a:solidFill>
                  <a:srgbClr val="1F497D"/>
                </a:solidFill>
              </a:rPr>
              <a:t>Apply to </a:t>
            </a:r>
            <a:r>
              <a:rPr lang="en-US" dirty="0" smtClean="0">
                <a:solidFill>
                  <a:srgbClr val="1F497D"/>
                </a:solidFill>
              </a:rPr>
              <a:t>virtually all housing providers</a:t>
            </a:r>
            <a:endParaRPr lang="en-US" dirty="0">
              <a:solidFill>
                <a:srgbClr val="1F497D"/>
              </a:solidFill>
            </a:endParaRPr>
          </a:p>
          <a:p>
            <a:pPr eaLnBrk="1" hangingPunct="1">
              <a:lnSpc>
                <a:spcPct val="80000"/>
              </a:lnSpc>
            </a:pPr>
            <a:r>
              <a:rPr lang="en-US" dirty="0" smtClean="0"/>
              <a:t>Title VI of the Civil Rights Act of 1973</a:t>
            </a:r>
          </a:p>
          <a:p>
            <a:pPr eaLnBrk="1" hangingPunct="1">
              <a:lnSpc>
                <a:spcPct val="80000"/>
              </a:lnSpc>
            </a:pPr>
            <a:r>
              <a:rPr lang="en-US" dirty="0" smtClean="0"/>
              <a:t>Section 504 of the Rehabilitation Act of 1973</a:t>
            </a:r>
          </a:p>
          <a:p>
            <a:pPr lvl="1" eaLnBrk="1" hangingPunct="1">
              <a:lnSpc>
                <a:spcPct val="80000"/>
              </a:lnSpc>
            </a:pPr>
            <a:r>
              <a:rPr lang="en-US" dirty="0" smtClean="0"/>
              <a:t>Apply to federally funded housing</a:t>
            </a:r>
          </a:p>
          <a:p>
            <a:pPr lvl="1" eaLnBrk="1" hangingPunct="1">
              <a:lnSpc>
                <a:spcPct val="80000"/>
              </a:lnSpc>
            </a:pPr>
            <a:r>
              <a:rPr lang="en-US" dirty="0" smtClean="0"/>
              <a:t>Does not apply to private housing  or HCVs </a:t>
            </a:r>
          </a:p>
          <a:p>
            <a:pPr eaLnBrk="1" hangingPunct="1">
              <a:lnSpc>
                <a:spcPct val="80000"/>
              </a:lnSpc>
            </a:pPr>
            <a:r>
              <a:rPr lang="en-US" dirty="0" smtClean="0"/>
              <a:t>Americans with Disabilities Act (ADA)</a:t>
            </a:r>
          </a:p>
          <a:p>
            <a:pPr lvl="1" eaLnBrk="1" hangingPunct="1">
              <a:lnSpc>
                <a:spcPct val="80000"/>
              </a:lnSpc>
            </a:pPr>
            <a:r>
              <a:rPr lang="en-US" dirty="0" smtClean="0"/>
              <a:t>Title II applies to state or local government housing</a:t>
            </a:r>
          </a:p>
          <a:p>
            <a:pPr lvl="1" eaLnBrk="1" hangingPunct="1">
              <a:lnSpc>
                <a:spcPct val="80000"/>
              </a:lnSpc>
            </a:pPr>
            <a:r>
              <a:rPr lang="en-US" dirty="0" smtClean="0"/>
              <a:t>Title III applies to commercial facilities and public accommodations (Rental offices, childcare centers, community rooms – areas that are available for “public use”</a:t>
            </a:r>
          </a:p>
          <a:p>
            <a:pPr eaLnBrk="1" hangingPunct="1">
              <a:buNone/>
            </a:pPr>
            <a:endParaRPr lang="en-US" dirty="0" smtClean="0"/>
          </a:p>
        </p:txBody>
      </p:sp>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dirty="0" smtClean="0">
                <a:solidFill>
                  <a:srgbClr val="FF0000"/>
                </a:solidFill>
              </a:rPr>
              <a:t>4. Has recipient’s development of affordable housing included </a:t>
            </a:r>
            <a:r>
              <a:rPr lang="en-US" i="1" dirty="0" smtClean="0">
                <a:solidFill>
                  <a:srgbClr val="FF0000"/>
                </a:solidFill>
              </a:rPr>
              <a:t>choices outside of areas of concentration*</a:t>
            </a:r>
            <a:r>
              <a:rPr lang="en-US" dirty="0" smtClean="0">
                <a:solidFill>
                  <a:srgbClr val="FF0000"/>
                </a:solidFill>
              </a:rPr>
              <a:t>?</a:t>
            </a:r>
          </a:p>
          <a:p>
            <a:r>
              <a:rPr lang="en-US" dirty="0" smtClean="0">
                <a:solidFill>
                  <a:srgbClr val="0070C0"/>
                </a:solidFill>
              </a:rPr>
              <a:t>People should have a right to a </a:t>
            </a:r>
            <a:r>
              <a:rPr lang="en-US" i="1" dirty="0" smtClean="0">
                <a:solidFill>
                  <a:srgbClr val="0070C0"/>
                </a:solidFill>
              </a:rPr>
              <a:t>range of choices</a:t>
            </a:r>
            <a:r>
              <a:rPr lang="en-US" dirty="0" smtClean="0">
                <a:solidFill>
                  <a:srgbClr val="0070C0"/>
                </a:solidFill>
              </a:rPr>
              <a:t> about where they live </a:t>
            </a:r>
          </a:p>
          <a:p>
            <a:r>
              <a:rPr lang="en-US" dirty="0" smtClean="0"/>
              <a:t>Consider </a:t>
            </a:r>
            <a:r>
              <a:rPr lang="en-US" i="1" dirty="0" smtClean="0"/>
              <a:t>all types of affordable housing</a:t>
            </a:r>
            <a:r>
              <a:rPr lang="en-US" dirty="0" smtClean="0"/>
              <a:t>, not just that created or preserved with HUD funding</a:t>
            </a:r>
          </a:p>
          <a:p>
            <a:r>
              <a:rPr lang="en-US" dirty="0" smtClean="0"/>
              <a:t>What percentage has been created outside of areas of concentration? </a:t>
            </a:r>
            <a:endParaRPr lang="en-US" dirty="0"/>
          </a:p>
        </p:txBody>
      </p:sp>
      <p:sp>
        <p:nvSpPr>
          <p:cNvPr id="5" name="Title 1"/>
          <p:cNvSpPr>
            <a:spLocks noGrp="1"/>
          </p:cNvSpPr>
          <p:nvPr>
            <p:ph type="title"/>
          </p:nvPr>
        </p:nvSpPr>
        <p:spPr>
          <a:xfrm>
            <a:off x="301625" y="307975"/>
            <a:ext cx="8534400" cy="758825"/>
          </a:xfrm>
        </p:spPr>
        <p:txBody>
          <a:bodyPr>
            <a:normAutofit fontScale="90000"/>
          </a:bodyPr>
          <a:lstStyle/>
          <a:p>
            <a:r>
              <a:rPr lang="en-US" dirty="0" smtClean="0">
                <a:solidFill>
                  <a:schemeClr val="tx1"/>
                </a:solidFill>
              </a:rPr>
              <a:t>What HUD looks for in a compliance review – </a:t>
            </a:r>
            <a:br>
              <a:rPr lang="en-US" dirty="0" smtClean="0">
                <a:solidFill>
                  <a:schemeClr val="tx1"/>
                </a:solidFill>
              </a:rPr>
            </a:br>
            <a:r>
              <a:rPr lang="en-US" dirty="0" smtClean="0">
                <a:solidFill>
                  <a:schemeClr val="tx1"/>
                </a:solidFill>
              </a:rPr>
              <a:t>5 areas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1A3B5302-DD6D-48B1-AEF7-9164F4E1CA4D}" type="slidenum">
              <a:rPr lang="en-US" smtClean="0"/>
              <a:pPr>
                <a:defRPr/>
              </a:pPr>
              <a:t>30</a:t>
            </a:fld>
            <a:endParaRPr lang="en-US" dirty="0"/>
          </a:p>
        </p:txBody>
      </p:sp>
    </p:spTree>
    <p:extLst>
      <p:ext uri="{BB962C8B-B14F-4D97-AF65-F5344CB8AC3E}">
        <p14:creationId xmlns:p14="http://schemas.microsoft.com/office/powerpoint/2010/main" val="2428688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dirty="0" smtClean="0">
                <a:solidFill>
                  <a:srgbClr val="FF0000"/>
                </a:solidFill>
              </a:rPr>
              <a:t>4, continued: What constitutes an “</a:t>
            </a:r>
            <a:r>
              <a:rPr lang="en-US" i="1" dirty="0" smtClean="0">
                <a:solidFill>
                  <a:srgbClr val="FF0000"/>
                </a:solidFill>
              </a:rPr>
              <a:t>area of racial or ethnic concentration”</a:t>
            </a:r>
            <a:r>
              <a:rPr lang="en-US" dirty="0" smtClean="0">
                <a:solidFill>
                  <a:srgbClr val="FF0000"/>
                </a:solidFill>
              </a:rPr>
              <a:t>?</a:t>
            </a:r>
          </a:p>
          <a:p>
            <a:r>
              <a:rPr lang="en-US" sz="2800" dirty="0" smtClean="0"/>
              <a:t>No firm definition in program regulations</a:t>
            </a:r>
          </a:p>
          <a:p>
            <a:r>
              <a:rPr lang="en-US" sz="2800" dirty="0" smtClean="0"/>
              <a:t>Our office uses Section 202/811 definitions:</a:t>
            </a:r>
          </a:p>
          <a:p>
            <a:pPr>
              <a:buFont typeface="Wingdings" pitchFamily="2" charset="2"/>
              <a:buChar char="Ø"/>
            </a:pPr>
            <a:r>
              <a:rPr lang="en-US" sz="2400" dirty="0" smtClean="0"/>
              <a:t>Any one minority &gt;20% above same minority in HMA, or</a:t>
            </a:r>
          </a:p>
          <a:p>
            <a:pPr>
              <a:buFont typeface="Wingdings" pitchFamily="2" charset="2"/>
              <a:buChar char="Ø"/>
            </a:pPr>
            <a:r>
              <a:rPr lang="en-US" sz="2400" dirty="0" smtClean="0"/>
              <a:t>All minorities combined &gt;20% above all minorities in HMA, or</a:t>
            </a:r>
          </a:p>
          <a:p>
            <a:pPr>
              <a:buFont typeface="Wingdings" pitchFamily="2" charset="2"/>
              <a:buChar char="Ø"/>
            </a:pPr>
            <a:r>
              <a:rPr lang="en-US" sz="2400" dirty="0" smtClean="0"/>
              <a:t>All minorities combined &gt;50% of total population in urban area</a:t>
            </a:r>
            <a:endParaRPr lang="en-US" sz="2400" dirty="0"/>
          </a:p>
        </p:txBody>
      </p:sp>
      <p:sp>
        <p:nvSpPr>
          <p:cNvPr id="5" name="Title 1"/>
          <p:cNvSpPr>
            <a:spLocks noGrp="1"/>
          </p:cNvSpPr>
          <p:nvPr>
            <p:ph type="title"/>
          </p:nvPr>
        </p:nvSpPr>
        <p:spPr>
          <a:xfrm>
            <a:off x="301625" y="307975"/>
            <a:ext cx="8534400" cy="758825"/>
          </a:xfrm>
        </p:spPr>
        <p:txBody>
          <a:bodyPr>
            <a:normAutofit fontScale="90000"/>
          </a:bodyPr>
          <a:lstStyle/>
          <a:p>
            <a:r>
              <a:rPr lang="en-US" dirty="0" smtClean="0">
                <a:solidFill>
                  <a:schemeClr val="tx1"/>
                </a:solidFill>
              </a:rPr>
              <a:t>What HUD looks for in a compliance review – </a:t>
            </a:r>
            <a:br>
              <a:rPr lang="en-US" dirty="0" smtClean="0">
                <a:solidFill>
                  <a:schemeClr val="tx1"/>
                </a:solidFill>
              </a:rPr>
            </a:br>
            <a:r>
              <a:rPr lang="en-US" dirty="0" smtClean="0">
                <a:solidFill>
                  <a:schemeClr val="tx1"/>
                </a:solidFill>
              </a:rPr>
              <a:t>5 areas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1A3B5302-DD6D-48B1-AEF7-9164F4E1CA4D}" type="slidenum">
              <a:rPr lang="en-US" smtClean="0"/>
              <a:pPr>
                <a:defRPr/>
              </a:pPr>
              <a:t>31</a:t>
            </a:fld>
            <a:endParaRPr lang="en-US" dirty="0"/>
          </a:p>
        </p:txBody>
      </p:sp>
    </p:spTree>
    <p:extLst>
      <p:ext uri="{BB962C8B-B14F-4D97-AF65-F5344CB8AC3E}">
        <p14:creationId xmlns:p14="http://schemas.microsoft.com/office/powerpoint/2010/main" val="830090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buNone/>
            </a:pPr>
            <a:r>
              <a:rPr lang="en-US" dirty="0" smtClean="0">
                <a:solidFill>
                  <a:srgbClr val="FF0000"/>
                </a:solidFill>
              </a:rPr>
              <a:t>5. Have protected classes </a:t>
            </a:r>
            <a:r>
              <a:rPr lang="en-US" i="1" dirty="0" smtClean="0">
                <a:solidFill>
                  <a:srgbClr val="FF0000"/>
                </a:solidFill>
              </a:rPr>
              <a:t>benefitted</a:t>
            </a:r>
            <a:r>
              <a:rPr lang="en-US" dirty="0" smtClean="0">
                <a:solidFill>
                  <a:srgbClr val="FF0000"/>
                </a:solidFill>
              </a:rPr>
              <a:t> from recipient’s development of affordable housing?</a:t>
            </a:r>
          </a:p>
          <a:p>
            <a:r>
              <a:rPr lang="en-US" dirty="0" smtClean="0"/>
              <a:t>Data collection &amp; analysis for all types of affordable housing, not just HUD-funded.</a:t>
            </a:r>
          </a:p>
          <a:p>
            <a:r>
              <a:rPr lang="en-US" dirty="0" smtClean="0"/>
              <a:t>Does recipient have data collection methodology? Has data been analyzed vis-à-vis participation rates? </a:t>
            </a:r>
          </a:p>
          <a:p>
            <a:r>
              <a:rPr lang="en-US" dirty="0" smtClean="0"/>
              <a:t>Did recipient affirmatively market to “least likely” or under-represented protected groups?</a:t>
            </a:r>
          </a:p>
          <a:p>
            <a:r>
              <a:rPr lang="en-US" dirty="0" smtClean="0"/>
              <a:t>Did recipient include accessible housing for disabled?</a:t>
            </a:r>
          </a:p>
          <a:p>
            <a:r>
              <a:rPr lang="en-US" dirty="0" smtClean="0"/>
              <a:t>Did recipient accurately report participation in IDIS or CAPER narrative, explain actions taken to promote participation by under-represented groups?</a:t>
            </a:r>
          </a:p>
          <a:p>
            <a:endParaRPr lang="en-US" dirty="0"/>
          </a:p>
        </p:txBody>
      </p:sp>
      <p:sp>
        <p:nvSpPr>
          <p:cNvPr id="5" name="Title 1"/>
          <p:cNvSpPr>
            <a:spLocks noGrp="1"/>
          </p:cNvSpPr>
          <p:nvPr>
            <p:ph type="title"/>
          </p:nvPr>
        </p:nvSpPr>
        <p:spPr>
          <a:xfrm>
            <a:off x="301625" y="307975"/>
            <a:ext cx="8534400" cy="758825"/>
          </a:xfrm>
        </p:spPr>
        <p:txBody>
          <a:bodyPr>
            <a:normAutofit fontScale="90000"/>
          </a:bodyPr>
          <a:lstStyle/>
          <a:p>
            <a:r>
              <a:rPr lang="en-US" dirty="0" smtClean="0">
                <a:solidFill>
                  <a:schemeClr val="tx1"/>
                </a:solidFill>
              </a:rPr>
              <a:t>What HUD looks for in a compliance review – </a:t>
            </a:r>
            <a:br>
              <a:rPr lang="en-US" dirty="0" smtClean="0">
                <a:solidFill>
                  <a:schemeClr val="tx1"/>
                </a:solidFill>
              </a:rPr>
            </a:br>
            <a:r>
              <a:rPr lang="en-US" dirty="0" smtClean="0">
                <a:solidFill>
                  <a:schemeClr val="tx1"/>
                </a:solidFill>
              </a:rPr>
              <a:t>5 areas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1A3B5302-DD6D-48B1-AEF7-9164F4E1CA4D}" type="slidenum">
              <a:rPr lang="en-US" smtClean="0"/>
              <a:pPr>
                <a:defRPr/>
              </a:pPr>
              <a:t>32</a:t>
            </a:fld>
            <a:endParaRPr lang="en-US" dirty="0"/>
          </a:p>
        </p:txBody>
      </p:sp>
    </p:spTree>
    <p:extLst>
      <p:ext uri="{BB962C8B-B14F-4D97-AF65-F5344CB8AC3E}">
        <p14:creationId xmlns:p14="http://schemas.microsoft.com/office/powerpoint/2010/main" val="358049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HUD looks for in a compliance review</a:t>
            </a:r>
            <a:endParaRPr lang="en-US" dirty="0">
              <a:solidFill>
                <a:schemeClr val="tx1"/>
              </a:solidFill>
            </a:endParaRPr>
          </a:p>
        </p:txBody>
      </p:sp>
      <p:sp>
        <p:nvSpPr>
          <p:cNvPr id="3" name="Content Placeholder 2"/>
          <p:cNvSpPr>
            <a:spLocks noGrp="1"/>
          </p:cNvSpPr>
          <p:nvPr>
            <p:ph sz="quarter" idx="1"/>
          </p:nvPr>
        </p:nvSpPr>
        <p:spPr/>
        <p:txBody>
          <a:bodyPr/>
          <a:lstStyle/>
          <a:p>
            <a:pPr marL="0" indent="0">
              <a:buNone/>
            </a:pPr>
            <a:r>
              <a:rPr lang="en-US" dirty="0" smtClean="0"/>
              <a:t>What data should recipients &amp; sub-recipients collect to fulfill obligation to affirmatively further fair housing choice?</a:t>
            </a:r>
          </a:p>
          <a:p>
            <a:r>
              <a:rPr lang="en-US" dirty="0" smtClean="0"/>
              <a:t>2002 OMB Standards for Federal Data on Race and Ethnicity: HUD Policy Statement and Implementing Guidelines </a:t>
            </a:r>
          </a:p>
          <a:p>
            <a:r>
              <a:rPr lang="en-US" dirty="0" smtClean="0"/>
              <a:t>HUD Forms 50058/50059 – race, ethnicity data</a:t>
            </a:r>
          </a:p>
          <a:p>
            <a:r>
              <a:rPr lang="en-US" dirty="0" smtClean="0"/>
              <a:t>Sex, familial status data</a:t>
            </a:r>
          </a:p>
          <a:p>
            <a:r>
              <a:rPr lang="en-US" dirty="0" smtClean="0"/>
              <a:t>Disability data (need for accessible housing as distinct from status as a disabled person) </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33</a:t>
            </a:fld>
            <a:endParaRPr lang="en-US" dirty="0"/>
          </a:p>
        </p:txBody>
      </p:sp>
    </p:spTree>
    <p:extLst>
      <p:ext uri="{BB962C8B-B14F-4D97-AF65-F5344CB8AC3E}">
        <p14:creationId xmlns:p14="http://schemas.microsoft.com/office/powerpoint/2010/main" val="180303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CPD Programs – What would </a:t>
            </a:r>
            <a:r>
              <a:rPr lang="en-US" dirty="0" smtClean="0">
                <a:solidFill>
                  <a:srgbClr val="FF0000"/>
                </a:solidFill>
              </a:rPr>
              <a:t>YOU</a:t>
            </a:r>
            <a:r>
              <a:rPr lang="en-US" dirty="0" smtClean="0"/>
              <a:t> do?</a:t>
            </a:r>
            <a:endParaRPr lang="en-US" dirty="0"/>
          </a:p>
        </p:txBody>
      </p:sp>
      <p:sp>
        <p:nvSpPr>
          <p:cNvPr id="3" name="Content Placeholder 2"/>
          <p:cNvSpPr>
            <a:spLocks noGrp="1"/>
          </p:cNvSpPr>
          <p:nvPr>
            <p:ph sz="quarter" idx="1"/>
          </p:nvPr>
        </p:nvSpPr>
        <p:spPr/>
        <p:txBody>
          <a:bodyPr>
            <a:normAutofit/>
          </a:bodyPr>
          <a:lstStyle/>
          <a:p>
            <a:r>
              <a:rPr lang="en-US" dirty="0" smtClean="0"/>
              <a:t>A city CDBG/HOME recipient claims in its AI that there are “no impediments” to fair housing choice anywhere in its jurisdiction…</a:t>
            </a:r>
          </a:p>
          <a:p>
            <a:endParaRPr lang="en-US" dirty="0" smtClean="0"/>
          </a:p>
          <a:p>
            <a:r>
              <a:rPr lang="en-US" dirty="0" smtClean="0"/>
              <a:t>A city CDBG/HOME recipient claims it advertised its AAP planning process, but that no citizens attended the meeting and so no public commentary was received… </a:t>
            </a:r>
          </a:p>
          <a:p>
            <a:endParaRPr lang="en-US" dirty="0" smtClean="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34</a:t>
            </a:fld>
            <a:endParaRPr lang="en-US" dirty="0"/>
          </a:p>
        </p:txBody>
      </p:sp>
    </p:spTree>
    <p:extLst>
      <p:ext uri="{BB962C8B-B14F-4D97-AF65-F5344CB8AC3E}">
        <p14:creationId xmlns:p14="http://schemas.microsoft.com/office/powerpoint/2010/main" val="625173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CPD Programs – What would </a:t>
            </a:r>
            <a:r>
              <a:rPr lang="en-US" dirty="0" smtClean="0">
                <a:solidFill>
                  <a:srgbClr val="FF0000"/>
                </a:solidFill>
              </a:rPr>
              <a:t>YOU</a:t>
            </a:r>
            <a:r>
              <a:rPr lang="en-US" dirty="0" smtClean="0"/>
              <a:t> do?</a:t>
            </a:r>
            <a:endParaRPr lang="en-US" dirty="0"/>
          </a:p>
        </p:txBody>
      </p:sp>
      <p:sp>
        <p:nvSpPr>
          <p:cNvPr id="3" name="Content Placeholder 2"/>
          <p:cNvSpPr>
            <a:spLocks noGrp="1"/>
          </p:cNvSpPr>
          <p:nvPr>
            <p:ph sz="quarter" idx="1"/>
          </p:nvPr>
        </p:nvSpPr>
        <p:spPr/>
        <p:txBody>
          <a:bodyPr>
            <a:normAutofit/>
          </a:bodyPr>
          <a:lstStyle/>
          <a:p>
            <a:r>
              <a:rPr lang="en-US" dirty="0" smtClean="0"/>
              <a:t>A state or county CDBG/HOME recipient claims that it’s just a “pass through funding source”, and that the sub-recipients/grantees are solely responsible for collecting and analyzing the data to determine if housing is built in areas of concentration, or if protected classes are participating in representative percentages funded activities…</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35</a:t>
            </a:fld>
            <a:endParaRPr lang="en-US" dirty="0"/>
          </a:p>
        </p:txBody>
      </p:sp>
    </p:spTree>
    <p:extLst>
      <p:ext uri="{BB962C8B-B14F-4D97-AF65-F5344CB8AC3E}">
        <p14:creationId xmlns:p14="http://schemas.microsoft.com/office/powerpoint/2010/main" val="6921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CPD Programs – What would </a:t>
            </a:r>
            <a:r>
              <a:rPr lang="en-US" dirty="0" smtClean="0">
                <a:solidFill>
                  <a:srgbClr val="FF0000"/>
                </a:solidFill>
              </a:rPr>
              <a:t>YOU</a:t>
            </a:r>
            <a:r>
              <a:rPr lang="en-US" dirty="0" smtClean="0"/>
              <a:t> do?</a:t>
            </a:r>
            <a:endParaRPr lang="en-US" dirty="0"/>
          </a:p>
        </p:txBody>
      </p:sp>
      <p:sp>
        <p:nvSpPr>
          <p:cNvPr id="3" name="Content Placeholder 2"/>
          <p:cNvSpPr>
            <a:spLocks noGrp="1"/>
          </p:cNvSpPr>
          <p:nvPr>
            <p:ph sz="quarter" idx="1"/>
          </p:nvPr>
        </p:nvSpPr>
        <p:spPr/>
        <p:txBody>
          <a:bodyPr/>
          <a:lstStyle/>
          <a:p>
            <a:r>
              <a:rPr lang="en-US" dirty="0" smtClean="0"/>
              <a:t>A county has been awarded NSP 3 funding, and plans to use its funding for acquisition/rehabilitation/resale of single-family homes in an area with a very high foreclosure rate.</a:t>
            </a:r>
          </a:p>
          <a:p>
            <a:endParaRPr lang="en-US" dirty="0" smtClean="0"/>
          </a:p>
          <a:p>
            <a:r>
              <a:rPr lang="en-US" dirty="0" smtClean="0"/>
              <a:t>The area is also racially- and ethnically-concentrated…</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36</a:t>
            </a:fld>
            <a:endParaRPr lang="en-US" dirty="0"/>
          </a:p>
        </p:txBody>
      </p:sp>
    </p:spTree>
    <p:extLst>
      <p:ext uri="{BB962C8B-B14F-4D97-AF65-F5344CB8AC3E}">
        <p14:creationId xmlns:p14="http://schemas.microsoft.com/office/powerpoint/2010/main" val="4092896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CPD Programs – What would </a:t>
            </a:r>
            <a:r>
              <a:rPr lang="en-US" dirty="0" smtClean="0">
                <a:solidFill>
                  <a:srgbClr val="FF0000"/>
                </a:solidFill>
              </a:rPr>
              <a:t>YOU</a:t>
            </a:r>
            <a:r>
              <a:rPr lang="en-US" dirty="0" smtClean="0"/>
              <a:t> do?</a:t>
            </a:r>
            <a:endParaRPr lang="en-US" dirty="0"/>
          </a:p>
        </p:txBody>
      </p:sp>
      <p:sp>
        <p:nvSpPr>
          <p:cNvPr id="3" name="Content Placeholder 2"/>
          <p:cNvSpPr>
            <a:spLocks noGrp="1"/>
          </p:cNvSpPr>
          <p:nvPr>
            <p:ph sz="quarter" idx="1"/>
          </p:nvPr>
        </p:nvSpPr>
        <p:spPr/>
        <p:txBody>
          <a:bodyPr>
            <a:normAutofit/>
          </a:bodyPr>
          <a:lstStyle/>
          <a:p>
            <a:pPr algn="just">
              <a:buNone/>
            </a:pPr>
            <a:r>
              <a:rPr lang="en-US" dirty="0" smtClean="0"/>
              <a:t>Data supplied by HUD indicates that </a:t>
            </a:r>
            <a:r>
              <a:rPr lang="en-US" u="sng" dirty="0" smtClean="0">
                <a:solidFill>
                  <a:srgbClr val="C00000"/>
                </a:solidFill>
              </a:rPr>
              <a:t>20 complaints </a:t>
            </a:r>
            <a:r>
              <a:rPr lang="en-US" dirty="0" smtClean="0"/>
              <a:t>of housing discrimination have been filed in a CDBG/HOME recipient’s service area over past 3 years. Based upon this:</a:t>
            </a:r>
          </a:p>
          <a:p>
            <a:r>
              <a:rPr lang="en-US" dirty="0" smtClean="0"/>
              <a:t>Should housing discrimination be </a:t>
            </a:r>
            <a:r>
              <a:rPr lang="en-US" dirty="0" smtClean="0">
                <a:solidFill>
                  <a:srgbClr val="C00000"/>
                </a:solidFill>
              </a:rPr>
              <a:t>identified as an impediment</a:t>
            </a:r>
            <a:r>
              <a:rPr lang="en-US" dirty="0" smtClean="0">
                <a:solidFill>
                  <a:srgbClr val="92D050"/>
                </a:solidFill>
              </a:rPr>
              <a:t> </a:t>
            </a:r>
            <a:r>
              <a:rPr lang="en-US" dirty="0" smtClean="0"/>
              <a:t>in this recipient’s AI?</a:t>
            </a:r>
          </a:p>
          <a:p>
            <a:r>
              <a:rPr lang="en-US" dirty="0" smtClean="0"/>
              <a:t>Should this recipient</a:t>
            </a:r>
            <a:r>
              <a:rPr lang="en-US" dirty="0" smtClean="0">
                <a:solidFill>
                  <a:schemeClr val="accent2">
                    <a:lumMod val="60000"/>
                    <a:lumOff val="40000"/>
                  </a:schemeClr>
                </a:solidFill>
              </a:rPr>
              <a:t> </a:t>
            </a:r>
            <a:r>
              <a:rPr lang="en-US" dirty="0" smtClean="0">
                <a:solidFill>
                  <a:srgbClr val="C00000"/>
                </a:solidFill>
              </a:rPr>
              <a:t>fund a private fair housing agency to provide fair housing services</a:t>
            </a:r>
            <a:r>
              <a:rPr lang="en-US" dirty="0" smtClean="0"/>
              <a:t>, including testing, auditing, enforcement, education and outreach, to address this impediment?</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37</a:t>
            </a:fld>
            <a:endParaRPr lang="en-US" dirty="0"/>
          </a:p>
        </p:txBody>
      </p:sp>
    </p:spTree>
    <p:extLst>
      <p:ext uri="{BB962C8B-B14F-4D97-AF65-F5344CB8AC3E}">
        <p14:creationId xmlns:p14="http://schemas.microsoft.com/office/powerpoint/2010/main" val="1191596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CPD Programs – What would </a:t>
            </a:r>
            <a:r>
              <a:rPr lang="en-US" dirty="0" smtClean="0">
                <a:solidFill>
                  <a:srgbClr val="FF0000"/>
                </a:solidFill>
              </a:rPr>
              <a:t>YOU</a:t>
            </a:r>
            <a:r>
              <a:rPr lang="en-US" dirty="0" smtClean="0"/>
              <a:t> do?</a:t>
            </a:r>
            <a:endParaRPr lang="en-US" dirty="0"/>
          </a:p>
        </p:txBody>
      </p:sp>
      <p:sp>
        <p:nvSpPr>
          <p:cNvPr id="3" name="Content Placeholder 2"/>
          <p:cNvSpPr>
            <a:spLocks noGrp="1"/>
          </p:cNvSpPr>
          <p:nvPr>
            <p:ph sz="quarter" idx="1"/>
          </p:nvPr>
        </p:nvSpPr>
        <p:spPr/>
        <p:txBody>
          <a:bodyPr>
            <a:normAutofit/>
          </a:bodyPr>
          <a:lstStyle/>
          <a:p>
            <a:pPr algn="just">
              <a:buNone/>
            </a:pPr>
            <a:r>
              <a:rPr lang="en-US" dirty="0" smtClean="0"/>
              <a:t>Analyzing housing discrimination complaint data:</a:t>
            </a:r>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13125654"/>
              </p:ext>
            </p:extLst>
          </p:nvPr>
        </p:nvGraphicFramePr>
        <p:xfrm>
          <a:off x="1066800" y="2209800"/>
          <a:ext cx="6096000" cy="376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City</a:t>
                      </a:r>
                      <a:r>
                        <a:rPr lang="en-US" baseline="0" dirty="0" smtClean="0"/>
                        <a:t> A</a:t>
                      </a:r>
                      <a:endParaRPr lang="en-US" dirty="0"/>
                    </a:p>
                  </a:txBody>
                  <a:tcPr/>
                </a:tc>
                <a:tc>
                  <a:txBody>
                    <a:bodyPr/>
                    <a:lstStyle/>
                    <a:p>
                      <a:r>
                        <a:rPr lang="en-US" dirty="0" smtClean="0"/>
                        <a:t>City B</a:t>
                      </a:r>
                      <a:endParaRPr lang="en-US" dirty="0"/>
                    </a:p>
                  </a:txBody>
                  <a:tcPr/>
                </a:tc>
                <a:tc>
                  <a:txBody>
                    <a:bodyPr/>
                    <a:lstStyle/>
                    <a:p>
                      <a:r>
                        <a:rPr lang="en-US" dirty="0" smtClean="0"/>
                        <a:t>City C</a:t>
                      </a:r>
                      <a:endParaRPr lang="en-US" dirty="0"/>
                    </a:p>
                  </a:txBody>
                  <a:tcPr/>
                </a:tc>
              </a:tr>
              <a:tr h="370840">
                <a:tc>
                  <a:txBody>
                    <a:bodyPr/>
                    <a:lstStyle/>
                    <a:p>
                      <a:endParaRPr lang="en-US" dirty="0" smtClean="0"/>
                    </a:p>
                    <a:p>
                      <a:r>
                        <a:rPr lang="en-US" dirty="0" smtClean="0"/>
                        <a:t>City population</a:t>
                      </a:r>
                      <a:endParaRPr lang="en-US" dirty="0"/>
                    </a:p>
                  </a:txBody>
                  <a:tcPr/>
                </a:tc>
                <a:tc>
                  <a:txBody>
                    <a:bodyPr/>
                    <a:lstStyle/>
                    <a:p>
                      <a:r>
                        <a:rPr lang="en-US" dirty="0" smtClean="0"/>
                        <a:t>494,665</a:t>
                      </a:r>
                      <a:endParaRPr lang="en-US" dirty="0"/>
                    </a:p>
                  </a:txBody>
                  <a:tcPr/>
                </a:tc>
                <a:tc>
                  <a:txBody>
                    <a:bodyPr/>
                    <a:lstStyle/>
                    <a:p>
                      <a:r>
                        <a:rPr lang="en-US" dirty="0" smtClean="0"/>
                        <a:t>53,967</a:t>
                      </a:r>
                      <a:endParaRPr lang="en-US" dirty="0"/>
                    </a:p>
                  </a:txBody>
                  <a:tcPr/>
                </a:tc>
                <a:tc>
                  <a:txBody>
                    <a:bodyPr/>
                    <a:lstStyle/>
                    <a:p>
                      <a:r>
                        <a:rPr lang="en-US" dirty="0" smtClean="0"/>
                        <a:t>95,631</a:t>
                      </a:r>
                      <a:endParaRPr lang="en-US" dirty="0"/>
                    </a:p>
                  </a:txBody>
                  <a:tcPr/>
                </a:tc>
              </a:tr>
              <a:tr h="924560">
                <a:tc>
                  <a:txBody>
                    <a:bodyPr/>
                    <a:lstStyle/>
                    <a:p>
                      <a:r>
                        <a:rPr lang="en-US" dirty="0" smtClean="0"/>
                        <a:t># FH complaints</a:t>
                      </a:r>
                    </a:p>
                    <a:p>
                      <a:r>
                        <a:rPr lang="en-US" dirty="0" smtClean="0"/>
                        <a:t>(5 years)</a:t>
                      </a:r>
                      <a:endParaRPr lang="en-US" dirty="0"/>
                    </a:p>
                  </a:txBody>
                  <a:tcPr/>
                </a:tc>
                <a:tc>
                  <a:txBody>
                    <a:bodyPr/>
                    <a:lstStyle/>
                    <a:p>
                      <a:r>
                        <a:rPr lang="en-US" sz="2000" dirty="0" smtClean="0"/>
                        <a:t>59</a:t>
                      </a:r>
                    </a:p>
                    <a:p>
                      <a:r>
                        <a:rPr lang="en-US" sz="1600" dirty="0" smtClean="0"/>
                        <a:t>(</a:t>
                      </a:r>
                      <a:r>
                        <a:rPr lang="en-US" sz="1600" dirty="0" err="1" smtClean="0"/>
                        <a:t>avg</a:t>
                      </a:r>
                      <a:r>
                        <a:rPr lang="en-US" sz="1600" dirty="0" smtClean="0"/>
                        <a:t> 12/year)</a:t>
                      </a:r>
                      <a:endParaRPr lang="en-US" sz="1600" dirty="0"/>
                    </a:p>
                  </a:txBody>
                  <a:tcPr/>
                </a:tc>
                <a:tc>
                  <a:txBody>
                    <a:bodyPr/>
                    <a:lstStyle/>
                    <a:p>
                      <a:r>
                        <a:rPr lang="en-US" sz="2000" dirty="0" smtClean="0"/>
                        <a:t>12</a:t>
                      </a:r>
                    </a:p>
                    <a:p>
                      <a:r>
                        <a:rPr lang="en-US" sz="1600" dirty="0" smtClean="0"/>
                        <a:t>(</a:t>
                      </a:r>
                      <a:r>
                        <a:rPr lang="en-US" sz="1600" dirty="0" err="1" smtClean="0"/>
                        <a:t>avg</a:t>
                      </a:r>
                      <a:r>
                        <a:rPr lang="en-US" sz="1600" dirty="0" smtClean="0"/>
                        <a:t> 2.4/ year)</a:t>
                      </a:r>
                      <a:endParaRPr lang="en-US" sz="1600" dirty="0"/>
                    </a:p>
                  </a:txBody>
                  <a:tcPr/>
                </a:tc>
                <a:tc>
                  <a:txBody>
                    <a:bodyPr/>
                    <a:lstStyle/>
                    <a:p>
                      <a:r>
                        <a:rPr lang="en-US" sz="2000" dirty="0" smtClean="0"/>
                        <a:t>10</a:t>
                      </a:r>
                    </a:p>
                    <a:p>
                      <a:r>
                        <a:rPr lang="en-US" sz="1600" dirty="0" smtClean="0"/>
                        <a:t>(</a:t>
                      </a:r>
                      <a:r>
                        <a:rPr lang="en-US" sz="1600" dirty="0" err="1" smtClean="0"/>
                        <a:t>avg</a:t>
                      </a:r>
                      <a:r>
                        <a:rPr lang="en-US" sz="1600" dirty="0" smtClean="0"/>
                        <a:t> 2/year)</a:t>
                      </a:r>
                      <a:endParaRPr lang="en-US" sz="1600" dirty="0"/>
                    </a:p>
                  </a:txBody>
                  <a:tcPr/>
                </a:tc>
              </a:tr>
              <a:tr h="370840">
                <a:tc>
                  <a:txBody>
                    <a:bodyPr/>
                    <a:lstStyle/>
                    <a:p>
                      <a:r>
                        <a:rPr lang="en-US" dirty="0" smtClean="0"/>
                        <a:t>Complaints/rental transactions</a:t>
                      </a:r>
                    </a:p>
                  </a:txBody>
                  <a:tcPr/>
                </a:tc>
                <a:tc>
                  <a:txBody>
                    <a:bodyPr/>
                    <a:lstStyle/>
                    <a:p>
                      <a:r>
                        <a:rPr lang="en-US" dirty="0" smtClean="0"/>
                        <a:t>12/33,000</a:t>
                      </a:r>
                    </a:p>
                    <a:p>
                      <a:endParaRPr lang="en-US" dirty="0" smtClean="0"/>
                    </a:p>
                    <a:p>
                      <a:r>
                        <a:rPr lang="en-US" dirty="0" smtClean="0"/>
                        <a:t>(.04%)</a:t>
                      </a:r>
                      <a:endParaRPr lang="en-US" dirty="0"/>
                    </a:p>
                  </a:txBody>
                  <a:tcPr/>
                </a:tc>
                <a:tc>
                  <a:txBody>
                    <a:bodyPr/>
                    <a:lstStyle/>
                    <a:p>
                      <a:r>
                        <a:rPr lang="en-US" dirty="0" smtClean="0"/>
                        <a:t>2.4/3,600</a:t>
                      </a:r>
                    </a:p>
                    <a:p>
                      <a:endParaRPr lang="en-US" dirty="0" smtClean="0"/>
                    </a:p>
                    <a:p>
                      <a:r>
                        <a:rPr lang="en-US" dirty="0" smtClean="0"/>
                        <a:t>(.07%)</a:t>
                      </a:r>
                      <a:endParaRPr lang="en-US" dirty="0"/>
                    </a:p>
                  </a:txBody>
                  <a:tcPr/>
                </a:tc>
                <a:tc>
                  <a:txBody>
                    <a:bodyPr/>
                    <a:lstStyle/>
                    <a:p>
                      <a:r>
                        <a:rPr lang="en-US" dirty="0" smtClean="0"/>
                        <a:t>2/6,400</a:t>
                      </a:r>
                    </a:p>
                    <a:p>
                      <a:endParaRPr lang="en-US" dirty="0" smtClean="0"/>
                    </a:p>
                    <a:p>
                      <a:r>
                        <a:rPr lang="en-US" dirty="0" smtClean="0"/>
                        <a:t>(.03%)</a:t>
                      </a:r>
                      <a:endParaRPr lang="en-US" dirty="0"/>
                    </a:p>
                  </a:txBody>
                  <a:tcPr/>
                </a:tc>
              </a:tr>
              <a:tr h="370840">
                <a:tc>
                  <a:txBody>
                    <a:bodyPr/>
                    <a:lstStyle/>
                    <a:p>
                      <a:r>
                        <a:rPr lang="en-US" dirty="0" smtClean="0"/>
                        <a:t>FH problem?</a:t>
                      </a:r>
                    </a:p>
                  </a:txBody>
                  <a:tcPr/>
                </a:tc>
                <a:tc>
                  <a:txBody>
                    <a:bodyPr/>
                    <a:lstStyle/>
                    <a:p>
                      <a:endParaRPr lang="en-US" dirty="0" smtClean="0"/>
                    </a:p>
                    <a:p>
                      <a:endParaRPr lang="en-US" dirty="0"/>
                    </a:p>
                  </a:txBody>
                  <a:tcPr/>
                </a:tc>
                <a:tc>
                  <a:txBody>
                    <a:bodyPr/>
                    <a:lstStyle/>
                    <a:p>
                      <a:endParaRPr lang="en-US"/>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pPr>
              <a:defRPr/>
            </a:pPr>
            <a:fld id="{1A3B5302-DD6D-48B1-AEF7-9164F4E1CA4D}" type="slidenum">
              <a:rPr lang="en-US" smtClean="0"/>
              <a:pPr>
                <a:defRPr/>
              </a:pPr>
              <a:t>38</a:t>
            </a:fld>
            <a:endParaRPr lang="en-US" dirty="0"/>
          </a:p>
        </p:txBody>
      </p:sp>
    </p:spTree>
    <p:extLst>
      <p:ext uri="{BB962C8B-B14F-4D97-AF65-F5344CB8AC3E}">
        <p14:creationId xmlns:p14="http://schemas.microsoft.com/office/powerpoint/2010/main" val="2611347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AFFH segment	</a:t>
            </a:r>
            <a:endParaRPr lang="en-US" dirty="0"/>
          </a:p>
        </p:txBody>
      </p:sp>
      <p:sp>
        <p:nvSpPr>
          <p:cNvPr id="3" name="Content Placeholder 2"/>
          <p:cNvSpPr>
            <a:spLocks noGrp="1"/>
          </p:cNvSpPr>
          <p:nvPr>
            <p:ph sz="quarter" idx="1"/>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39</a:t>
            </a:fld>
            <a:endParaRPr lang="en-US" dirty="0"/>
          </a:p>
        </p:txBody>
      </p:sp>
    </p:spTree>
    <p:extLst>
      <p:ext uri="{BB962C8B-B14F-4D97-AF65-F5344CB8AC3E}">
        <p14:creationId xmlns:p14="http://schemas.microsoft.com/office/powerpoint/2010/main" val="130433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rmAutofit/>
          </a:bodyPr>
          <a:lstStyle/>
          <a:p>
            <a:r>
              <a:rPr lang="en-US" dirty="0" smtClean="0">
                <a:solidFill>
                  <a:schemeClr val="tx1"/>
                </a:solidFill>
              </a:rPr>
              <a:t>Federal Fair Housing Act</a:t>
            </a:r>
            <a:endParaRPr lang="en-US" dirty="0">
              <a:solidFill>
                <a:schemeClr val="tx1"/>
              </a:solidFill>
            </a:endParaRPr>
          </a:p>
        </p:txBody>
      </p:sp>
      <p:sp>
        <p:nvSpPr>
          <p:cNvPr id="3" name="Content Placeholder 2"/>
          <p:cNvSpPr>
            <a:spLocks noGrp="1"/>
          </p:cNvSpPr>
          <p:nvPr>
            <p:ph idx="1"/>
          </p:nvPr>
        </p:nvSpPr>
        <p:spPr>
          <a:xfrm>
            <a:off x="301752" y="1527048"/>
            <a:ext cx="8503920" cy="4873752"/>
          </a:xfrm>
          <a:ln>
            <a:solidFill>
              <a:schemeClr val="accent1"/>
            </a:solidFill>
          </a:ln>
        </p:spPr>
        <p:txBody>
          <a:bodyPr>
            <a:noAutofit/>
          </a:bodyPr>
          <a:lstStyle/>
          <a:p>
            <a:pPr marL="514350" indent="-514350">
              <a:buAutoNum type="alphaLcParenBoth"/>
            </a:pPr>
            <a:r>
              <a:rPr lang="en-US" sz="2000" dirty="0" smtClean="0">
                <a:latin typeface="+mj-lt"/>
              </a:rPr>
              <a:t>Prohibits housing providers from discriminating on basis of…</a:t>
            </a:r>
          </a:p>
          <a:p>
            <a:pPr marL="514350" indent="-514350">
              <a:buAutoNum type="alphaLcParenBoth"/>
            </a:pPr>
            <a:r>
              <a:rPr lang="en-US" sz="2000" dirty="0" smtClean="0">
                <a:latin typeface="+mj-lt"/>
              </a:rPr>
              <a:t>Requires HUD to administer its programs in such a way as to ensure </a:t>
            </a:r>
            <a:r>
              <a:rPr lang="en-US" sz="2000" b="1" dirty="0" smtClean="0">
                <a:latin typeface="+mj-lt"/>
              </a:rPr>
              <a:t>equal opportunity to participate</a:t>
            </a:r>
            <a:r>
              <a:rPr lang="en-US" sz="2000" i="1" dirty="0" smtClean="0">
                <a:latin typeface="+mj-lt"/>
              </a:rPr>
              <a:t>,</a:t>
            </a:r>
            <a:r>
              <a:rPr lang="en-US" sz="2000" dirty="0" smtClean="0">
                <a:latin typeface="+mj-lt"/>
              </a:rPr>
              <a:t> without regard to an applicant’s or beneficiary’s… </a:t>
            </a:r>
          </a:p>
          <a:p>
            <a:r>
              <a:rPr lang="en-US" sz="2000" dirty="0" smtClean="0"/>
              <a:t>Race</a:t>
            </a:r>
          </a:p>
          <a:p>
            <a:r>
              <a:rPr lang="en-US" sz="2000" dirty="0" smtClean="0"/>
              <a:t>Color</a:t>
            </a:r>
          </a:p>
          <a:p>
            <a:r>
              <a:rPr lang="en-US" sz="2000" dirty="0" smtClean="0"/>
              <a:t>National origin</a:t>
            </a:r>
          </a:p>
          <a:p>
            <a:r>
              <a:rPr lang="en-US" sz="2000" dirty="0" smtClean="0"/>
              <a:t>Religion</a:t>
            </a:r>
          </a:p>
          <a:p>
            <a:r>
              <a:rPr lang="en-US" sz="2000" dirty="0" smtClean="0"/>
              <a:t>Sex</a:t>
            </a:r>
          </a:p>
          <a:p>
            <a:r>
              <a:rPr lang="en-US" sz="2000" dirty="0" smtClean="0"/>
              <a:t>Familial status (people with minor children)</a:t>
            </a:r>
          </a:p>
          <a:p>
            <a:r>
              <a:rPr lang="en-US" sz="2000" dirty="0" smtClean="0"/>
              <a:t>Disability (physical, mental, developmental)</a:t>
            </a:r>
          </a:p>
          <a:p>
            <a:pPr>
              <a:buNone/>
            </a:pPr>
            <a:endParaRPr lang="en-US" sz="2000" dirty="0" smtClean="0">
              <a:solidFill>
                <a:schemeClr val="accent3"/>
              </a:solidFill>
            </a:endParaRPr>
          </a:p>
          <a:p>
            <a:pPr>
              <a:buNone/>
            </a:pPr>
            <a:r>
              <a:rPr lang="en-US" sz="2000" dirty="0" smtClean="0"/>
              <a:t>(42 USC 3608(e)(5); 24 USC 100, et seq.)</a:t>
            </a:r>
            <a:endParaRPr lang="en-US" sz="20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Affirmative Fair Housing Marketing Plans</a:t>
            </a:r>
            <a:endParaRPr lang="en-US" dirty="0">
              <a:solidFill>
                <a:schemeClr val="tx1"/>
              </a:solidFill>
            </a:endParaRPr>
          </a:p>
        </p:txBody>
      </p:sp>
      <p:sp>
        <p:nvSpPr>
          <p:cNvPr id="3" name="Content Placeholder 2"/>
          <p:cNvSpPr>
            <a:spLocks noGrp="1"/>
          </p:cNvSpPr>
          <p:nvPr>
            <p:ph sz="quarter" idx="1"/>
          </p:nvPr>
        </p:nvSpPr>
        <p:spPr/>
        <p:txBody>
          <a:bodyPr/>
          <a:lstStyle/>
          <a:p>
            <a:pPr algn="ctr">
              <a:buNone/>
            </a:pPr>
            <a:r>
              <a:rPr lang="en-US" dirty="0" smtClean="0"/>
              <a:t>HUD Form 935.2A</a:t>
            </a:r>
            <a:endParaRPr lang="en-US" dirty="0"/>
          </a:p>
        </p:txBody>
      </p:sp>
      <p:pic>
        <p:nvPicPr>
          <p:cNvPr id="6" name="Picture 5" descr="apt.jpg"/>
          <p:cNvPicPr>
            <a:picLocks noChangeAspect="1"/>
          </p:cNvPicPr>
          <p:nvPr/>
        </p:nvPicPr>
        <p:blipFill>
          <a:blip r:embed="rId2" cstate="print"/>
          <a:srcRect l="17647" t="7296" r="3529" b="4714"/>
          <a:stretch>
            <a:fillRect/>
          </a:stretch>
        </p:blipFill>
        <p:spPr>
          <a:xfrm>
            <a:off x="2209800" y="2209800"/>
            <a:ext cx="4740729" cy="3962400"/>
          </a:xfrm>
          <a:prstGeom prst="rect">
            <a:avLst/>
          </a:prstGeom>
        </p:spPr>
      </p:pic>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40</a:t>
            </a:fld>
            <a:endParaRPr lang="en-US" dirty="0"/>
          </a:p>
        </p:txBody>
      </p:sp>
    </p:spTree>
    <p:extLst>
      <p:ext uri="{BB962C8B-B14F-4D97-AF65-F5344CB8AC3E}">
        <p14:creationId xmlns:p14="http://schemas.microsoft.com/office/powerpoint/2010/main" val="2579102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800" dirty="0" smtClean="0">
                <a:solidFill>
                  <a:schemeClr val="tx1"/>
                </a:solidFill>
              </a:rPr>
              <a:t>AFHMPs</a:t>
            </a:r>
          </a:p>
        </p:txBody>
      </p:sp>
      <p:sp>
        <p:nvSpPr>
          <p:cNvPr id="14339" name="Rectangle 3"/>
          <p:cNvSpPr>
            <a:spLocks noGrp="1" noChangeArrowheads="1"/>
          </p:cNvSpPr>
          <p:nvPr>
            <p:ph sz="quarter" idx="1"/>
          </p:nvPr>
        </p:nvSpPr>
        <p:spPr/>
        <p:txBody>
          <a:bodyPr/>
          <a:lstStyle/>
          <a:p>
            <a:pPr eaLnBrk="1" hangingPunct="1">
              <a:buFont typeface="Wingdings 2" pitchFamily="18" charset="2"/>
              <a:buNone/>
            </a:pPr>
            <a:r>
              <a:rPr lang="en-US" sz="3200" dirty="0" smtClean="0"/>
              <a:t>	</a:t>
            </a:r>
          </a:p>
          <a:p>
            <a:pPr eaLnBrk="1" hangingPunct="1">
              <a:buFont typeface="Wingdings 2" pitchFamily="18" charset="2"/>
              <a:buNone/>
            </a:pPr>
            <a:r>
              <a:rPr lang="en-US" sz="3200" dirty="0" smtClean="0"/>
              <a:t>	HUD’s policy is to “administer FHA housing programs affirmatively, so…individuals of similar income levels in the same housing market area have a like range of housing choices available to them regardless of their race, color, religion, sex, handicap, familial status or national origin.” (24 CFR 200.600) </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41</a:t>
            </a:fld>
            <a:endParaRPr lang="en-US" dirty="0"/>
          </a:p>
        </p:txBody>
      </p:sp>
    </p:spTree>
    <p:extLst>
      <p:ext uri="{BB962C8B-B14F-4D97-AF65-F5344CB8AC3E}">
        <p14:creationId xmlns:p14="http://schemas.microsoft.com/office/powerpoint/2010/main" val="636288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dirty="0" smtClean="0">
                <a:solidFill>
                  <a:schemeClr val="tx1"/>
                </a:solidFill>
              </a:rPr>
              <a:t>Updating your AFHMP</a:t>
            </a:r>
          </a:p>
        </p:txBody>
      </p:sp>
      <p:sp>
        <p:nvSpPr>
          <p:cNvPr id="15363" name="Rectangle 3"/>
          <p:cNvSpPr>
            <a:spLocks noGrp="1" noChangeArrowheads="1"/>
          </p:cNvSpPr>
          <p:nvPr>
            <p:ph sz="quarter" idx="1"/>
          </p:nvPr>
        </p:nvSpPr>
        <p:spPr/>
        <p:txBody>
          <a:bodyPr/>
          <a:lstStyle/>
          <a:p>
            <a:pPr eaLnBrk="1" hangingPunct="1">
              <a:lnSpc>
                <a:spcPct val="90000"/>
              </a:lnSpc>
            </a:pPr>
            <a:r>
              <a:rPr lang="en-US" sz="2400" dirty="0" smtClean="0"/>
              <a:t>New projects: 90 days before marketing</a:t>
            </a:r>
          </a:p>
          <a:p>
            <a:pPr eaLnBrk="1" hangingPunct="1">
              <a:lnSpc>
                <a:spcPct val="90000"/>
              </a:lnSpc>
              <a:buFont typeface="Wingdings 2" pitchFamily="18" charset="2"/>
              <a:buNone/>
            </a:pPr>
            <a:endParaRPr lang="en-US" sz="2400" dirty="0" smtClean="0"/>
          </a:p>
          <a:p>
            <a:pPr eaLnBrk="1" hangingPunct="1">
              <a:lnSpc>
                <a:spcPct val="90000"/>
              </a:lnSpc>
            </a:pPr>
            <a:r>
              <a:rPr lang="en-US" sz="2400" dirty="0" smtClean="0"/>
              <a:t>Review every 5 years</a:t>
            </a:r>
          </a:p>
          <a:p>
            <a:pPr eaLnBrk="1" hangingPunct="1">
              <a:lnSpc>
                <a:spcPct val="90000"/>
              </a:lnSpc>
            </a:pPr>
            <a:endParaRPr lang="en-US" sz="2400" dirty="0" smtClean="0"/>
          </a:p>
          <a:p>
            <a:pPr eaLnBrk="1" hangingPunct="1">
              <a:lnSpc>
                <a:spcPct val="90000"/>
              </a:lnSpc>
            </a:pPr>
            <a:r>
              <a:rPr lang="en-US" sz="2400" dirty="0" smtClean="0"/>
              <a:t>Update if there is a change to city’s Consolidated Plan or significant changes to city or neighborhood </a:t>
            </a:r>
          </a:p>
          <a:p>
            <a:pPr eaLnBrk="1" hangingPunct="1">
              <a:lnSpc>
                <a:spcPct val="90000"/>
              </a:lnSpc>
              <a:buFont typeface="Wingdings 2" pitchFamily="18" charset="2"/>
              <a:buNone/>
            </a:pPr>
            <a:endParaRPr lang="en-US" sz="2400" dirty="0" smtClean="0"/>
          </a:p>
          <a:p>
            <a:pPr eaLnBrk="1" hangingPunct="1">
              <a:lnSpc>
                <a:spcPct val="90000"/>
              </a:lnSpc>
            </a:pPr>
            <a:r>
              <a:rPr lang="en-US" sz="2400" dirty="0" smtClean="0"/>
              <a:t>Update if demographics of current residents and/or applicants is not equivalent to HMA</a:t>
            </a:r>
            <a:endParaRPr lang="en-US" sz="3200" dirty="0" smtClean="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42</a:t>
            </a:fld>
            <a:endParaRPr lang="en-US" dirty="0"/>
          </a:p>
        </p:txBody>
      </p:sp>
    </p:spTree>
    <p:extLst>
      <p:ext uri="{BB962C8B-B14F-4D97-AF65-F5344CB8AC3E}">
        <p14:creationId xmlns:p14="http://schemas.microsoft.com/office/powerpoint/2010/main" val="63052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dirty="0" smtClean="0">
                <a:solidFill>
                  <a:schemeClr val="tx1"/>
                </a:solidFill>
              </a:rPr>
              <a:t>Developing an effective AFHMP</a:t>
            </a:r>
          </a:p>
        </p:txBody>
      </p:sp>
      <p:sp>
        <p:nvSpPr>
          <p:cNvPr id="16387" name="Rectangle 3"/>
          <p:cNvSpPr>
            <a:spLocks noGrp="1" noChangeArrowheads="1"/>
          </p:cNvSpPr>
          <p:nvPr>
            <p:ph sz="quarter" idx="1"/>
          </p:nvPr>
        </p:nvSpPr>
        <p:spPr/>
        <p:txBody>
          <a:bodyPr/>
          <a:lstStyle/>
          <a:p>
            <a:pPr eaLnBrk="1" hangingPunct="1"/>
            <a:r>
              <a:rPr lang="en-US" sz="2400" dirty="0" smtClean="0"/>
              <a:t>Analyze demographics of current residents and applicants vs. Housing Market Area (HMA)</a:t>
            </a:r>
          </a:p>
          <a:p>
            <a:pPr eaLnBrk="1" hangingPunct="1"/>
            <a:endParaRPr lang="en-US" sz="2400" dirty="0" smtClean="0"/>
          </a:p>
          <a:p>
            <a:pPr eaLnBrk="1" hangingPunct="1"/>
            <a:r>
              <a:rPr lang="en-US" sz="2400" dirty="0" smtClean="0"/>
              <a:t>Identify racial and ethnic groups, persons with disabilities and families with children that are under-represented and therefore “least likely to apply” without affirmative marketing to attract them to this housing opportunity</a:t>
            </a:r>
          </a:p>
          <a:p>
            <a:pPr eaLnBrk="1" hangingPunct="1"/>
            <a:endParaRPr lang="en-US" sz="2400" dirty="0" smtClean="0"/>
          </a:p>
          <a:p>
            <a:pPr eaLnBrk="1" hangingPunct="1"/>
            <a:r>
              <a:rPr lang="en-US" sz="2400" dirty="0" smtClean="0"/>
              <a:t>Devise marketing strategy to attract them</a:t>
            </a:r>
          </a:p>
          <a:p>
            <a:pPr eaLnBrk="1" hangingPunct="1"/>
            <a:endParaRPr lang="en-US" sz="2400" dirty="0" smtClean="0"/>
          </a:p>
          <a:p>
            <a:pPr eaLnBrk="1" hangingPunct="1"/>
            <a:r>
              <a:rPr lang="en-US" sz="2400" dirty="0" smtClean="0"/>
              <a:t>Get HUD’s written approval of your plan</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43</a:t>
            </a:fld>
            <a:endParaRPr lang="en-US" dirty="0"/>
          </a:p>
        </p:txBody>
      </p:sp>
    </p:spTree>
    <p:extLst>
      <p:ext uri="{BB962C8B-B14F-4D97-AF65-F5344CB8AC3E}">
        <p14:creationId xmlns:p14="http://schemas.microsoft.com/office/powerpoint/2010/main" val="789332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dirty="0" smtClean="0">
                <a:solidFill>
                  <a:schemeClr val="tx1"/>
                </a:solidFill>
              </a:rPr>
              <a:t>Part 1: Project Background</a:t>
            </a:r>
          </a:p>
        </p:txBody>
      </p:sp>
      <p:sp>
        <p:nvSpPr>
          <p:cNvPr id="17411" name="Content Placeholder 2"/>
          <p:cNvSpPr>
            <a:spLocks noGrp="1"/>
          </p:cNvSpPr>
          <p:nvPr>
            <p:ph sz="quarter" idx="1"/>
          </p:nvPr>
        </p:nvSpPr>
        <p:spPr>
          <a:xfrm>
            <a:off x="304800" y="1524000"/>
            <a:ext cx="8503920" cy="4572000"/>
          </a:xfrm>
        </p:spPr>
        <p:txBody>
          <a:bodyPr/>
          <a:lstStyle/>
          <a:p>
            <a:pPr eaLnBrk="1" hangingPunct="1"/>
            <a:r>
              <a:rPr lang="en-US" sz="2800" u="sng" dirty="0" smtClean="0"/>
              <a:t>Blocks 1d-1e</a:t>
            </a:r>
            <a:r>
              <a:rPr lang="en-US" sz="2800" dirty="0" smtClean="0"/>
              <a:t>: Census Tract &amp; Housing Market Area</a:t>
            </a:r>
          </a:p>
          <a:p>
            <a:pPr lvl="1" eaLnBrk="1" hangingPunct="1"/>
            <a:r>
              <a:rPr lang="en-US" sz="2800" u="sng" dirty="0" smtClean="0">
                <a:solidFill>
                  <a:schemeClr val="tx1"/>
                </a:solidFill>
              </a:rPr>
              <a:t>Housing Market Area (HMA)</a:t>
            </a:r>
            <a:r>
              <a:rPr lang="en-US" sz="2800" dirty="0" smtClean="0">
                <a:solidFill>
                  <a:schemeClr val="tx1"/>
                </a:solidFill>
              </a:rPr>
              <a:t>: the area from which a project owner/agent may reasonably expect to draw a substantial number of tenants</a:t>
            </a:r>
          </a:p>
          <a:p>
            <a:pPr lvl="1" eaLnBrk="1" hangingPunct="1"/>
            <a:r>
              <a:rPr lang="en-US" sz="2800" dirty="0" smtClean="0">
                <a:solidFill>
                  <a:schemeClr val="tx1"/>
                </a:solidFill>
              </a:rPr>
              <a:t>HMA should not be smaller than the county</a:t>
            </a:r>
          </a:p>
          <a:p>
            <a:pPr eaLnBrk="1" hangingPunct="1"/>
            <a:endParaRPr lang="en-US" sz="2800" u="sng" dirty="0" smtClean="0"/>
          </a:p>
        </p:txBody>
      </p:sp>
      <p:pic>
        <p:nvPicPr>
          <p:cNvPr id="1027" name="Picture 3" descr="C:\Users\Zach\Desktop\HMA.JPG"/>
          <p:cNvPicPr>
            <a:picLocks noChangeAspect="1" noChangeArrowheads="1"/>
          </p:cNvPicPr>
          <p:nvPr/>
        </p:nvPicPr>
        <p:blipFill>
          <a:blip r:embed="rId3" cstate="print"/>
          <a:srcRect l="55026" t="36087" b="20783"/>
          <a:stretch>
            <a:fillRect/>
          </a:stretch>
        </p:blipFill>
        <p:spPr bwMode="auto">
          <a:xfrm>
            <a:off x="4724400" y="3962400"/>
            <a:ext cx="4090988" cy="2362200"/>
          </a:xfrm>
          <a:prstGeom prst="rect">
            <a:avLst/>
          </a:prstGeom>
          <a:noFill/>
        </p:spPr>
      </p:pic>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44</a:t>
            </a:fld>
            <a:endParaRPr lang="en-US" dirty="0"/>
          </a:p>
        </p:txBody>
      </p:sp>
    </p:spTree>
    <p:extLst>
      <p:ext uri="{BB962C8B-B14F-4D97-AF65-F5344CB8AC3E}">
        <p14:creationId xmlns:p14="http://schemas.microsoft.com/office/powerpoint/2010/main" val="2292898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Part 2: Plan Details</a:t>
            </a:r>
            <a:endParaRPr lang="en-US" dirty="0">
              <a:solidFill>
                <a:schemeClr val="tx1"/>
              </a:solidFill>
            </a:endParaRPr>
          </a:p>
        </p:txBody>
      </p:sp>
      <p:sp>
        <p:nvSpPr>
          <p:cNvPr id="3" name="Content Placeholder 2"/>
          <p:cNvSpPr>
            <a:spLocks noGrp="1"/>
          </p:cNvSpPr>
          <p:nvPr>
            <p:ph sz="quarter" idx="1"/>
          </p:nvPr>
        </p:nvSpPr>
        <p:spPr/>
        <p:txBody>
          <a:bodyPr/>
          <a:lstStyle/>
          <a:p>
            <a:pPr eaLnBrk="1" hangingPunct="1"/>
            <a:r>
              <a:rPr lang="en-US" sz="2800" u="sng" dirty="0" smtClean="0"/>
              <a:t>Block 2d</a:t>
            </a:r>
            <a:r>
              <a:rPr lang="en-US" sz="2800" dirty="0" smtClean="0"/>
              <a:t>: Advertising Start Date</a:t>
            </a:r>
          </a:p>
          <a:p>
            <a:pPr lvl="1" eaLnBrk="1" hangingPunct="1"/>
            <a:r>
              <a:rPr lang="en-US" sz="2800" dirty="0" smtClean="0">
                <a:solidFill>
                  <a:schemeClr val="tx1"/>
                </a:solidFill>
              </a:rPr>
              <a:t>Should be at least 30 days after the AFHMP is submitted to FHEO</a:t>
            </a:r>
          </a:p>
          <a:p>
            <a:endParaRPr lang="en-US" dirty="0"/>
          </a:p>
        </p:txBody>
      </p:sp>
      <p:pic>
        <p:nvPicPr>
          <p:cNvPr id="3077" name="Picture 5" descr="C:\Users\Zach\Desktop\advertising start date.JPG"/>
          <p:cNvPicPr>
            <a:picLocks noChangeAspect="1" noChangeArrowheads="1"/>
          </p:cNvPicPr>
          <p:nvPr/>
        </p:nvPicPr>
        <p:blipFill>
          <a:blip r:embed="rId2" cstate="print"/>
          <a:srcRect/>
          <a:stretch>
            <a:fillRect/>
          </a:stretch>
        </p:blipFill>
        <p:spPr bwMode="auto">
          <a:xfrm>
            <a:off x="2667000" y="3352800"/>
            <a:ext cx="6286500" cy="3038475"/>
          </a:xfrm>
          <a:prstGeom prst="rect">
            <a:avLst/>
          </a:prstGeom>
          <a:noFill/>
        </p:spPr>
      </p:pic>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45</a:t>
            </a:fld>
            <a:endParaRPr lang="en-US" dirty="0"/>
          </a:p>
        </p:txBody>
      </p:sp>
    </p:spTree>
    <p:extLst>
      <p:ext uri="{BB962C8B-B14F-4D97-AF65-F5344CB8AC3E}">
        <p14:creationId xmlns:p14="http://schemas.microsoft.com/office/powerpoint/2010/main" val="1055546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Part 3: Demographics &amp; Marketing</a:t>
            </a:r>
            <a:endParaRPr lang="en-US" dirty="0">
              <a:solidFill>
                <a:schemeClr val="tx1"/>
              </a:solidFill>
            </a:endParaRPr>
          </a:p>
        </p:txBody>
      </p:sp>
      <p:pic>
        <p:nvPicPr>
          <p:cNvPr id="4098" name="Picture 2"/>
          <p:cNvPicPr>
            <a:picLocks noGrp="1" noChangeAspect="1" noChangeArrowheads="1"/>
          </p:cNvPicPr>
          <p:nvPr>
            <p:ph sz="quarter" idx="1"/>
          </p:nvPr>
        </p:nvPicPr>
        <p:blipFill>
          <a:blip r:embed="rId2" cstate="print"/>
          <a:srcRect l="2199" t="9562" r="4483"/>
          <a:stretch>
            <a:fillRect/>
          </a:stretch>
        </p:blipFill>
        <p:spPr bwMode="auto">
          <a:xfrm>
            <a:off x="152400" y="1676400"/>
            <a:ext cx="8851285" cy="2438400"/>
          </a:xfrm>
          <a:prstGeom prst="rect">
            <a:avLst/>
          </a:prstGeom>
          <a:noFill/>
          <a:ln w="9525">
            <a:noFill/>
            <a:miter lim="800000"/>
            <a:headEnd/>
            <a:tailEnd/>
          </a:ln>
        </p:spPr>
      </p:pic>
      <p:sp>
        <p:nvSpPr>
          <p:cNvPr id="7" name="TextBox 6"/>
          <p:cNvSpPr txBox="1"/>
          <p:nvPr/>
        </p:nvSpPr>
        <p:spPr>
          <a:xfrm>
            <a:off x="381000" y="4648200"/>
            <a:ext cx="3837910" cy="584775"/>
          </a:xfrm>
          <a:prstGeom prst="rect">
            <a:avLst/>
          </a:prstGeom>
          <a:noFill/>
        </p:spPr>
        <p:txBody>
          <a:bodyPr wrap="none" rtlCol="0">
            <a:spAutoFit/>
          </a:bodyPr>
          <a:lstStyle/>
          <a:p>
            <a:r>
              <a:rPr lang="en-US" sz="3200" i="1" dirty="0" smtClean="0">
                <a:latin typeface="+mj-lt"/>
              </a:rPr>
              <a:t>Go to Worksheet 1…</a:t>
            </a:r>
            <a:endParaRPr lang="en-US" sz="3200" i="1" dirty="0">
              <a:latin typeface="+mj-lt"/>
            </a:endParaRPr>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46</a:t>
            </a:fld>
            <a:endParaRPr lang="en-US" dirty="0"/>
          </a:p>
        </p:txBody>
      </p:sp>
    </p:spTree>
    <p:extLst>
      <p:ext uri="{BB962C8B-B14F-4D97-AF65-F5344CB8AC3E}">
        <p14:creationId xmlns:p14="http://schemas.microsoft.com/office/powerpoint/2010/main" val="3343008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Worksheet 1</a:t>
            </a:r>
            <a:endParaRPr lang="en-US" dirty="0">
              <a:solidFill>
                <a:schemeClr val="tx1"/>
              </a:solidFill>
            </a:endParaRP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228600" y="1584226"/>
            <a:ext cx="8458200" cy="489277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47</a:t>
            </a:fld>
            <a:endParaRPr lang="en-US" dirty="0"/>
          </a:p>
        </p:txBody>
      </p:sp>
    </p:spTree>
    <p:extLst>
      <p:ext uri="{BB962C8B-B14F-4D97-AF65-F5344CB8AC3E}">
        <p14:creationId xmlns:p14="http://schemas.microsoft.com/office/powerpoint/2010/main" val="1090951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Race   v. Ethnicity</a:t>
            </a:r>
            <a:endParaRPr lang="en-US" dirty="0">
              <a:solidFill>
                <a:schemeClr val="tx1"/>
              </a:solidFill>
            </a:endParaRPr>
          </a:p>
        </p:txBody>
      </p:sp>
      <p:sp>
        <p:nvSpPr>
          <p:cNvPr id="5" name="Content Placeholder 4"/>
          <p:cNvSpPr>
            <a:spLocks noGrp="1"/>
          </p:cNvSpPr>
          <p:nvPr>
            <p:ph sz="half" idx="1"/>
          </p:nvPr>
        </p:nvSpPr>
        <p:spPr/>
        <p:txBody>
          <a:bodyPr/>
          <a:lstStyle/>
          <a:p>
            <a:pPr algn="ctr">
              <a:buNone/>
            </a:pPr>
            <a:r>
              <a:rPr lang="en-US" sz="3200" u="sng" dirty="0" smtClean="0"/>
              <a:t>Race</a:t>
            </a:r>
          </a:p>
          <a:p>
            <a:pPr algn="ctr">
              <a:buNone/>
            </a:pPr>
            <a:endParaRPr lang="en-US" dirty="0" smtClean="0"/>
          </a:p>
          <a:p>
            <a:r>
              <a:rPr lang="en-US" dirty="0" smtClean="0"/>
              <a:t>American Indian/Alaska Native</a:t>
            </a:r>
          </a:p>
          <a:p>
            <a:r>
              <a:rPr lang="en-US" dirty="0" smtClean="0"/>
              <a:t>Asian</a:t>
            </a:r>
          </a:p>
          <a:p>
            <a:r>
              <a:rPr lang="en-US" dirty="0" smtClean="0"/>
              <a:t>Black/African-American</a:t>
            </a:r>
          </a:p>
          <a:p>
            <a:r>
              <a:rPr lang="en-US" dirty="0" smtClean="0"/>
              <a:t>Native Hawaiian/Other Pacific Islander</a:t>
            </a:r>
          </a:p>
          <a:p>
            <a:r>
              <a:rPr lang="en-US" dirty="0" smtClean="0"/>
              <a:t>White</a:t>
            </a:r>
            <a:endParaRPr lang="en-US" dirty="0"/>
          </a:p>
        </p:txBody>
      </p:sp>
      <p:sp>
        <p:nvSpPr>
          <p:cNvPr id="6" name="Content Placeholder 5"/>
          <p:cNvSpPr>
            <a:spLocks noGrp="1"/>
          </p:cNvSpPr>
          <p:nvPr>
            <p:ph sz="half" idx="2"/>
          </p:nvPr>
        </p:nvSpPr>
        <p:spPr/>
        <p:txBody>
          <a:bodyPr/>
          <a:lstStyle/>
          <a:p>
            <a:pPr algn="ctr">
              <a:buNone/>
            </a:pPr>
            <a:r>
              <a:rPr lang="en-US" sz="3200" u="sng" dirty="0" smtClean="0"/>
              <a:t>Ethnicity</a:t>
            </a:r>
          </a:p>
          <a:p>
            <a:pPr lvl="1"/>
            <a:endParaRPr lang="en-US" dirty="0" smtClean="0"/>
          </a:p>
          <a:p>
            <a:r>
              <a:rPr lang="en-US" dirty="0" smtClean="0"/>
              <a:t>Hispanic or Latino</a:t>
            </a:r>
          </a:p>
          <a:p>
            <a:r>
              <a:rPr lang="en-US" dirty="0" smtClean="0"/>
              <a:t>Not Hispanic or Latino</a:t>
            </a:r>
            <a:endParaRPr lang="en-US" dirty="0"/>
          </a:p>
        </p:txBody>
      </p:sp>
      <p:sp>
        <p:nvSpPr>
          <p:cNvPr id="2" name="Slide Number Placeholder 1"/>
          <p:cNvSpPr>
            <a:spLocks noGrp="1"/>
          </p:cNvSpPr>
          <p:nvPr>
            <p:ph type="sldNum" sz="quarter" idx="12"/>
          </p:nvPr>
        </p:nvSpPr>
        <p:spPr/>
        <p:txBody>
          <a:bodyPr/>
          <a:lstStyle/>
          <a:p>
            <a:pPr>
              <a:defRPr/>
            </a:pPr>
            <a:fld id="{82FD4502-B3F4-4C23-895F-D861CE1EE807}" type="slidenum">
              <a:rPr lang="en-US" smtClean="0"/>
              <a:pPr>
                <a:defRPr/>
              </a:pPr>
              <a:t>48</a:t>
            </a:fld>
            <a:endParaRPr lang="en-US" dirty="0"/>
          </a:p>
        </p:txBody>
      </p:sp>
    </p:spTree>
    <p:extLst>
      <p:ext uri="{BB962C8B-B14F-4D97-AF65-F5344CB8AC3E}">
        <p14:creationId xmlns:p14="http://schemas.microsoft.com/office/powerpoint/2010/main" val="2046721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200" dirty="0" smtClean="0">
                <a:solidFill>
                  <a:schemeClr val="tx1"/>
                </a:solidFill>
              </a:rPr>
              <a:t>Collecting Racial &amp; Ethnic Data</a:t>
            </a:r>
          </a:p>
        </p:txBody>
      </p:sp>
      <p:sp>
        <p:nvSpPr>
          <p:cNvPr id="3" name="Content Placeholder 2"/>
          <p:cNvSpPr>
            <a:spLocks noGrp="1"/>
          </p:cNvSpPr>
          <p:nvPr>
            <p:ph sz="quarter" idx="1"/>
          </p:nvPr>
        </p:nvSpPr>
        <p:spPr/>
        <p:txBody>
          <a:bodyPr>
            <a:normAutofit/>
          </a:bodyPr>
          <a:lstStyle/>
          <a:p>
            <a:pPr marL="274320" indent="-274320" eaLnBrk="1" fontAlgn="auto" hangingPunct="1">
              <a:spcAft>
                <a:spcPts val="0"/>
              </a:spcAft>
              <a:buFont typeface="Wingdings 2"/>
              <a:buChar char=""/>
              <a:defRPr/>
            </a:pPr>
            <a:r>
              <a:rPr lang="en-US" sz="3200" dirty="0" smtClean="0"/>
              <a:t>Self-reporting is the </a:t>
            </a:r>
            <a:r>
              <a:rPr lang="en-US" sz="3200" i="1" dirty="0" smtClean="0"/>
              <a:t>preferred </a:t>
            </a:r>
            <a:r>
              <a:rPr lang="en-US" sz="3200" dirty="0" smtClean="0"/>
              <a:t>method for collecting race &amp; ethnicity data</a:t>
            </a:r>
          </a:p>
          <a:p>
            <a:pPr marL="274320" indent="-274320" eaLnBrk="1" fontAlgn="auto" hangingPunct="1">
              <a:spcAft>
                <a:spcPts val="0"/>
              </a:spcAft>
              <a:buFont typeface="Wingdings 2"/>
              <a:buNone/>
              <a:defRPr/>
            </a:pPr>
            <a:endParaRPr lang="en-US" sz="3200" dirty="0" smtClean="0"/>
          </a:p>
          <a:p>
            <a:pPr marL="274320" indent="-274320" eaLnBrk="1" fontAlgn="auto" hangingPunct="1">
              <a:spcAft>
                <a:spcPts val="0"/>
              </a:spcAft>
              <a:buFont typeface="Wingdings 2"/>
              <a:buChar char=""/>
              <a:defRPr/>
            </a:pPr>
            <a:r>
              <a:rPr lang="en-US" sz="3200" dirty="0" smtClean="0"/>
              <a:t>If the tenant or applicant refuses to self identify, housing staff should use housing records or visual observation in order to gather this data for HUD/FHEO reporting purposes</a:t>
            </a:r>
            <a:endParaRPr lang="en-US" dirty="0" smtClean="0"/>
          </a:p>
          <a:p>
            <a:pPr marL="274320" indent="-274320" eaLnBrk="1" fontAlgn="auto" hangingPunct="1">
              <a:spcAft>
                <a:spcPts val="0"/>
              </a:spcAft>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49</a:t>
            </a:fld>
            <a:endParaRPr lang="en-US" dirty="0"/>
          </a:p>
        </p:txBody>
      </p:sp>
    </p:spTree>
    <p:extLst>
      <p:ext uri="{BB962C8B-B14F-4D97-AF65-F5344CB8AC3E}">
        <p14:creationId xmlns:p14="http://schemas.microsoft.com/office/powerpoint/2010/main" val="341501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fontAlgn="auto" hangingPunct="1">
              <a:spcAft>
                <a:spcPts val="0"/>
              </a:spcAft>
              <a:defRPr/>
            </a:pPr>
            <a:r>
              <a:rPr lang="en-US" sz="3600" dirty="0" smtClean="0">
                <a:solidFill>
                  <a:schemeClr val="tx1"/>
                </a:solidFill>
              </a:rPr>
              <a:t/>
            </a:r>
            <a:br>
              <a:rPr lang="en-US" sz="3600" dirty="0" smtClean="0">
                <a:solidFill>
                  <a:schemeClr val="tx1"/>
                </a:solidFill>
              </a:rPr>
            </a:br>
            <a:r>
              <a:rPr lang="en-US" sz="3600" dirty="0" smtClean="0">
                <a:solidFill>
                  <a:schemeClr val="tx1"/>
                </a:solidFill>
              </a:rPr>
              <a:t>Federal Fair Housing Act </a:t>
            </a:r>
          </a:p>
        </p:txBody>
      </p:sp>
      <p:sp>
        <p:nvSpPr>
          <p:cNvPr id="12291" name="Content Placeholder 2"/>
          <p:cNvSpPr>
            <a:spLocks noGrp="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dirty="0" smtClean="0"/>
              <a:t>Applies </a:t>
            </a:r>
            <a:r>
              <a:rPr lang="en-US" dirty="0"/>
              <a:t>to virtually all housing providers, both public and private</a:t>
            </a:r>
          </a:p>
          <a:p>
            <a:pPr eaLnBrk="1" fontAlgn="auto" hangingPunct="1">
              <a:spcAft>
                <a:spcPts val="0"/>
              </a:spcAft>
              <a:defRPr/>
            </a:pPr>
            <a:r>
              <a:rPr lang="en-US" dirty="0"/>
              <a:t>Prohibited Activities include (non-exhaustive list):</a:t>
            </a:r>
          </a:p>
          <a:p>
            <a:pPr lvl="1" eaLnBrk="1" fontAlgn="auto" hangingPunct="1">
              <a:spcAft>
                <a:spcPts val="0"/>
              </a:spcAft>
              <a:defRPr/>
            </a:pPr>
            <a:r>
              <a:rPr lang="en-US" dirty="0"/>
              <a:t>Refusing to sell, rent, deal</a:t>
            </a:r>
          </a:p>
          <a:p>
            <a:pPr lvl="1" eaLnBrk="1" fontAlgn="auto" hangingPunct="1">
              <a:spcAft>
                <a:spcPts val="0"/>
              </a:spcAft>
              <a:defRPr/>
            </a:pPr>
            <a:r>
              <a:rPr lang="en-US" dirty="0"/>
              <a:t>Differential terms &amp; conditions of tenancy</a:t>
            </a:r>
          </a:p>
          <a:p>
            <a:pPr lvl="1" eaLnBrk="1" fontAlgn="auto" hangingPunct="1">
              <a:spcAft>
                <a:spcPts val="0"/>
              </a:spcAft>
              <a:defRPr/>
            </a:pPr>
            <a:r>
              <a:rPr lang="en-US" dirty="0"/>
              <a:t>Discriminatory statements</a:t>
            </a:r>
          </a:p>
          <a:p>
            <a:pPr lvl="1" eaLnBrk="1" fontAlgn="auto" hangingPunct="1">
              <a:spcAft>
                <a:spcPts val="0"/>
              </a:spcAft>
              <a:defRPr/>
            </a:pPr>
            <a:r>
              <a:rPr lang="en-US" dirty="0"/>
              <a:t>False representation of </a:t>
            </a:r>
            <a:r>
              <a:rPr lang="en-US" dirty="0" smtClean="0"/>
              <a:t>availability</a:t>
            </a:r>
          </a:p>
          <a:p>
            <a:pPr lvl="1" eaLnBrk="1" fontAlgn="auto" hangingPunct="1">
              <a:spcAft>
                <a:spcPts val="0"/>
              </a:spcAft>
              <a:defRPr/>
            </a:pPr>
            <a:r>
              <a:rPr lang="en-US" dirty="0" smtClean="0"/>
              <a:t>Denial of reasonable accommodation/modification</a:t>
            </a:r>
            <a:endParaRPr lang="en-US" dirty="0"/>
          </a:p>
          <a:p>
            <a:pPr lvl="1" eaLnBrk="1" fontAlgn="auto" hangingPunct="1">
              <a:spcAft>
                <a:spcPts val="0"/>
              </a:spcAft>
              <a:defRPr/>
            </a:pPr>
            <a:r>
              <a:rPr lang="en-US" dirty="0"/>
              <a:t>Discrimination in terms of mortgage lending</a:t>
            </a:r>
          </a:p>
          <a:p>
            <a:pPr lvl="1" eaLnBrk="1" fontAlgn="auto" hangingPunct="1">
              <a:spcAft>
                <a:spcPts val="0"/>
              </a:spcAft>
              <a:defRPr/>
            </a:pPr>
            <a:r>
              <a:rPr lang="en-US" dirty="0"/>
              <a:t>Discrimination in terms of property insurance</a:t>
            </a:r>
            <a:endParaRPr lang="en-US" sz="2300" dirty="0" smtClean="0">
              <a:solidFill>
                <a:srgbClr val="FF0000"/>
              </a:solidFill>
            </a:endParaRPr>
          </a:p>
          <a:p>
            <a:pPr marL="274320" indent="-274320" eaLnBrk="1" fontAlgn="auto" hangingPunct="1">
              <a:spcAft>
                <a:spcPts val="0"/>
              </a:spcAft>
              <a:buFont typeface="Arial" charset="0"/>
              <a:buNone/>
              <a:defRPr/>
            </a:pPr>
            <a:endParaRPr lang="en-US" dirty="0" smtClean="0"/>
          </a:p>
          <a:p>
            <a:pPr marL="274320" indent="-274320" eaLnBrk="1" fontAlgn="auto" hangingPunct="1">
              <a:spcAft>
                <a:spcPts val="0"/>
              </a:spcAft>
              <a:buFont typeface="Arial" charset="0"/>
              <a:buNone/>
              <a:defRPr/>
            </a:pPr>
            <a:endParaRPr lang="en-US" dirty="0" smtClean="0"/>
          </a:p>
          <a:p>
            <a:pPr marL="274320" indent="-274320" eaLnBrk="1" fontAlgn="auto" hangingPunct="1">
              <a:spcAft>
                <a:spcPts val="0"/>
              </a:spcAft>
              <a:buFont typeface="Wingdings 2"/>
              <a:buChar char=""/>
              <a:defRPr/>
            </a:pPr>
            <a:endParaRPr lang="en-US" dirty="0" smtClean="0"/>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Worksheet 1: Common Mistakes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Race categories do not add up to 100%</a:t>
            </a:r>
          </a:p>
          <a:p>
            <a:r>
              <a:rPr lang="en-US" dirty="0" smtClean="0"/>
              <a:t>“Other” category is over 1% without further explanation</a:t>
            </a:r>
          </a:p>
          <a:p>
            <a:r>
              <a:rPr lang="en-US" dirty="0" smtClean="0"/>
              <a:t>“Familial Status” or “Disability” category is listed as “N/A”</a:t>
            </a:r>
            <a:endParaRPr lang="en-US" dirty="0"/>
          </a:p>
        </p:txBody>
      </p:sp>
      <p:sp>
        <p:nvSpPr>
          <p:cNvPr id="4" name="Slide Number Placeholder 3"/>
          <p:cNvSpPr>
            <a:spLocks noGrp="1"/>
          </p:cNvSpPr>
          <p:nvPr>
            <p:ph type="sldNum" sz="quarter" idx="12"/>
          </p:nvPr>
        </p:nvSpPr>
        <p:spPr/>
        <p:txBody>
          <a:bodyPr/>
          <a:lstStyle/>
          <a:p>
            <a:pPr>
              <a:defRPr/>
            </a:pPr>
            <a:fld id="{1A3B5302-DD6D-48B1-AEF7-9164F4E1CA4D}" type="slidenum">
              <a:rPr lang="en-US" smtClean="0"/>
              <a:pPr>
                <a:defRPr/>
              </a:pPr>
              <a:t>50</a:t>
            </a:fld>
            <a:endParaRPr lang="en-US" dirty="0"/>
          </a:p>
        </p:txBody>
      </p:sp>
    </p:spTree>
    <p:extLst>
      <p:ext uri="{BB962C8B-B14F-4D97-AF65-F5344CB8AC3E}">
        <p14:creationId xmlns:p14="http://schemas.microsoft.com/office/powerpoint/2010/main" val="3380533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dirty="0" smtClean="0">
                <a:solidFill>
                  <a:schemeClr val="tx1"/>
                </a:solidFill>
              </a:rPr>
              <a:t>Identify direction of marketing activity</a:t>
            </a:r>
          </a:p>
        </p:txBody>
      </p:sp>
      <p:sp>
        <p:nvSpPr>
          <p:cNvPr id="24579" name="Rectangle 3"/>
          <p:cNvSpPr>
            <a:spLocks noGrp="1" noChangeArrowheads="1"/>
          </p:cNvSpPr>
          <p:nvPr>
            <p:ph sz="quarter" idx="1"/>
          </p:nvPr>
        </p:nvSpPr>
        <p:spPr/>
        <p:txBody>
          <a:bodyPr/>
          <a:lstStyle/>
          <a:p>
            <a:pPr eaLnBrk="1" hangingPunct="1"/>
            <a:r>
              <a:rPr lang="en-US" sz="3000" dirty="0" smtClean="0"/>
              <a:t>FHEO generally considers a deviation of 10% or more to be a </a:t>
            </a:r>
            <a:r>
              <a:rPr lang="en-US" sz="3000" i="1" dirty="0" smtClean="0"/>
              <a:t>significant</a:t>
            </a:r>
            <a:r>
              <a:rPr lang="en-US" sz="3000" dirty="0" smtClean="0"/>
              <a:t> under-representation (dependent upon project size and number of residents/applicants)</a:t>
            </a:r>
          </a:p>
          <a:p>
            <a:pPr eaLnBrk="1" hangingPunct="1">
              <a:buFont typeface="Wingdings 2" pitchFamily="18" charset="2"/>
              <a:buNone/>
            </a:pPr>
            <a:endParaRPr lang="en-US" sz="3000" dirty="0" smtClean="0"/>
          </a:p>
          <a:p>
            <a:pPr eaLnBrk="1" hangingPunct="1"/>
            <a:r>
              <a:rPr lang="en-US" sz="3000" dirty="0" smtClean="0"/>
              <a:t>Based on completed Worksheet 1, check under-represented groups in Block 3b of AFHMP form</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51</a:t>
            </a:fld>
            <a:endParaRPr lang="en-US" dirty="0"/>
          </a:p>
        </p:txBody>
      </p:sp>
    </p:spTree>
    <p:extLst>
      <p:ext uri="{BB962C8B-B14F-4D97-AF65-F5344CB8AC3E}">
        <p14:creationId xmlns:p14="http://schemas.microsoft.com/office/powerpoint/2010/main" val="249997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Worksheet 1: Example</a:t>
            </a:r>
            <a:endParaRPr lang="en-US" dirty="0">
              <a:solidFill>
                <a:schemeClr val="tx1"/>
              </a:solidFill>
            </a:endParaRPr>
          </a:p>
        </p:txBody>
      </p:sp>
      <p:graphicFrame>
        <p:nvGraphicFramePr>
          <p:cNvPr id="4" name="Content Placeholder 3"/>
          <p:cNvGraphicFramePr>
            <a:graphicFrameLocks noGrp="1"/>
          </p:cNvGraphicFramePr>
          <p:nvPr>
            <p:ph sz="quarter" idx="1"/>
          </p:nvPr>
        </p:nvGraphicFramePr>
        <p:xfrm>
          <a:off x="301625" y="1527175"/>
          <a:ext cx="8504238" cy="4824108"/>
        </p:xfrm>
        <a:graphic>
          <a:graphicData uri="http://schemas.openxmlformats.org/drawingml/2006/table">
            <a:tbl>
              <a:tblPr firstRow="1" bandRow="1">
                <a:tableStyleId>{5C22544A-7EE6-4342-B048-85BDC9FD1C3A}</a:tableStyleId>
              </a:tblPr>
              <a:tblGrid>
                <a:gridCol w="2060575"/>
                <a:gridCol w="1219200"/>
                <a:gridCol w="1447800"/>
                <a:gridCol w="1219200"/>
                <a:gridCol w="1143000"/>
                <a:gridCol w="1414463"/>
              </a:tblGrid>
              <a:tr h="674356">
                <a:tc>
                  <a:txBody>
                    <a:bodyPr/>
                    <a:lstStyle/>
                    <a:p>
                      <a:endParaRPr lang="en-US" dirty="0"/>
                    </a:p>
                  </a:txBody>
                  <a:tcPr/>
                </a:tc>
                <a:tc>
                  <a:txBody>
                    <a:bodyPr/>
                    <a:lstStyle/>
                    <a:p>
                      <a:r>
                        <a:rPr lang="en-US" dirty="0" smtClean="0"/>
                        <a:t>Tenants</a:t>
                      </a:r>
                      <a:endParaRPr lang="en-US" dirty="0"/>
                    </a:p>
                  </a:txBody>
                  <a:tcPr/>
                </a:tc>
                <a:tc>
                  <a:txBody>
                    <a:bodyPr/>
                    <a:lstStyle/>
                    <a:p>
                      <a:r>
                        <a:rPr lang="en-US" dirty="0" smtClean="0"/>
                        <a:t>Applicants</a:t>
                      </a:r>
                      <a:endParaRPr lang="en-US" dirty="0"/>
                    </a:p>
                  </a:txBody>
                  <a:tcPr/>
                </a:tc>
                <a:tc>
                  <a:txBody>
                    <a:bodyPr/>
                    <a:lstStyle/>
                    <a:p>
                      <a:r>
                        <a:rPr lang="en-US" dirty="0" smtClean="0"/>
                        <a:t>Census Tract</a:t>
                      </a:r>
                      <a:endParaRPr lang="en-US" dirty="0"/>
                    </a:p>
                  </a:txBody>
                  <a:tcPr/>
                </a:tc>
                <a:tc>
                  <a:txBody>
                    <a:bodyPr/>
                    <a:lstStyle/>
                    <a:p>
                      <a:r>
                        <a:rPr lang="en-US" dirty="0" smtClean="0"/>
                        <a:t>HMA</a:t>
                      </a:r>
                      <a:endParaRPr lang="en-US" dirty="0"/>
                    </a:p>
                  </a:txBody>
                  <a:tcPr/>
                </a:tc>
                <a:tc>
                  <a:txBody>
                    <a:bodyPr/>
                    <a:lstStyle/>
                    <a:p>
                      <a:r>
                        <a:rPr lang="en-US" dirty="0" smtClean="0"/>
                        <a:t>Expanded HMA</a:t>
                      </a:r>
                      <a:endParaRPr lang="en-US" dirty="0"/>
                    </a:p>
                  </a:txBody>
                  <a:tcPr/>
                </a:tc>
              </a:tr>
              <a:tr h="431089">
                <a:tc>
                  <a:txBody>
                    <a:bodyPr/>
                    <a:lstStyle/>
                    <a:p>
                      <a:r>
                        <a:rPr lang="en-US" sz="2000" dirty="0" smtClean="0"/>
                        <a:t>White</a:t>
                      </a:r>
                      <a:endParaRPr lang="en-US" sz="2000" dirty="0"/>
                    </a:p>
                  </a:txBody>
                  <a:tcPr/>
                </a:tc>
                <a:tc>
                  <a:txBody>
                    <a:bodyPr/>
                    <a:lstStyle/>
                    <a:p>
                      <a:r>
                        <a:rPr lang="en-US" sz="2000" dirty="0" smtClean="0"/>
                        <a:t>60</a:t>
                      </a:r>
                      <a:endParaRPr lang="en-US" sz="2000" dirty="0"/>
                    </a:p>
                  </a:txBody>
                  <a:tcPr/>
                </a:tc>
                <a:tc>
                  <a:txBody>
                    <a:bodyPr/>
                    <a:lstStyle/>
                    <a:p>
                      <a:r>
                        <a:rPr lang="en-US" sz="2000" dirty="0" smtClean="0"/>
                        <a:t>35</a:t>
                      </a:r>
                      <a:endParaRPr lang="en-US" sz="2000" dirty="0"/>
                    </a:p>
                  </a:txBody>
                  <a:tcPr/>
                </a:tc>
                <a:tc>
                  <a:txBody>
                    <a:bodyPr/>
                    <a:lstStyle/>
                    <a:p>
                      <a:r>
                        <a:rPr lang="en-US" sz="2000" dirty="0" smtClean="0"/>
                        <a:t>50</a:t>
                      </a:r>
                      <a:endParaRPr lang="en-US" sz="2000" dirty="0"/>
                    </a:p>
                  </a:txBody>
                  <a:tcPr/>
                </a:tc>
                <a:tc>
                  <a:txBody>
                    <a:bodyPr/>
                    <a:lstStyle/>
                    <a:p>
                      <a:r>
                        <a:rPr lang="en-US" sz="2000" dirty="0" smtClean="0"/>
                        <a:t>25</a:t>
                      </a:r>
                      <a:endParaRPr lang="en-US" sz="2000" dirty="0"/>
                    </a:p>
                  </a:txBody>
                  <a:tcPr/>
                </a:tc>
                <a:tc>
                  <a:txBody>
                    <a:bodyPr/>
                    <a:lstStyle/>
                    <a:p>
                      <a:endParaRPr lang="en-US" sz="2000" dirty="0"/>
                    </a:p>
                  </a:txBody>
                  <a:tcPr/>
                </a:tc>
              </a:tr>
              <a:tr h="431089">
                <a:tc>
                  <a:txBody>
                    <a:bodyPr/>
                    <a:lstStyle/>
                    <a:p>
                      <a:r>
                        <a:rPr lang="en-US" sz="2000" dirty="0" smtClean="0"/>
                        <a:t>Black</a:t>
                      </a:r>
                      <a:endParaRPr lang="en-US" sz="2000" dirty="0"/>
                    </a:p>
                  </a:txBody>
                  <a:tcPr/>
                </a:tc>
                <a:tc>
                  <a:txBody>
                    <a:bodyPr/>
                    <a:lstStyle/>
                    <a:p>
                      <a:r>
                        <a:rPr lang="en-US" sz="2000" dirty="0" smtClean="0"/>
                        <a:t>20</a:t>
                      </a:r>
                      <a:endParaRPr lang="en-US" sz="2000" dirty="0"/>
                    </a:p>
                  </a:txBody>
                  <a:tcPr/>
                </a:tc>
                <a:tc>
                  <a:txBody>
                    <a:bodyPr/>
                    <a:lstStyle/>
                    <a:p>
                      <a:r>
                        <a:rPr lang="en-US" sz="2000" dirty="0" smtClean="0"/>
                        <a:t>40</a:t>
                      </a:r>
                      <a:endParaRPr lang="en-US" sz="2000" dirty="0"/>
                    </a:p>
                  </a:txBody>
                  <a:tcPr/>
                </a:tc>
                <a:tc>
                  <a:txBody>
                    <a:bodyPr/>
                    <a:lstStyle/>
                    <a:p>
                      <a:r>
                        <a:rPr lang="en-US" sz="2000" dirty="0" smtClean="0"/>
                        <a:t>25</a:t>
                      </a:r>
                      <a:endParaRPr lang="en-US" sz="2000" dirty="0"/>
                    </a:p>
                  </a:txBody>
                  <a:tcPr/>
                </a:tc>
                <a:tc>
                  <a:txBody>
                    <a:bodyPr/>
                    <a:lstStyle/>
                    <a:p>
                      <a:r>
                        <a:rPr lang="en-US" sz="2000" dirty="0" smtClean="0"/>
                        <a:t>50</a:t>
                      </a:r>
                      <a:endParaRPr lang="en-US" sz="2000" dirty="0"/>
                    </a:p>
                  </a:txBody>
                  <a:tcPr/>
                </a:tc>
                <a:tc>
                  <a:txBody>
                    <a:bodyPr/>
                    <a:lstStyle/>
                    <a:p>
                      <a:endParaRPr lang="en-US" sz="2000" dirty="0"/>
                    </a:p>
                  </a:txBody>
                  <a:tcPr/>
                </a:tc>
              </a:tr>
              <a:tr h="431089">
                <a:tc>
                  <a:txBody>
                    <a:bodyPr/>
                    <a:lstStyle/>
                    <a:p>
                      <a:r>
                        <a:rPr lang="en-US" sz="2000" dirty="0" smtClean="0"/>
                        <a:t>Hispanic</a:t>
                      </a:r>
                      <a:endParaRPr lang="en-US" sz="2000" dirty="0"/>
                    </a:p>
                  </a:txBody>
                  <a:tcPr/>
                </a:tc>
                <a:tc>
                  <a:txBody>
                    <a:bodyPr/>
                    <a:lstStyle/>
                    <a:p>
                      <a:r>
                        <a:rPr lang="en-US" sz="2000" dirty="0" smtClean="0"/>
                        <a:t>35</a:t>
                      </a:r>
                      <a:endParaRPr lang="en-US" sz="2000" dirty="0"/>
                    </a:p>
                  </a:txBody>
                  <a:tcPr/>
                </a:tc>
                <a:tc>
                  <a:txBody>
                    <a:bodyPr/>
                    <a:lstStyle/>
                    <a:p>
                      <a:r>
                        <a:rPr lang="en-US" sz="2000" dirty="0" smtClean="0"/>
                        <a:t>30</a:t>
                      </a:r>
                      <a:endParaRPr lang="en-US" sz="2000" dirty="0"/>
                    </a:p>
                  </a:txBody>
                  <a:tcPr/>
                </a:tc>
                <a:tc>
                  <a:txBody>
                    <a:bodyPr/>
                    <a:lstStyle/>
                    <a:p>
                      <a:r>
                        <a:rPr lang="en-US" sz="2000" dirty="0" smtClean="0"/>
                        <a:t>10</a:t>
                      </a:r>
                      <a:endParaRPr lang="en-US" sz="2000" dirty="0"/>
                    </a:p>
                  </a:txBody>
                  <a:tcPr/>
                </a:tc>
                <a:tc>
                  <a:txBody>
                    <a:bodyPr/>
                    <a:lstStyle/>
                    <a:p>
                      <a:r>
                        <a:rPr lang="en-US" sz="2000" dirty="0" smtClean="0"/>
                        <a:t>50</a:t>
                      </a:r>
                      <a:endParaRPr lang="en-US" sz="2000" dirty="0"/>
                    </a:p>
                  </a:txBody>
                  <a:tcPr/>
                </a:tc>
                <a:tc>
                  <a:txBody>
                    <a:bodyPr/>
                    <a:lstStyle/>
                    <a:p>
                      <a:endParaRPr lang="en-US" sz="2000" dirty="0"/>
                    </a:p>
                  </a:txBody>
                  <a:tcPr/>
                </a:tc>
              </a:tr>
              <a:tr h="431089">
                <a:tc>
                  <a:txBody>
                    <a:bodyPr/>
                    <a:lstStyle/>
                    <a:p>
                      <a:r>
                        <a:rPr lang="en-US" sz="2000" dirty="0" smtClean="0"/>
                        <a:t>Asian</a:t>
                      </a:r>
                      <a:endParaRPr lang="en-US" sz="2000" dirty="0"/>
                    </a:p>
                  </a:txBody>
                  <a:tcPr/>
                </a:tc>
                <a:tc>
                  <a:txBody>
                    <a:bodyPr/>
                    <a:lstStyle/>
                    <a:p>
                      <a:r>
                        <a:rPr lang="en-US" sz="2000" dirty="0" smtClean="0"/>
                        <a:t>10</a:t>
                      </a:r>
                      <a:endParaRPr lang="en-US" sz="2000" dirty="0"/>
                    </a:p>
                  </a:txBody>
                  <a:tcPr/>
                </a:tc>
                <a:tc>
                  <a:txBody>
                    <a:bodyPr/>
                    <a:lstStyle/>
                    <a:p>
                      <a:r>
                        <a:rPr lang="en-US" sz="2000" dirty="0" smtClean="0"/>
                        <a:t>15</a:t>
                      </a:r>
                      <a:endParaRPr lang="en-US" sz="2000" dirty="0"/>
                    </a:p>
                  </a:txBody>
                  <a:tcPr/>
                </a:tc>
                <a:tc>
                  <a:txBody>
                    <a:bodyPr/>
                    <a:lstStyle/>
                    <a:p>
                      <a:r>
                        <a:rPr lang="en-US" sz="2000" dirty="0" smtClean="0"/>
                        <a:t>10</a:t>
                      </a:r>
                      <a:endParaRPr lang="en-US" sz="2000" dirty="0"/>
                    </a:p>
                  </a:txBody>
                  <a:tcPr/>
                </a:tc>
                <a:tc>
                  <a:txBody>
                    <a:bodyPr/>
                    <a:lstStyle/>
                    <a:p>
                      <a:r>
                        <a:rPr lang="en-US" sz="2000" dirty="0" smtClean="0"/>
                        <a:t>15</a:t>
                      </a:r>
                      <a:endParaRPr lang="en-US" sz="2000" dirty="0"/>
                    </a:p>
                  </a:txBody>
                  <a:tcPr/>
                </a:tc>
                <a:tc>
                  <a:txBody>
                    <a:bodyPr/>
                    <a:lstStyle/>
                    <a:p>
                      <a:endParaRPr lang="en-US" sz="2000" dirty="0"/>
                    </a:p>
                  </a:txBody>
                  <a:tcPr/>
                </a:tc>
              </a:tr>
              <a:tr h="431089">
                <a:tc>
                  <a:txBody>
                    <a:bodyPr/>
                    <a:lstStyle/>
                    <a:p>
                      <a:r>
                        <a:rPr lang="en-US" sz="2000" dirty="0" smtClean="0"/>
                        <a:t>Indian/Alaskan</a:t>
                      </a:r>
                      <a:endParaRPr lang="en-US" sz="2000" dirty="0"/>
                    </a:p>
                  </a:txBody>
                  <a:tcPr/>
                </a:tc>
                <a:tc>
                  <a:txBody>
                    <a:bodyPr/>
                    <a:lstStyle/>
                    <a:p>
                      <a:r>
                        <a:rPr lang="en-US" sz="2000" dirty="0" smtClean="0"/>
                        <a:t>5</a:t>
                      </a:r>
                      <a:endParaRPr lang="en-US" sz="2000" dirty="0"/>
                    </a:p>
                  </a:txBody>
                  <a:tcPr/>
                </a:tc>
                <a:tc>
                  <a:txBody>
                    <a:bodyPr/>
                    <a:lstStyle/>
                    <a:p>
                      <a:r>
                        <a:rPr lang="en-US" sz="2000" dirty="0" smtClean="0"/>
                        <a:t>5</a:t>
                      </a:r>
                      <a:endParaRPr lang="en-US" sz="2000" dirty="0"/>
                    </a:p>
                  </a:txBody>
                  <a:tcPr/>
                </a:tc>
                <a:tc>
                  <a:txBody>
                    <a:bodyPr/>
                    <a:lstStyle/>
                    <a:p>
                      <a:r>
                        <a:rPr lang="en-US" sz="2000" dirty="0" smtClean="0"/>
                        <a:t>10</a:t>
                      </a:r>
                      <a:endParaRPr lang="en-US" sz="2000" dirty="0"/>
                    </a:p>
                  </a:txBody>
                  <a:tcPr/>
                </a:tc>
                <a:tc>
                  <a:txBody>
                    <a:bodyPr/>
                    <a:lstStyle/>
                    <a:p>
                      <a:r>
                        <a:rPr lang="en-US" sz="2000" dirty="0" smtClean="0"/>
                        <a:t>5</a:t>
                      </a:r>
                      <a:endParaRPr lang="en-US" sz="2000" dirty="0"/>
                    </a:p>
                  </a:txBody>
                  <a:tcPr/>
                </a:tc>
                <a:tc>
                  <a:txBody>
                    <a:bodyPr/>
                    <a:lstStyle/>
                    <a:p>
                      <a:endParaRPr lang="en-US" sz="2000" dirty="0"/>
                    </a:p>
                  </a:txBody>
                  <a:tcPr/>
                </a:tc>
              </a:tr>
              <a:tr h="431089">
                <a:tc>
                  <a:txBody>
                    <a:bodyPr/>
                    <a:lstStyle/>
                    <a:p>
                      <a:r>
                        <a:rPr lang="en-US" sz="2000" dirty="0" smtClean="0"/>
                        <a:t>Pacific</a:t>
                      </a:r>
                      <a:r>
                        <a:rPr lang="en-US" sz="2000" baseline="0" dirty="0" smtClean="0"/>
                        <a:t> Islander</a:t>
                      </a:r>
                      <a:endParaRPr lang="en-US" sz="2000" dirty="0"/>
                    </a:p>
                  </a:txBody>
                  <a:tcPr/>
                </a:tc>
                <a:tc>
                  <a:txBody>
                    <a:bodyPr/>
                    <a:lstStyle/>
                    <a:p>
                      <a:r>
                        <a:rPr lang="en-US" sz="2000" dirty="0" smtClean="0"/>
                        <a:t>5</a:t>
                      </a:r>
                      <a:endParaRPr lang="en-US" sz="2000" dirty="0"/>
                    </a:p>
                  </a:txBody>
                  <a:tcPr/>
                </a:tc>
                <a:tc>
                  <a:txBody>
                    <a:bodyPr/>
                    <a:lstStyle/>
                    <a:p>
                      <a:r>
                        <a:rPr lang="en-US" sz="2000" dirty="0" smtClean="0"/>
                        <a:t>5</a:t>
                      </a:r>
                      <a:endParaRPr lang="en-US" sz="2000" dirty="0"/>
                    </a:p>
                  </a:txBody>
                  <a:tcPr/>
                </a:tc>
                <a:tc>
                  <a:txBody>
                    <a:bodyPr/>
                    <a:lstStyle/>
                    <a:p>
                      <a:r>
                        <a:rPr lang="en-US" sz="2000" dirty="0" smtClean="0"/>
                        <a:t>5</a:t>
                      </a:r>
                      <a:endParaRPr lang="en-US" sz="2000" dirty="0"/>
                    </a:p>
                  </a:txBody>
                  <a:tcPr/>
                </a:tc>
                <a:tc>
                  <a:txBody>
                    <a:bodyPr/>
                    <a:lstStyle/>
                    <a:p>
                      <a:r>
                        <a:rPr lang="en-US" sz="2000" dirty="0" smtClean="0"/>
                        <a:t>5</a:t>
                      </a:r>
                      <a:endParaRPr lang="en-US" sz="2000" dirty="0"/>
                    </a:p>
                  </a:txBody>
                  <a:tcPr/>
                </a:tc>
                <a:tc>
                  <a:txBody>
                    <a:bodyPr/>
                    <a:lstStyle/>
                    <a:p>
                      <a:endParaRPr lang="en-US" sz="2000" dirty="0"/>
                    </a:p>
                  </a:txBody>
                  <a:tcPr/>
                </a:tc>
              </a:tr>
              <a:tr h="431089">
                <a:tc>
                  <a:txBody>
                    <a:bodyPr/>
                    <a:lstStyle/>
                    <a:p>
                      <a:r>
                        <a:rPr lang="en-US" sz="2000" dirty="0" smtClean="0"/>
                        <a:t>Disabled</a:t>
                      </a:r>
                      <a:endParaRPr lang="en-US" sz="2000" dirty="0"/>
                    </a:p>
                  </a:txBody>
                  <a:tcPr/>
                </a:tc>
                <a:tc>
                  <a:txBody>
                    <a:bodyPr/>
                    <a:lstStyle/>
                    <a:p>
                      <a:r>
                        <a:rPr lang="en-US" sz="2000" dirty="0" smtClean="0"/>
                        <a:t>100</a:t>
                      </a:r>
                      <a:endParaRPr lang="en-US" sz="2000" dirty="0"/>
                    </a:p>
                  </a:txBody>
                  <a:tcPr/>
                </a:tc>
                <a:tc>
                  <a:txBody>
                    <a:bodyPr/>
                    <a:lstStyle/>
                    <a:p>
                      <a:r>
                        <a:rPr lang="en-US" sz="2000" dirty="0" smtClean="0"/>
                        <a:t>100</a:t>
                      </a:r>
                      <a:endParaRPr lang="en-US" sz="2000" dirty="0"/>
                    </a:p>
                  </a:txBody>
                  <a:tcPr/>
                </a:tc>
                <a:tc>
                  <a:txBody>
                    <a:bodyPr/>
                    <a:lstStyle/>
                    <a:p>
                      <a:r>
                        <a:rPr lang="en-US" sz="2000" dirty="0" smtClean="0"/>
                        <a:t>20</a:t>
                      </a:r>
                      <a:endParaRPr lang="en-US" sz="2000" dirty="0"/>
                    </a:p>
                  </a:txBody>
                  <a:tcPr/>
                </a:tc>
                <a:tc>
                  <a:txBody>
                    <a:bodyPr/>
                    <a:lstStyle/>
                    <a:p>
                      <a:r>
                        <a:rPr lang="en-US" sz="2000" dirty="0" smtClean="0"/>
                        <a:t>20</a:t>
                      </a:r>
                      <a:endParaRPr lang="en-US" sz="2000" dirty="0"/>
                    </a:p>
                  </a:txBody>
                  <a:tcPr/>
                </a:tc>
                <a:tc>
                  <a:txBody>
                    <a:bodyPr/>
                    <a:lstStyle/>
                    <a:p>
                      <a:endParaRPr lang="en-US" sz="2000" dirty="0"/>
                    </a:p>
                  </a:txBody>
                  <a:tcPr/>
                </a:tc>
              </a:tr>
              <a:tr h="674356">
                <a:tc>
                  <a:txBody>
                    <a:bodyPr/>
                    <a:lstStyle/>
                    <a:p>
                      <a:r>
                        <a:rPr lang="en-US" sz="2000" dirty="0" smtClean="0"/>
                        <a:t>Families with Children</a:t>
                      </a:r>
                      <a:endParaRPr lang="en-US" sz="2000" dirty="0"/>
                    </a:p>
                  </a:txBody>
                  <a:tcPr/>
                </a:tc>
                <a:tc>
                  <a:txBody>
                    <a:bodyPr/>
                    <a:lstStyle/>
                    <a:p>
                      <a:r>
                        <a:rPr lang="en-US" sz="2000" dirty="0" smtClean="0"/>
                        <a:t>30</a:t>
                      </a:r>
                      <a:endParaRPr lang="en-US" sz="2000" dirty="0"/>
                    </a:p>
                  </a:txBody>
                  <a:tcPr/>
                </a:tc>
                <a:tc>
                  <a:txBody>
                    <a:bodyPr/>
                    <a:lstStyle/>
                    <a:p>
                      <a:r>
                        <a:rPr lang="en-US" sz="2000" dirty="0" smtClean="0"/>
                        <a:t>50</a:t>
                      </a:r>
                      <a:endParaRPr lang="en-US" sz="2000" dirty="0"/>
                    </a:p>
                  </a:txBody>
                  <a:tcPr/>
                </a:tc>
                <a:tc>
                  <a:txBody>
                    <a:bodyPr/>
                    <a:lstStyle/>
                    <a:p>
                      <a:r>
                        <a:rPr lang="en-US" sz="2000" dirty="0" smtClean="0"/>
                        <a:t>30</a:t>
                      </a:r>
                      <a:endParaRPr lang="en-US" sz="2000" dirty="0"/>
                    </a:p>
                  </a:txBody>
                  <a:tcPr/>
                </a:tc>
                <a:tc>
                  <a:txBody>
                    <a:bodyPr/>
                    <a:lstStyle/>
                    <a:p>
                      <a:r>
                        <a:rPr lang="en-US" sz="2000" dirty="0" smtClean="0"/>
                        <a:t>30</a:t>
                      </a:r>
                      <a:endParaRPr lang="en-US" sz="2000" dirty="0"/>
                    </a:p>
                  </a:txBody>
                  <a:tcPr/>
                </a:tc>
                <a:tc>
                  <a:txBody>
                    <a:bodyPr/>
                    <a:lstStyle/>
                    <a:p>
                      <a:endParaRPr lang="en-US" sz="2000" dirty="0"/>
                    </a:p>
                  </a:txBody>
                  <a:tcPr/>
                </a:tc>
              </a:tr>
              <a:tr h="431089">
                <a:tc>
                  <a:txBody>
                    <a:bodyPr/>
                    <a:lstStyle/>
                    <a:p>
                      <a:r>
                        <a:rPr lang="en-US" sz="2000" dirty="0" smtClean="0"/>
                        <a:t>Other</a:t>
                      </a:r>
                      <a:endParaRPr lang="en-US" sz="2000" dirty="0"/>
                    </a:p>
                  </a:txBody>
                  <a:tcPr/>
                </a:tc>
                <a:tc>
                  <a:txBody>
                    <a:bodyPr/>
                    <a:lstStyle/>
                    <a:p>
                      <a:r>
                        <a:rPr lang="en-US" sz="2000" dirty="0" smtClean="0"/>
                        <a:t>1</a:t>
                      </a:r>
                      <a:endParaRPr lang="en-US" sz="2000" dirty="0"/>
                    </a:p>
                  </a:txBody>
                  <a:tcPr/>
                </a:tc>
                <a:tc>
                  <a:txBody>
                    <a:bodyPr/>
                    <a:lstStyle/>
                    <a:p>
                      <a:r>
                        <a:rPr lang="en-US" sz="2000" dirty="0" smtClean="0"/>
                        <a:t>5</a:t>
                      </a:r>
                      <a:endParaRPr lang="en-US" sz="2000" dirty="0"/>
                    </a:p>
                  </a:txBody>
                  <a:tcPr/>
                </a:tc>
                <a:tc>
                  <a:txBody>
                    <a:bodyPr/>
                    <a:lstStyle/>
                    <a:p>
                      <a:r>
                        <a:rPr lang="en-US" sz="2000" dirty="0" smtClean="0"/>
                        <a:t>0</a:t>
                      </a:r>
                      <a:endParaRPr lang="en-US" sz="2000" dirty="0"/>
                    </a:p>
                  </a:txBody>
                  <a:tcPr/>
                </a:tc>
                <a:tc>
                  <a:txBody>
                    <a:bodyPr/>
                    <a:lstStyle/>
                    <a:p>
                      <a:r>
                        <a:rPr lang="en-US" sz="2000" dirty="0" smtClean="0"/>
                        <a:t>0</a:t>
                      </a:r>
                      <a:endParaRPr lang="en-US" sz="2000" dirty="0"/>
                    </a:p>
                  </a:txBody>
                  <a:tcPr/>
                </a:tc>
                <a:tc>
                  <a:txBody>
                    <a:bodyPr/>
                    <a:lstStyle/>
                    <a:p>
                      <a:endParaRPr lang="en-US" sz="2000" dirty="0"/>
                    </a:p>
                  </a:txBody>
                  <a:tcPr/>
                </a:tc>
              </a:tr>
            </a:tbl>
          </a:graphicData>
        </a:graphic>
      </p:graphicFrame>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52</a:t>
            </a:fld>
            <a:endParaRPr lang="en-US" dirty="0"/>
          </a:p>
        </p:txBody>
      </p:sp>
    </p:spTree>
    <p:extLst>
      <p:ext uri="{BB962C8B-B14F-4D97-AF65-F5344CB8AC3E}">
        <p14:creationId xmlns:p14="http://schemas.microsoft.com/office/powerpoint/2010/main" val="911718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chemeClr val="tx1"/>
                </a:solidFill>
              </a:rPr>
              <a:t>Identify Outreach &amp; Marketing Programs </a:t>
            </a:r>
          </a:p>
        </p:txBody>
      </p:sp>
      <p:sp>
        <p:nvSpPr>
          <p:cNvPr id="25603" name="Rectangle 3"/>
          <p:cNvSpPr>
            <a:spLocks noGrp="1" noChangeArrowheads="1"/>
          </p:cNvSpPr>
          <p:nvPr>
            <p:ph sz="quarter" idx="1"/>
          </p:nvPr>
        </p:nvSpPr>
        <p:spPr/>
        <p:txBody>
          <a:bodyPr/>
          <a:lstStyle/>
          <a:p>
            <a:pPr eaLnBrk="1" hangingPunct="1">
              <a:lnSpc>
                <a:spcPct val="90000"/>
              </a:lnSpc>
              <a:buFont typeface="Wingdings 2" pitchFamily="18" charset="2"/>
              <a:buNone/>
            </a:pPr>
            <a:r>
              <a:rPr lang="en-US" sz="2800" smtClean="0"/>
              <a:t> </a:t>
            </a:r>
          </a:p>
          <a:p>
            <a:pPr eaLnBrk="1" hangingPunct="1">
              <a:lnSpc>
                <a:spcPct val="90000"/>
              </a:lnSpc>
            </a:pPr>
            <a:r>
              <a:rPr lang="en-US" smtClean="0"/>
              <a:t>For each group identified as under-represented in Block 3b, identify an outreach or marketing campaign that will be effective in attracting applications from that group.</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53</a:t>
            </a:fld>
            <a:endParaRPr lang="en-US" dirty="0"/>
          </a:p>
        </p:txBody>
      </p:sp>
    </p:spTree>
    <p:extLst>
      <p:ext uri="{BB962C8B-B14F-4D97-AF65-F5344CB8AC3E}">
        <p14:creationId xmlns:p14="http://schemas.microsoft.com/office/powerpoint/2010/main" val="3580696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800" dirty="0" smtClean="0">
                <a:solidFill>
                  <a:schemeClr val="tx1"/>
                </a:solidFill>
              </a:rPr>
              <a:t>Worksheets 3 &amp; 4: Marketing &amp; Outreach</a:t>
            </a:r>
          </a:p>
        </p:txBody>
      </p:sp>
      <p:sp>
        <p:nvSpPr>
          <p:cNvPr id="26627" name="Content Placeholder 2"/>
          <p:cNvSpPr>
            <a:spLocks noGrp="1"/>
          </p:cNvSpPr>
          <p:nvPr>
            <p:ph sz="quarter" idx="1"/>
          </p:nvPr>
        </p:nvSpPr>
        <p:spPr/>
        <p:txBody>
          <a:bodyPr/>
          <a:lstStyle/>
          <a:p>
            <a:pPr eaLnBrk="1" hangingPunct="1">
              <a:lnSpc>
                <a:spcPct val="90000"/>
              </a:lnSpc>
            </a:pPr>
            <a:r>
              <a:rPr lang="en-US" u="sng" smtClean="0"/>
              <a:t>Worksheet 3:</a:t>
            </a:r>
            <a:r>
              <a:rPr lang="en-US" smtClean="0"/>
              <a:t> Identify community contact group (at least 1 required/2 recommended for each under-represented group, include </a:t>
            </a:r>
            <a:r>
              <a:rPr lang="en-US" i="1" smtClean="0"/>
              <a:t>specific</a:t>
            </a:r>
            <a:r>
              <a:rPr lang="en-US" smtClean="0"/>
              <a:t> contact person, previous experience working with target population, date of contact, role)</a:t>
            </a:r>
          </a:p>
          <a:p>
            <a:pPr eaLnBrk="1" hangingPunct="1">
              <a:lnSpc>
                <a:spcPct val="90000"/>
              </a:lnSpc>
              <a:buFont typeface="Wingdings 2" pitchFamily="18" charset="2"/>
              <a:buNone/>
            </a:pPr>
            <a:endParaRPr lang="en-US" smtClean="0"/>
          </a:p>
          <a:p>
            <a:pPr eaLnBrk="1" hangingPunct="1">
              <a:lnSpc>
                <a:spcPct val="90000"/>
              </a:lnSpc>
            </a:pPr>
            <a:r>
              <a:rPr lang="en-US" u="sng" smtClean="0"/>
              <a:t>Worksheet 4:</a:t>
            </a:r>
            <a:r>
              <a:rPr lang="en-US" smtClean="0"/>
              <a:t> Identify methods of advertising (media used, languages, alternative formats, type/size of logos)</a:t>
            </a:r>
          </a:p>
          <a:p>
            <a:pPr eaLnBrk="1" hangingPunct="1">
              <a:buFont typeface="Wingdings 2" pitchFamily="18" charset="2"/>
              <a:buNone/>
            </a:pPr>
            <a:endParaRPr lang="en-US" smtClean="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54</a:t>
            </a:fld>
            <a:endParaRPr lang="en-US" dirty="0"/>
          </a:p>
        </p:txBody>
      </p:sp>
    </p:spTree>
    <p:extLst>
      <p:ext uri="{BB962C8B-B14F-4D97-AF65-F5344CB8AC3E}">
        <p14:creationId xmlns:p14="http://schemas.microsoft.com/office/powerpoint/2010/main" val="694741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quarter" idx="1"/>
          </p:nvPr>
        </p:nvSpPr>
        <p:spPr/>
        <p:txBody>
          <a:bodyPr/>
          <a:lstStyle/>
          <a:p>
            <a:pPr eaLnBrk="1" hangingPunct="1"/>
            <a:r>
              <a:rPr lang="en-US" sz="2800" dirty="0" smtClean="0"/>
              <a:t>If groups you’re targeting for affirmative marketing are Limited English Proficient, use multi-lingual materials/ads</a:t>
            </a:r>
          </a:p>
          <a:p>
            <a:pPr eaLnBrk="1" hangingPunct="1"/>
            <a:r>
              <a:rPr lang="en-US" sz="2800" dirty="0" smtClean="0"/>
              <a:t>Include EHO logo, slogan, or statement</a:t>
            </a:r>
          </a:p>
          <a:p>
            <a:pPr eaLnBrk="1" hangingPunct="1"/>
            <a:r>
              <a:rPr lang="en-US" sz="2800" dirty="0" smtClean="0"/>
              <a:t>Attach copies of ads/flyers to your AFHMP when you submit to HUD</a:t>
            </a:r>
          </a:p>
        </p:txBody>
      </p:sp>
      <p:sp>
        <p:nvSpPr>
          <p:cNvPr id="5" name="Title 1"/>
          <p:cNvSpPr>
            <a:spLocks noGrp="1"/>
          </p:cNvSpPr>
          <p:nvPr>
            <p:ph type="title"/>
          </p:nvPr>
        </p:nvSpPr>
        <p:spPr>
          <a:xfrm>
            <a:off x="301625" y="228600"/>
            <a:ext cx="8534400" cy="758825"/>
          </a:xfrm>
        </p:spPr>
        <p:txBody>
          <a:bodyPr/>
          <a:lstStyle/>
          <a:p>
            <a:pPr eaLnBrk="1" hangingPunct="1"/>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800" dirty="0" smtClean="0">
                <a:solidFill>
                  <a:schemeClr val="tx1"/>
                </a:solidFill>
              </a:rPr>
              <a:t>Worksheets 3 &amp; 4: Marketing &amp; Outreach</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55</a:t>
            </a:fld>
            <a:endParaRPr lang="en-US" dirty="0"/>
          </a:p>
        </p:txBody>
      </p:sp>
    </p:spTree>
    <p:extLst>
      <p:ext uri="{BB962C8B-B14F-4D97-AF65-F5344CB8AC3E}">
        <p14:creationId xmlns:p14="http://schemas.microsoft.com/office/powerpoint/2010/main" val="2720994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quarter" idx="1"/>
          </p:nvPr>
        </p:nvSpPr>
        <p:spPr/>
        <p:txBody>
          <a:bodyPr/>
          <a:lstStyle/>
          <a:p>
            <a:pPr eaLnBrk="1" hangingPunct="1"/>
            <a:r>
              <a:rPr lang="en-US" sz="2800" dirty="0" smtClean="0"/>
              <a:t>Listing “All” as the demographic group for targeted marketing</a:t>
            </a:r>
          </a:p>
          <a:p>
            <a:pPr eaLnBrk="1" hangingPunct="1"/>
            <a:r>
              <a:rPr lang="en-US" sz="2800" dirty="0" smtClean="0"/>
              <a:t>Listing organizations that work with the general population for targeted marketing</a:t>
            </a:r>
          </a:p>
          <a:p>
            <a:pPr eaLnBrk="1" hangingPunct="1"/>
            <a:r>
              <a:rPr lang="en-US" sz="2800" dirty="0" smtClean="0"/>
              <a:t>Not listing anything at all</a:t>
            </a:r>
          </a:p>
          <a:p>
            <a:pPr eaLnBrk="1" hangingPunct="1"/>
            <a:r>
              <a:rPr lang="en-US" sz="2800" dirty="0" smtClean="0"/>
              <a:t>Failing to include marketing for families with children even when they are under-represented at the subject property</a:t>
            </a:r>
          </a:p>
          <a:p>
            <a:pPr eaLnBrk="1" hangingPunct="1"/>
            <a:endParaRPr lang="en-US" sz="2800" dirty="0" smtClean="0"/>
          </a:p>
        </p:txBody>
      </p:sp>
      <p:sp>
        <p:nvSpPr>
          <p:cNvPr id="5" name="Title 1"/>
          <p:cNvSpPr>
            <a:spLocks noGrp="1"/>
          </p:cNvSpPr>
          <p:nvPr>
            <p:ph type="title"/>
          </p:nvPr>
        </p:nvSpPr>
        <p:spPr>
          <a:xfrm>
            <a:off x="301625" y="228600"/>
            <a:ext cx="8534400" cy="758825"/>
          </a:xfrm>
        </p:spPr>
        <p:txBody>
          <a:bodyPr/>
          <a:lstStyle/>
          <a:p>
            <a:pPr eaLnBrk="1" hangingPunct="1"/>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800" dirty="0" smtClean="0">
                <a:solidFill>
                  <a:schemeClr val="tx1"/>
                </a:solidFill>
              </a:rPr>
              <a:t>Worksheets 3 &amp; 4: Common Mistakes</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56</a:t>
            </a:fld>
            <a:endParaRPr lang="en-US" dirty="0"/>
          </a:p>
        </p:txBody>
      </p:sp>
    </p:spTree>
    <p:extLst>
      <p:ext uri="{BB962C8B-B14F-4D97-AF65-F5344CB8AC3E}">
        <p14:creationId xmlns:p14="http://schemas.microsoft.com/office/powerpoint/2010/main" val="1094837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Worksheet 3</a:t>
            </a:r>
            <a:endParaRPr lang="en-US" dirty="0">
              <a:solidFill>
                <a:schemeClr val="tx1"/>
              </a:solidFill>
            </a:endParaRPr>
          </a:p>
        </p:txBody>
      </p:sp>
      <p:pic>
        <p:nvPicPr>
          <p:cNvPr id="7171" name="Picture 3"/>
          <p:cNvPicPr>
            <a:picLocks noChangeAspect="1" noChangeArrowheads="1"/>
          </p:cNvPicPr>
          <p:nvPr/>
        </p:nvPicPr>
        <p:blipFill>
          <a:blip r:embed="rId2" cstate="print"/>
          <a:srcRect b="5140"/>
          <a:stretch>
            <a:fillRect/>
          </a:stretch>
        </p:blipFill>
        <p:spPr bwMode="auto">
          <a:xfrm>
            <a:off x="152400" y="1543050"/>
            <a:ext cx="8847224" cy="40957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57</a:t>
            </a:fld>
            <a:endParaRPr lang="en-US" dirty="0"/>
          </a:p>
        </p:txBody>
      </p:sp>
    </p:spTree>
    <p:extLst>
      <p:ext uri="{BB962C8B-B14F-4D97-AF65-F5344CB8AC3E}">
        <p14:creationId xmlns:p14="http://schemas.microsoft.com/office/powerpoint/2010/main" val="951852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585"/>
            <a:ext cx="8534400" cy="457200"/>
          </a:xfrm>
        </p:spPr>
        <p:txBody>
          <a:bodyPr/>
          <a:lstStyle/>
          <a:p>
            <a:r>
              <a:rPr lang="en-US" sz="2400" dirty="0" smtClean="0">
                <a:solidFill>
                  <a:schemeClr val="tx1"/>
                </a:solidFill>
              </a:rPr>
              <a:t>Worksheet 4: Sample</a:t>
            </a:r>
            <a:endParaRPr lang="en-US" sz="2400" dirty="0">
              <a:solidFill>
                <a:schemeClr val="tx1"/>
              </a:solidFill>
            </a:endParaRPr>
          </a:p>
        </p:txBody>
      </p:sp>
      <p:pic>
        <p:nvPicPr>
          <p:cNvPr id="8194" name="Picture 2"/>
          <p:cNvPicPr>
            <a:picLocks noChangeAspect="1" noChangeArrowheads="1"/>
          </p:cNvPicPr>
          <p:nvPr/>
        </p:nvPicPr>
        <p:blipFill>
          <a:blip r:embed="rId2" cstate="print"/>
          <a:srcRect/>
          <a:stretch>
            <a:fillRect/>
          </a:stretch>
        </p:blipFill>
        <p:spPr bwMode="auto">
          <a:xfrm>
            <a:off x="1066800" y="457200"/>
            <a:ext cx="6629400" cy="616919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E9509E8-7DE1-473C-9458-56E8294DE2A6}" type="slidenum">
              <a:rPr lang="en-US" smtClean="0"/>
              <a:pPr>
                <a:defRPr/>
              </a:pPr>
              <a:t>58</a:t>
            </a:fld>
            <a:endParaRPr lang="en-US" dirty="0"/>
          </a:p>
        </p:txBody>
      </p:sp>
    </p:spTree>
    <p:extLst>
      <p:ext uri="{BB962C8B-B14F-4D97-AF65-F5344CB8AC3E}">
        <p14:creationId xmlns:p14="http://schemas.microsoft.com/office/powerpoint/2010/main" val="53200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200" dirty="0" smtClean="0">
                <a:solidFill>
                  <a:schemeClr val="tx1"/>
                </a:solidFill>
              </a:rPr>
              <a:t>Residency Preference (Block 4a)</a:t>
            </a:r>
          </a:p>
        </p:txBody>
      </p:sp>
      <p:sp>
        <p:nvSpPr>
          <p:cNvPr id="28675" name="Content Placeholder 2"/>
          <p:cNvSpPr>
            <a:spLocks noGrp="1"/>
          </p:cNvSpPr>
          <p:nvPr>
            <p:ph sz="quarter" idx="1"/>
          </p:nvPr>
        </p:nvSpPr>
        <p:spPr/>
        <p:txBody>
          <a:bodyPr/>
          <a:lstStyle/>
          <a:p>
            <a:pPr eaLnBrk="1" hangingPunct="1"/>
            <a:r>
              <a:rPr lang="en-US" sz="2000" dirty="0" smtClean="0">
                <a:solidFill>
                  <a:srgbClr val="FF0000"/>
                </a:solidFill>
              </a:rPr>
              <a:t>Residency preferences </a:t>
            </a:r>
            <a:r>
              <a:rPr lang="en-US" sz="2000" dirty="0" smtClean="0"/>
              <a:t>may have discriminatory impact if demographics of local community vary significantly from those of the HMA. For this reason, they are rarely approved.</a:t>
            </a:r>
          </a:p>
          <a:p>
            <a:pPr eaLnBrk="1" hangingPunct="1">
              <a:buFont typeface="Wingdings 2" pitchFamily="18" charset="2"/>
              <a:buNone/>
            </a:pPr>
            <a:endParaRPr lang="en-US" sz="2000" dirty="0" smtClean="0"/>
          </a:p>
          <a:p>
            <a:pPr eaLnBrk="1" hangingPunct="1"/>
            <a:r>
              <a:rPr lang="en-US" sz="2000" dirty="0" smtClean="0"/>
              <a:t>Complete Block 4a  and Worksheet 2 if you have or propose to use a residency preference.</a:t>
            </a:r>
          </a:p>
          <a:p>
            <a:pPr eaLnBrk="1" hangingPunct="1"/>
            <a:endParaRPr lang="en-US" sz="2000" dirty="0"/>
          </a:p>
          <a:p>
            <a:pPr eaLnBrk="1" hangingPunct="1"/>
            <a:r>
              <a:rPr lang="en-US" sz="2000" dirty="0" smtClean="0"/>
              <a:t>If development uses something other than direct-marketing to obtain tenants (e.g., county mental health referral system), be sure to indicate that on the form, but remember that it doesn’t release you from the requirement to affirmatively further through identifying under-served groups, conducting outreach &amp; marketing and/or adjusting methods of administration that may be limiting participation.</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59</a:t>
            </a:fld>
            <a:endParaRPr lang="en-US" dirty="0"/>
          </a:p>
        </p:txBody>
      </p:sp>
    </p:spTree>
    <p:extLst>
      <p:ext uri="{BB962C8B-B14F-4D97-AF65-F5344CB8AC3E}">
        <p14:creationId xmlns:p14="http://schemas.microsoft.com/office/powerpoint/2010/main" val="128440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fontAlgn="auto" hangingPunct="1">
              <a:spcAft>
                <a:spcPts val="0"/>
              </a:spcAft>
              <a:defRPr/>
            </a:pPr>
            <a:r>
              <a:rPr lang="en-US" sz="3600" dirty="0" smtClean="0">
                <a:solidFill>
                  <a:schemeClr val="tx1"/>
                </a:solidFill>
              </a:rPr>
              <a:t/>
            </a:r>
            <a:br>
              <a:rPr lang="en-US" sz="3600" dirty="0" smtClean="0">
                <a:solidFill>
                  <a:schemeClr val="tx1"/>
                </a:solidFill>
              </a:rPr>
            </a:br>
            <a:r>
              <a:rPr lang="en-US" sz="3600" dirty="0" smtClean="0">
                <a:solidFill>
                  <a:schemeClr val="tx1"/>
                </a:solidFill>
              </a:rPr>
              <a:t>California Fair Employment &amp; Housing Act </a:t>
            </a:r>
          </a:p>
        </p:txBody>
      </p:sp>
      <p:sp>
        <p:nvSpPr>
          <p:cNvPr id="12291" name="Content Placeholder 2"/>
          <p:cNvSpPr>
            <a:spLocks noGrp="1"/>
          </p:cNvSpPr>
          <p:nvPr>
            <p:ph sz="quarter" idx="1"/>
          </p:nvPr>
        </p:nvSpPr>
        <p:spPr>
          <a:xfrm>
            <a:off x="301625" y="1527175"/>
            <a:ext cx="8504238" cy="4572000"/>
          </a:xfrm>
        </p:spPr>
        <p:txBody>
          <a:bodyPr>
            <a:normAutofit lnSpcReduction="10000"/>
          </a:bodyPr>
          <a:lstStyle/>
          <a:p>
            <a:pPr marL="274320" indent="-274320" eaLnBrk="1" fontAlgn="auto" hangingPunct="1">
              <a:spcAft>
                <a:spcPts val="0"/>
              </a:spcAft>
              <a:buFont typeface="Wingdings 2"/>
              <a:buChar char=""/>
              <a:defRPr/>
            </a:pPr>
            <a:r>
              <a:rPr lang="en-US" dirty="0" smtClean="0"/>
              <a:t>Enforced by California Department of Fair Employment &amp; Housing (DFEH)</a:t>
            </a:r>
            <a:endParaRPr lang="en-US" dirty="0"/>
          </a:p>
          <a:p>
            <a:pPr eaLnBrk="1" fontAlgn="auto" hangingPunct="1">
              <a:spcAft>
                <a:spcPts val="0"/>
              </a:spcAft>
              <a:defRPr/>
            </a:pPr>
            <a:r>
              <a:rPr lang="en-US" dirty="0" smtClean="0"/>
              <a:t>Applies to all housing providers, whether or not federally-funded (with minor exemptions)</a:t>
            </a:r>
          </a:p>
          <a:p>
            <a:pPr eaLnBrk="1" fontAlgn="auto" hangingPunct="1">
              <a:spcAft>
                <a:spcPts val="0"/>
              </a:spcAft>
              <a:defRPr/>
            </a:pPr>
            <a:r>
              <a:rPr lang="en-US" dirty="0" smtClean="0"/>
              <a:t>Includes all 7 federal protected classes, plus prohibiting discrimination on additional bases of:</a:t>
            </a:r>
            <a:endParaRPr lang="en-US" dirty="0"/>
          </a:p>
          <a:p>
            <a:pPr lvl="1" eaLnBrk="1" fontAlgn="auto" hangingPunct="1">
              <a:spcAft>
                <a:spcPts val="0"/>
              </a:spcAft>
              <a:defRPr/>
            </a:pPr>
            <a:r>
              <a:rPr lang="en-US" dirty="0" smtClean="0"/>
              <a:t>Marital status</a:t>
            </a:r>
          </a:p>
          <a:p>
            <a:pPr lvl="1" eaLnBrk="1" fontAlgn="auto" hangingPunct="1">
              <a:spcAft>
                <a:spcPts val="0"/>
              </a:spcAft>
              <a:defRPr/>
            </a:pPr>
            <a:r>
              <a:rPr lang="en-US" dirty="0" smtClean="0"/>
              <a:t>Age</a:t>
            </a:r>
          </a:p>
          <a:p>
            <a:pPr lvl="1" eaLnBrk="1" fontAlgn="auto" hangingPunct="1">
              <a:spcAft>
                <a:spcPts val="0"/>
              </a:spcAft>
              <a:defRPr/>
            </a:pPr>
            <a:r>
              <a:rPr lang="en-US" dirty="0" smtClean="0"/>
              <a:t>Sexual orientation/gender identity</a:t>
            </a:r>
          </a:p>
          <a:p>
            <a:pPr lvl="1" eaLnBrk="1" fontAlgn="auto" hangingPunct="1">
              <a:spcAft>
                <a:spcPts val="0"/>
              </a:spcAft>
              <a:defRPr/>
            </a:pPr>
            <a:r>
              <a:rPr lang="en-US" dirty="0" smtClean="0"/>
              <a:t>Source of Income</a:t>
            </a:r>
          </a:p>
          <a:p>
            <a:pPr lvl="1" eaLnBrk="1" fontAlgn="auto" hangingPunct="1">
              <a:spcAft>
                <a:spcPts val="0"/>
              </a:spcAft>
              <a:defRPr/>
            </a:pPr>
            <a:r>
              <a:rPr lang="en-US" dirty="0" smtClean="0"/>
              <a:t>*Other arbitrary bases</a:t>
            </a:r>
          </a:p>
          <a:p>
            <a:pPr marL="274320" indent="-274320" eaLnBrk="1" fontAlgn="auto" hangingPunct="1">
              <a:spcAft>
                <a:spcPts val="0"/>
              </a:spcAft>
              <a:buFont typeface="Arial" charset="0"/>
              <a:buNone/>
              <a:defRPr/>
            </a:pPr>
            <a:endParaRPr lang="en-US" dirty="0" smtClean="0"/>
          </a:p>
          <a:p>
            <a:pPr marL="274320" indent="-274320" eaLnBrk="1" fontAlgn="auto" hangingPunct="1">
              <a:spcAft>
                <a:spcPts val="0"/>
              </a:spcAft>
              <a:buFont typeface="Wingdings 2"/>
              <a:buChar char=""/>
              <a:defRPr/>
            </a:pPr>
            <a:endParaRPr lang="en-US" dirty="0" smtClean="0"/>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6</a:t>
            </a:fld>
            <a:endParaRPr lang="en-US" dirty="0"/>
          </a:p>
        </p:txBody>
      </p:sp>
    </p:spTree>
    <p:extLst>
      <p:ext uri="{BB962C8B-B14F-4D97-AF65-F5344CB8AC3E}">
        <p14:creationId xmlns:p14="http://schemas.microsoft.com/office/powerpoint/2010/main" val="2908240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800" dirty="0" smtClean="0">
                <a:solidFill>
                  <a:schemeClr val="tx1"/>
                </a:solidFill>
              </a:rPr>
              <a:t>Evaluation of Affirmative Marketing (Block 6)</a:t>
            </a:r>
          </a:p>
        </p:txBody>
      </p:sp>
      <p:sp>
        <p:nvSpPr>
          <p:cNvPr id="30723" name="Content Placeholder 2"/>
          <p:cNvSpPr>
            <a:spLocks noGrp="1"/>
          </p:cNvSpPr>
          <p:nvPr>
            <p:ph sz="quarter" idx="1"/>
          </p:nvPr>
        </p:nvSpPr>
        <p:spPr/>
        <p:txBody>
          <a:bodyPr/>
          <a:lstStyle/>
          <a:p>
            <a:pPr algn="just" eaLnBrk="1" hangingPunct="1"/>
            <a:r>
              <a:rPr lang="en-US" sz="2800" dirty="0" smtClean="0"/>
              <a:t>Include narrative statement of effectiveness of affirmative marketing techniques – if prior affirmative marketing wasn’t particularly successful in attracting new applications from under-represented groups, describe how you have adjusted your affirmative outreach &amp; marketing strategy to make it more effective with your revised plan.</a:t>
            </a:r>
          </a:p>
          <a:p>
            <a:pPr eaLnBrk="1" hangingPunct="1">
              <a:buFontTx/>
              <a:buNone/>
            </a:pPr>
            <a:endParaRPr lang="en-US" sz="2400" dirty="0" smtClean="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60</a:t>
            </a:fld>
            <a:endParaRPr lang="en-US" dirty="0"/>
          </a:p>
        </p:txBody>
      </p:sp>
    </p:spTree>
    <p:extLst>
      <p:ext uri="{BB962C8B-B14F-4D97-AF65-F5344CB8AC3E}">
        <p14:creationId xmlns:p14="http://schemas.microsoft.com/office/powerpoint/2010/main" val="1915444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dirty="0" smtClean="0">
                <a:solidFill>
                  <a:schemeClr val="tx1"/>
                </a:solidFill>
              </a:rPr>
              <a:t>Racially Identifiable Sites</a:t>
            </a:r>
          </a:p>
        </p:txBody>
      </p:sp>
      <p:sp>
        <p:nvSpPr>
          <p:cNvPr id="31747" name="Content Placeholder 2"/>
          <p:cNvSpPr>
            <a:spLocks noGrp="1"/>
          </p:cNvSpPr>
          <p:nvPr>
            <p:ph sz="quarter" idx="1"/>
          </p:nvPr>
        </p:nvSpPr>
        <p:spPr/>
        <p:txBody>
          <a:bodyPr/>
          <a:lstStyle/>
          <a:p>
            <a:pPr algn="just" eaLnBrk="1" hangingPunct="1">
              <a:buNone/>
            </a:pPr>
            <a:r>
              <a:rPr lang="en-US" sz="2800" dirty="0" smtClean="0"/>
              <a:t>	Racially or ethnically segregated developments reflect ineffective affirmative marketing strategies, and can jeopardize competitive award of future Section 202/811 grants!</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61</a:t>
            </a:fld>
            <a:endParaRPr lang="en-US" dirty="0"/>
          </a:p>
        </p:txBody>
      </p:sp>
    </p:spTree>
    <p:extLst>
      <p:ext uri="{BB962C8B-B14F-4D97-AF65-F5344CB8AC3E}">
        <p14:creationId xmlns:p14="http://schemas.microsoft.com/office/powerpoint/2010/main" val="623345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dirty="0" smtClean="0">
                <a:solidFill>
                  <a:schemeClr val="tx1"/>
                </a:solidFill>
              </a:rPr>
              <a:t>Additional Considerations</a:t>
            </a:r>
          </a:p>
        </p:txBody>
      </p:sp>
      <p:sp>
        <p:nvSpPr>
          <p:cNvPr id="21507" name="Rectangle 3"/>
          <p:cNvSpPr>
            <a:spLocks noGrp="1" noChangeArrowheads="1"/>
          </p:cNvSpPr>
          <p:nvPr>
            <p:ph sz="quarter" idx="1"/>
          </p:nvPr>
        </p:nvSpPr>
        <p:spPr/>
        <p:txBody>
          <a:bodyPr>
            <a:normAutofit fontScale="77500" lnSpcReduction="20000"/>
          </a:bodyPr>
          <a:lstStyle/>
          <a:p>
            <a:pPr marL="274320" indent="-274320" eaLnBrk="1" fontAlgn="auto" hangingPunct="1">
              <a:spcAft>
                <a:spcPts val="0"/>
              </a:spcAft>
              <a:buFont typeface="Wingdings 2"/>
              <a:buNone/>
              <a:defRPr/>
            </a:pPr>
            <a:r>
              <a:rPr lang="en-US" sz="3000" dirty="0" smtClean="0"/>
              <a:t>	</a:t>
            </a:r>
            <a:r>
              <a:rPr lang="en-US" sz="3100" dirty="0" smtClean="0"/>
              <a:t>Senior or elderly-designated housing:</a:t>
            </a:r>
          </a:p>
          <a:p>
            <a:pPr marL="731520" lvl="1" indent="-457200" eaLnBrk="1" fontAlgn="auto" hangingPunct="1">
              <a:spcAft>
                <a:spcPts val="0"/>
              </a:spcAft>
              <a:buFont typeface="Wingdings" pitchFamily="2" charset="2"/>
              <a:buChar char="§"/>
              <a:defRPr/>
            </a:pPr>
            <a:r>
              <a:rPr lang="en-US" sz="3100" dirty="0" smtClean="0"/>
              <a:t>Does not necessarily exclude minor children</a:t>
            </a:r>
          </a:p>
          <a:p>
            <a:pPr marL="731520" lvl="1" indent="-457200" eaLnBrk="1" fontAlgn="auto" hangingPunct="1">
              <a:spcAft>
                <a:spcPts val="0"/>
              </a:spcAft>
              <a:buFont typeface="Wingdings" pitchFamily="2" charset="2"/>
              <a:buChar char="§"/>
              <a:defRPr/>
            </a:pPr>
            <a:r>
              <a:rPr lang="en-US" sz="3100" dirty="0" smtClean="0"/>
              <a:t>Qualified senior household can be a single person age 62+</a:t>
            </a:r>
          </a:p>
          <a:p>
            <a:pPr marL="731520" lvl="1" indent="-457200" eaLnBrk="1" fontAlgn="auto" hangingPunct="1">
              <a:spcAft>
                <a:spcPts val="0"/>
              </a:spcAft>
              <a:buFont typeface="Wingdings" pitchFamily="2" charset="2"/>
              <a:buChar char="§"/>
              <a:defRPr/>
            </a:pPr>
            <a:r>
              <a:rPr lang="en-US" sz="3100" dirty="0" smtClean="0"/>
              <a:t>Qualified senior household can be a household with 1 qualified senior and other non-seniors including minor children </a:t>
            </a:r>
            <a:r>
              <a:rPr lang="en-US" sz="2300" dirty="0" smtClean="0"/>
              <a:t>(unless qualified for senior exemption under FFHA, see 24 CFR 100.300, et seq.)</a:t>
            </a:r>
          </a:p>
          <a:p>
            <a:pPr marL="548640" lvl="1" indent="-274320" eaLnBrk="1" fontAlgn="auto" hangingPunct="1">
              <a:spcAft>
                <a:spcPts val="0"/>
              </a:spcAft>
              <a:buFont typeface="Wingdings"/>
              <a:buNone/>
              <a:defRPr/>
            </a:pPr>
            <a:endParaRPr lang="en-US" sz="3100" dirty="0" smtClean="0">
              <a:solidFill>
                <a:schemeClr val="tx1"/>
              </a:solidFill>
            </a:endParaRPr>
          </a:p>
          <a:p>
            <a:pPr marL="548640" lvl="1" indent="-274320" eaLnBrk="1" fontAlgn="auto" hangingPunct="1">
              <a:spcAft>
                <a:spcPts val="0"/>
              </a:spcAft>
              <a:buFont typeface="Wingdings"/>
              <a:buNone/>
              <a:defRPr/>
            </a:pPr>
            <a:r>
              <a:rPr lang="en-US" sz="3100" dirty="0" smtClean="0">
                <a:solidFill>
                  <a:schemeClr val="tx1"/>
                </a:solidFill>
              </a:rPr>
              <a:t>Persons with Disabilities:</a:t>
            </a:r>
          </a:p>
          <a:p>
            <a:pPr marL="731520" lvl="1" indent="-457200" eaLnBrk="1" fontAlgn="auto" hangingPunct="1">
              <a:spcAft>
                <a:spcPts val="0"/>
              </a:spcAft>
              <a:buFont typeface="Wingdings" pitchFamily="2" charset="2"/>
              <a:buChar char="§"/>
              <a:defRPr/>
            </a:pPr>
            <a:r>
              <a:rPr lang="en-US" sz="3100" dirty="0" smtClean="0"/>
              <a:t>Not all persons with disabilities require accessible units</a:t>
            </a:r>
          </a:p>
          <a:p>
            <a:pPr marL="274320" indent="-274320" eaLnBrk="1" fontAlgn="auto" hangingPunct="1">
              <a:spcAft>
                <a:spcPts val="0"/>
              </a:spcAft>
              <a:buFontTx/>
              <a:buNone/>
              <a:defRPr/>
            </a:pPr>
            <a:endParaRPr lang="en-US" sz="3100" dirty="0" smtClean="0"/>
          </a:p>
          <a:p>
            <a:pPr marL="274320" indent="-274320" eaLnBrk="1" fontAlgn="auto" hangingPunct="1">
              <a:spcAft>
                <a:spcPts val="0"/>
              </a:spcAft>
              <a:buFont typeface="Wingdings 2"/>
              <a:buNone/>
              <a:defRPr/>
            </a:pPr>
            <a:r>
              <a:rPr lang="en-US" sz="2800" dirty="0" smtClean="0"/>
              <a:t> </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62</a:t>
            </a:fld>
            <a:endParaRPr lang="en-US" dirty="0"/>
          </a:p>
        </p:txBody>
      </p:sp>
    </p:spTree>
    <p:extLst>
      <p:ext uri="{BB962C8B-B14F-4D97-AF65-F5344CB8AC3E}">
        <p14:creationId xmlns:p14="http://schemas.microsoft.com/office/powerpoint/2010/main" val="9341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800" dirty="0" smtClean="0">
                <a:solidFill>
                  <a:schemeClr val="tx1"/>
                </a:solidFill>
              </a:rPr>
              <a:t>Person responsible for affirmative marketing</a:t>
            </a:r>
          </a:p>
        </p:txBody>
      </p:sp>
      <p:sp>
        <p:nvSpPr>
          <p:cNvPr id="34819" name="Rectangle 3"/>
          <p:cNvSpPr>
            <a:spLocks noGrp="1" noChangeArrowheads="1"/>
          </p:cNvSpPr>
          <p:nvPr>
            <p:ph sz="quarter" idx="1"/>
          </p:nvPr>
        </p:nvSpPr>
        <p:spPr/>
        <p:txBody>
          <a:bodyPr/>
          <a:lstStyle/>
          <a:p>
            <a:pPr eaLnBrk="1" hangingPunct="1"/>
            <a:r>
              <a:rPr lang="en-US" sz="2800" dirty="0" smtClean="0"/>
              <a:t>AFHMP is not valid until FHEO has signed the plan indicating it as approved</a:t>
            </a:r>
          </a:p>
          <a:p>
            <a:pPr eaLnBrk="1" hangingPunct="1"/>
            <a:r>
              <a:rPr lang="en-US" sz="2800" dirty="0" smtClean="0"/>
              <a:t>Maintain record of AFHMP</a:t>
            </a:r>
          </a:p>
          <a:p>
            <a:pPr eaLnBrk="1" hangingPunct="1"/>
            <a:r>
              <a:rPr lang="en-US" sz="2800" dirty="0" smtClean="0"/>
              <a:t>Person who signs AFHMP has committed that affirmative marketing described has or will occur.</a:t>
            </a:r>
          </a:p>
          <a:p>
            <a:pPr eaLnBrk="1" hangingPunct="1"/>
            <a:r>
              <a:rPr lang="en-US" sz="2800" dirty="0" smtClean="0"/>
              <a:t>Failure to affirmatively market= liability for a violation of FHA, and may also constitute a false certification.</a:t>
            </a:r>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63</a:t>
            </a:fld>
            <a:endParaRPr lang="en-US" dirty="0"/>
          </a:p>
        </p:txBody>
      </p:sp>
    </p:spTree>
    <p:extLst>
      <p:ext uri="{BB962C8B-B14F-4D97-AF65-F5344CB8AC3E}">
        <p14:creationId xmlns:p14="http://schemas.microsoft.com/office/powerpoint/2010/main" val="2965027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3200" dirty="0" smtClean="0">
                <a:solidFill>
                  <a:schemeClr val="tx1"/>
                </a:solidFill>
              </a:rPr>
              <a:t>After the AFHMP is approved</a:t>
            </a:r>
          </a:p>
        </p:txBody>
      </p:sp>
      <p:sp>
        <p:nvSpPr>
          <p:cNvPr id="35843" name="Content Placeholder 2"/>
          <p:cNvSpPr>
            <a:spLocks noGrp="1"/>
          </p:cNvSpPr>
          <p:nvPr>
            <p:ph sz="quarter" idx="1"/>
          </p:nvPr>
        </p:nvSpPr>
        <p:spPr/>
        <p:txBody>
          <a:bodyPr/>
          <a:lstStyle/>
          <a:p>
            <a:pPr eaLnBrk="1" hangingPunct="1"/>
            <a:endParaRPr lang="en-US" sz="2400" dirty="0" smtClean="0"/>
          </a:p>
          <a:p>
            <a:pPr eaLnBrk="1" hangingPunct="1"/>
            <a:endParaRPr lang="en-US" sz="2400" dirty="0" smtClean="0"/>
          </a:p>
          <a:p>
            <a:pPr eaLnBrk="1" hangingPunct="1"/>
            <a:r>
              <a:rPr lang="en-US" sz="2400" dirty="0" smtClean="0"/>
              <a:t>Once FHEO approves your AFHMP, is your job done?</a:t>
            </a:r>
          </a:p>
          <a:p>
            <a:pPr eaLnBrk="1" hangingPunct="1">
              <a:buNone/>
            </a:pPr>
            <a:endParaRPr lang="en-US" sz="2400" dirty="0" smtClean="0"/>
          </a:p>
          <a:p>
            <a:pPr eaLnBrk="1" hangingPunct="1">
              <a:buNone/>
            </a:pPr>
            <a:endParaRPr lang="en-US" sz="2400" dirty="0" smtClean="0"/>
          </a:p>
          <a:p>
            <a:pPr eaLnBrk="1" hangingPunct="1"/>
            <a:r>
              <a:rPr lang="en-US" sz="2400" dirty="0" smtClean="0"/>
              <a:t>What if the AFHMP is not successful in attracting the under-represented groups to apply or become tenants?  </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64</a:t>
            </a:fld>
            <a:endParaRPr lang="en-US" dirty="0"/>
          </a:p>
        </p:txBody>
      </p:sp>
    </p:spTree>
    <p:extLst>
      <p:ext uri="{BB962C8B-B14F-4D97-AF65-F5344CB8AC3E}">
        <p14:creationId xmlns:p14="http://schemas.microsoft.com/office/powerpoint/2010/main" val="1561285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End of section on AFHMPs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65</a:t>
            </a:fld>
            <a:endParaRPr lang="en-US" dirty="0"/>
          </a:p>
        </p:txBody>
      </p:sp>
    </p:spTree>
    <p:extLst>
      <p:ext uri="{BB962C8B-B14F-4D97-AF65-F5344CB8AC3E}">
        <p14:creationId xmlns:p14="http://schemas.microsoft.com/office/powerpoint/2010/main" val="1736437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Section 504 – Olmstead considerations in housing  persons with disabilities</a:t>
            </a:r>
            <a:endParaRPr lang="en-US" sz="2800" dirty="0"/>
          </a:p>
        </p:txBody>
      </p:sp>
      <p:sp>
        <p:nvSpPr>
          <p:cNvPr id="3" name="Content Placeholder 2"/>
          <p:cNvSpPr>
            <a:spLocks noGrp="1"/>
          </p:cNvSpPr>
          <p:nvPr>
            <p:ph sz="quarter" idx="1"/>
          </p:nvPr>
        </p:nvSpPr>
        <p:spPr/>
        <p:txBody>
          <a:bodyPr/>
          <a:lstStyle/>
          <a:p>
            <a:r>
              <a:rPr lang="en-US" sz="2400" dirty="0" smtClean="0"/>
              <a:t>  Section 504 of Rehabilitation Act of 1973: “Recipients shall administer programs and activities receiving Federal financial assistance in </a:t>
            </a:r>
            <a:r>
              <a:rPr lang="en-US" sz="2400" dirty="0" smtClean="0">
                <a:solidFill>
                  <a:srgbClr val="FF0000"/>
                </a:solidFill>
              </a:rPr>
              <a:t>the most integrated setting appropriate</a:t>
            </a:r>
            <a:r>
              <a:rPr lang="en-US" sz="2400" dirty="0" smtClean="0"/>
              <a:t> to the needs of qualified individuals with handicaps” </a:t>
            </a:r>
            <a:r>
              <a:rPr lang="en-US" sz="1800" dirty="0" smtClean="0"/>
              <a:t>(24 CFR 8.4(d)).  </a:t>
            </a:r>
            <a:r>
              <a:rPr lang="en-US" sz="2400" dirty="0" smtClean="0"/>
              <a:t>Identical language exists under Title II of ADA </a:t>
            </a:r>
            <a:r>
              <a:rPr lang="en-US" sz="1800" dirty="0" smtClean="0"/>
              <a:t>(28 CFR 53.130(d)).</a:t>
            </a:r>
          </a:p>
          <a:p>
            <a:r>
              <a:rPr lang="en-US" sz="2400" dirty="0" smtClean="0"/>
              <a:t>  Recipients may not limit participation any more narrowly than the general categories of physical, mental, or developmental disability (i.e., cannot create diagnosis-specific housing), unless to achieve specific congressional objective (e.g., HOPWA)</a:t>
            </a:r>
            <a:r>
              <a:rPr lang="en-US" dirty="0" smtClean="0"/>
              <a:t> </a:t>
            </a:r>
            <a:r>
              <a:rPr lang="en-US" sz="1800" dirty="0" smtClean="0"/>
              <a:t>(24 CFR 24 CFR (c)(1))</a:t>
            </a:r>
            <a:endParaRPr lang="en-US" sz="18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66</a:t>
            </a:fld>
            <a:endParaRPr lang="en-US" dirty="0"/>
          </a:p>
        </p:txBody>
      </p:sp>
    </p:spTree>
    <p:extLst>
      <p:ext uri="{BB962C8B-B14F-4D97-AF65-F5344CB8AC3E}">
        <p14:creationId xmlns:p14="http://schemas.microsoft.com/office/powerpoint/2010/main" val="4074303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 Olmstead considerations</a:t>
            </a:r>
            <a:endParaRPr lang="en-US" dirty="0"/>
          </a:p>
        </p:txBody>
      </p:sp>
      <p:sp>
        <p:nvSpPr>
          <p:cNvPr id="3" name="Content Placeholder 2"/>
          <p:cNvSpPr>
            <a:spLocks noGrp="1"/>
          </p:cNvSpPr>
          <p:nvPr>
            <p:ph sz="quarter" idx="1"/>
          </p:nvPr>
        </p:nvSpPr>
        <p:spPr/>
        <p:txBody>
          <a:bodyPr/>
          <a:lstStyle/>
          <a:p>
            <a:pPr marL="0" indent="0">
              <a:buNone/>
            </a:pPr>
            <a:r>
              <a:rPr lang="en-US" sz="2400" u="sng" dirty="0" smtClean="0"/>
              <a:t>Olmstead v. LC, et al. </a:t>
            </a:r>
            <a:r>
              <a:rPr lang="en-US" sz="1800" u="sng" dirty="0" smtClean="0"/>
              <a:t>(527 US 581 (1999):</a:t>
            </a:r>
          </a:p>
          <a:p>
            <a:pPr marL="0" indent="0">
              <a:buNone/>
            </a:pPr>
            <a:r>
              <a:rPr lang="en-US" sz="2400" dirty="0" smtClean="0"/>
              <a:t>“Institutional placement of persons who can handle and benefit from community settings perpetuates unwarranted assumptions that persons so isolated are incapable or unworthy of participant in community life.”</a:t>
            </a:r>
          </a:p>
          <a:p>
            <a:pPr marL="0" indent="0">
              <a:buNone/>
            </a:pPr>
            <a:endParaRPr lang="en-US" sz="2400" dirty="0" smtClean="0"/>
          </a:p>
          <a:p>
            <a:pPr marL="0" indent="0">
              <a:buNone/>
            </a:pPr>
            <a:r>
              <a:rPr lang="en-US" sz="2400" dirty="0" smtClean="0"/>
              <a:t>“Confinement in an institution severely diminishes the everyday life activities of individuals, including family relations, social contacts, work options, economic independence, educational advancement, and cultural enrichment.”</a:t>
            </a:r>
            <a:endParaRPr lang="en-US" sz="2400" dirty="0"/>
          </a:p>
          <a:p>
            <a:pPr marL="0" indent="0">
              <a:buNone/>
            </a:pPr>
            <a:endParaRPr lang="en-US" sz="2400" dirty="0" smtClean="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67</a:t>
            </a:fld>
            <a:endParaRPr lang="en-US" dirty="0"/>
          </a:p>
        </p:txBody>
      </p:sp>
    </p:spTree>
    <p:extLst>
      <p:ext uri="{BB962C8B-B14F-4D97-AF65-F5344CB8AC3E}">
        <p14:creationId xmlns:p14="http://schemas.microsoft.com/office/powerpoint/2010/main" val="4121281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 Olmstead considerations</a:t>
            </a:r>
            <a:endParaRPr lang="en-US" dirty="0"/>
          </a:p>
        </p:txBody>
      </p:sp>
      <p:sp>
        <p:nvSpPr>
          <p:cNvPr id="3" name="Content Placeholder 2"/>
          <p:cNvSpPr>
            <a:spLocks noGrp="1"/>
          </p:cNvSpPr>
          <p:nvPr>
            <p:ph sz="quarter" idx="1"/>
          </p:nvPr>
        </p:nvSpPr>
        <p:spPr/>
        <p:txBody>
          <a:bodyPr/>
          <a:lstStyle/>
          <a:p>
            <a:r>
              <a:rPr lang="en-US" sz="2000" dirty="0" smtClean="0"/>
              <a:t>Olmstead v. LC, continued:</a:t>
            </a:r>
          </a:p>
          <a:p>
            <a:r>
              <a:rPr lang="en-US" sz="2000" dirty="0"/>
              <a:t>Supreme Court held that Title II of the ADA prohibits the unjustified segregation of individuals with disabilities.</a:t>
            </a:r>
          </a:p>
          <a:p>
            <a:r>
              <a:rPr lang="en-US" sz="2000" dirty="0"/>
              <a:t>Public entities are require to provide community-based services when:</a:t>
            </a:r>
          </a:p>
          <a:p>
            <a:pPr marL="457200" indent="-457200">
              <a:buFont typeface="+mj-lt"/>
              <a:buAutoNum type="alphaLcPeriod"/>
            </a:pPr>
            <a:r>
              <a:rPr lang="en-US" sz="2000" i="1" dirty="0"/>
              <a:t>Such services are appropriate to need;</a:t>
            </a:r>
          </a:p>
          <a:p>
            <a:pPr marL="457200" indent="-457200">
              <a:buFont typeface="+mj-lt"/>
              <a:buAutoNum type="alphaLcPeriod"/>
            </a:pPr>
            <a:r>
              <a:rPr lang="en-US" sz="2000" i="1" dirty="0"/>
              <a:t>The affected persons do not oppose community-based treatment; and</a:t>
            </a:r>
          </a:p>
          <a:p>
            <a:pPr marL="457200" indent="-457200">
              <a:buFont typeface="+mj-lt"/>
              <a:buAutoNum type="alphaLcPeriod"/>
            </a:pPr>
            <a:r>
              <a:rPr lang="en-US" sz="2000" i="1" dirty="0"/>
              <a:t>Community-based services can reasonably be accommodated taking into account the resources available to the entity and needs of others who are receiving disability services from the entity.</a:t>
            </a:r>
          </a:p>
          <a:p>
            <a:endParaRPr lang="en-US" sz="3200" dirty="0"/>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68</a:t>
            </a:fld>
            <a:endParaRPr lang="en-US" dirty="0"/>
          </a:p>
        </p:txBody>
      </p:sp>
    </p:spTree>
    <p:extLst>
      <p:ext uri="{BB962C8B-B14F-4D97-AF65-F5344CB8AC3E}">
        <p14:creationId xmlns:p14="http://schemas.microsoft.com/office/powerpoint/2010/main" val="4121281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 Olmstead considerations</a:t>
            </a:r>
            <a:endParaRPr lang="en-US" dirty="0"/>
          </a:p>
        </p:txBody>
      </p:sp>
      <p:sp>
        <p:nvSpPr>
          <p:cNvPr id="3" name="Content Placeholder 2"/>
          <p:cNvSpPr>
            <a:spLocks noGrp="1"/>
          </p:cNvSpPr>
          <p:nvPr>
            <p:ph sz="quarter" idx="1"/>
          </p:nvPr>
        </p:nvSpPr>
        <p:spPr/>
        <p:txBody>
          <a:bodyPr/>
          <a:lstStyle/>
          <a:p>
            <a:pPr marL="0" indent="0">
              <a:buNone/>
            </a:pPr>
            <a:r>
              <a:rPr lang="en-US" sz="2400" u="sng" dirty="0" smtClean="0"/>
              <a:t>What types of institutional settings the “Integration Mandate” seeks to avoid:  (non-exhaustive list):</a:t>
            </a:r>
          </a:p>
          <a:p>
            <a:r>
              <a:rPr lang="en-US" sz="2400" dirty="0" smtClean="0"/>
              <a:t>Congregate settings populated exclusively or primarily with individuals with disabilities;</a:t>
            </a:r>
          </a:p>
          <a:p>
            <a:r>
              <a:rPr lang="en-US" sz="2400" dirty="0" smtClean="0"/>
              <a:t>Congregate settings characterized by regimentation in daily activities, lack of privacy or autonomy; policies limiting visitors, or limits on individuals’ ability to engage freely in community activities and to manage their own activities of daily living; or</a:t>
            </a:r>
          </a:p>
          <a:p>
            <a:r>
              <a:rPr lang="en-US" sz="2400" dirty="0" smtClean="0"/>
              <a:t>Settings that provide for daytime activities primarily with other individuals with disabilities.”</a:t>
            </a:r>
            <a:endParaRPr lang="en-US" sz="24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69</a:t>
            </a:fld>
            <a:endParaRPr lang="en-US" dirty="0"/>
          </a:p>
        </p:txBody>
      </p:sp>
    </p:spTree>
    <p:extLst>
      <p:ext uri="{BB962C8B-B14F-4D97-AF65-F5344CB8AC3E}">
        <p14:creationId xmlns:p14="http://schemas.microsoft.com/office/powerpoint/2010/main" val="412128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Title VI of the Civil Rights Act of 1964</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2800" dirty="0" smtClean="0"/>
              <a:t>Prohibits recipients of HUD funding from </a:t>
            </a:r>
            <a:r>
              <a:rPr lang="en-US" sz="2800" b="1" dirty="0" smtClean="0"/>
              <a:t>discriminating</a:t>
            </a:r>
            <a:r>
              <a:rPr lang="en-US" sz="2800" dirty="0" smtClean="0"/>
              <a:t> on the basis of, or using methods of administration that</a:t>
            </a:r>
            <a:r>
              <a:rPr lang="en-US" sz="2800" i="1" dirty="0" smtClean="0"/>
              <a:t> </a:t>
            </a:r>
            <a:r>
              <a:rPr lang="en-US" sz="2800" b="1" dirty="0" smtClean="0"/>
              <a:t>have the effect </a:t>
            </a:r>
            <a:r>
              <a:rPr lang="en-US" sz="2800" dirty="0" smtClean="0"/>
              <a:t>of limiting or denying participation, on  the basis of: </a:t>
            </a:r>
          </a:p>
          <a:p>
            <a:r>
              <a:rPr lang="en-US" sz="2800" dirty="0" smtClean="0">
                <a:solidFill>
                  <a:schemeClr val="tx2"/>
                </a:solidFill>
              </a:rPr>
              <a:t>Race</a:t>
            </a:r>
          </a:p>
          <a:p>
            <a:r>
              <a:rPr lang="en-US" sz="2800" dirty="0" smtClean="0">
                <a:solidFill>
                  <a:schemeClr val="tx2"/>
                </a:solidFill>
              </a:rPr>
              <a:t>Color</a:t>
            </a:r>
          </a:p>
          <a:p>
            <a:r>
              <a:rPr lang="en-US" sz="2800" dirty="0" smtClean="0">
                <a:solidFill>
                  <a:schemeClr val="tx2"/>
                </a:solidFill>
              </a:rPr>
              <a:t>National origin</a:t>
            </a:r>
          </a:p>
          <a:p>
            <a:endParaRPr lang="en-US" sz="2800" dirty="0" smtClean="0">
              <a:solidFill>
                <a:srgbClr val="0070C0"/>
              </a:solidFill>
            </a:endParaRPr>
          </a:p>
          <a:p>
            <a:pPr>
              <a:buNone/>
            </a:pPr>
            <a:r>
              <a:rPr lang="en-US" sz="2000" dirty="0" smtClean="0"/>
              <a:t>(24 CFR 1, et seq.)</a:t>
            </a:r>
          </a:p>
          <a:p>
            <a:pPr>
              <a:buNone/>
            </a:pP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 Olmstead considerations</a:t>
            </a:r>
            <a:endParaRPr lang="en-US" dirty="0"/>
          </a:p>
        </p:txBody>
      </p:sp>
      <p:sp>
        <p:nvSpPr>
          <p:cNvPr id="3" name="Content Placeholder 2"/>
          <p:cNvSpPr>
            <a:spLocks noGrp="1"/>
          </p:cNvSpPr>
          <p:nvPr>
            <p:ph sz="quarter" idx="1"/>
          </p:nvPr>
        </p:nvSpPr>
        <p:spPr/>
        <p:txBody>
          <a:bodyPr/>
          <a:lstStyle/>
          <a:p>
            <a:pPr marL="0" indent="0">
              <a:buNone/>
            </a:pPr>
            <a:r>
              <a:rPr lang="en-US" sz="2400" u="sng" dirty="0" smtClean="0"/>
              <a:t>What types of institutional settings the “Integration Mandate” seeks to avoid, continued:</a:t>
            </a:r>
          </a:p>
          <a:p>
            <a:r>
              <a:rPr lang="en-US" sz="2400" dirty="0" smtClean="0"/>
              <a:t>Campuses of institutional facilities, segregated from the larger community, and do not allow individuals to choose whether or with whom they share a room, limit individuals’ freedom of choice on daily living experiences such as meals, visitors, activities, and limit individuals’ opportunities to pursue community activities.”</a:t>
            </a:r>
            <a:endParaRPr lang="en-US" sz="24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70</a:t>
            </a:fld>
            <a:endParaRPr lang="en-US" dirty="0"/>
          </a:p>
        </p:txBody>
      </p:sp>
    </p:spTree>
    <p:extLst>
      <p:ext uri="{BB962C8B-B14F-4D97-AF65-F5344CB8AC3E}">
        <p14:creationId xmlns:p14="http://schemas.microsoft.com/office/powerpoint/2010/main" val="2690869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 Olmstead considerations</a:t>
            </a:r>
            <a:endParaRPr lang="en-US" dirty="0"/>
          </a:p>
        </p:txBody>
      </p:sp>
      <p:sp>
        <p:nvSpPr>
          <p:cNvPr id="3" name="Content Placeholder 2"/>
          <p:cNvSpPr>
            <a:spLocks noGrp="1"/>
          </p:cNvSpPr>
          <p:nvPr>
            <p:ph sz="quarter" idx="1"/>
          </p:nvPr>
        </p:nvSpPr>
        <p:spPr/>
        <p:txBody>
          <a:bodyPr/>
          <a:lstStyle/>
          <a:p>
            <a:pPr marL="0" indent="0">
              <a:buNone/>
            </a:pPr>
            <a:r>
              <a:rPr lang="en-US" sz="2400" u="sng" dirty="0" smtClean="0"/>
              <a:t>Goals </a:t>
            </a:r>
            <a:r>
              <a:rPr lang="en-US" sz="2400" i="1" dirty="0" smtClean="0"/>
              <a:t>(illustrative, non-exhaustive list): </a:t>
            </a:r>
          </a:p>
          <a:p>
            <a:pPr lvl="0">
              <a:buClr>
                <a:srgbClr val="4F81BD"/>
              </a:buClr>
            </a:pPr>
            <a:r>
              <a:rPr lang="en-US" sz="2000" dirty="0">
                <a:solidFill>
                  <a:prstClr val="black"/>
                </a:solidFill>
              </a:rPr>
              <a:t>Promote participation of disability advocates and persons with disabilities into the planning processes leading to development of </a:t>
            </a:r>
            <a:r>
              <a:rPr lang="en-US" sz="2000" dirty="0" smtClean="0">
                <a:solidFill>
                  <a:prstClr val="black"/>
                </a:solidFill>
              </a:rPr>
              <a:t>integrated housing </a:t>
            </a:r>
            <a:r>
              <a:rPr lang="en-US" sz="2000" dirty="0">
                <a:solidFill>
                  <a:prstClr val="black"/>
                </a:solidFill>
              </a:rPr>
              <a:t>and supportive </a:t>
            </a:r>
            <a:r>
              <a:rPr lang="en-US" sz="2000" dirty="0" smtClean="0">
                <a:solidFill>
                  <a:prstClr val="black"/>
                </a:solidFill>
              </a:rPr>
              <a:t>services (i.e., develop an “Olmstead Plan”);</a:t>
            </a:r>
          </a:p>
          <a:p>
            <a:pPr lvl="0">
              <a:buClr>
                <a:srgbClr val="4F81BD"/>
              </a:buClr>
            </a:pPr>
            <a:r>
              <a:rPr lang="en-US" sz="2000" dirty="0" smtClean="0">
                <a:solidFill>
                  <a:prstClr val="black"/>
                </a:solidFill>
              </a:rPr>
              <a:t>Coordinate with service agencies to enable supportive services to be provided outside of institutional, segregated settings;</a:t>
            </a:r>
            <a:endParaRPr lang="en-US" sz="2000" dirty="0">
              <a:solidFill>
                <a:prstClr val="black"/>
              </a:solidFill>
            </a:endParaRPr>
          </a:p>
          <a:p>
            <a:r>
              <a:rPr lang="en-US" sz="2000" dirty="0" smtClean="0"/>
              <a:t>Create housing programs that more effectively integrate persons with disabilities into the larger community;</a:t>
            </a:r>
          </a:p>
          <a:p>
            <a:r>
              <a:rPr lang="en-US" sz="2000" dirty="0" smtClean="0"/>
              <a:t>Avoid programs and housing that “cluster” people with disabilities into housing reserved just for people with disabilities;</a:t>
            </a:r>
          </a:p>
          <a:p>
            <a:r>
              <a:rPr lang="en-US" sz="2000" dirty="0" smtClean="0"/>
              <a:t>Ensure HCV referral list, and project-based developments, include accessible units;</a:t>
            </a:r>
          </a:p>
          <a:p>
            <a:r>
              <a:rPr lang="en-US" sz="2000" dirty="0" smtClean="0"/>
              <a:t>Consider preference for persons exiting institutions or at risk of institutionalization.</a:t>
            </a:r>
            <a:endParaRPr lang="en-US" sz="20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71</a:t>
            </a:fld>
            <a:endParaRPr lang="en-US" dirty="0"/>
          </a:p>
        </p:txBody>
      </p:sp>
    </p:spTree>
    <p:extLst>
      <p:ext uri="{BB962C8B-B14F-4D97-AF65-F5344CB8AC3E}">
        <p14:creationId xmlns:p14="http://schemas.microsoft.com/office/powerpoint/2010/main" val="4121281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 Olmstead considerations</a:t>
            </a:r>
            <a:endParaRPr lang="en-US" dirty="0"/>
          </a:p>
        </p:txBody>
      </p:sp>
      <p:sp>
        <p:nvSpPr>
          <p:cNvPr id="3" name="Content Placeholder 2"/>
          <p:cNvSpPr>
            <a:spLocks noGrp="1"/>
          </p:cNvSpPr>
          <p:nvPr>
            <p:ph sz="quarter" idx="1"/>
          </p:nvPr>
        </p:nvSpPr>
        <p:spPr/>
        <p:txBody>
          <a:bodyPr/>
          <a:lstStyle/>
          <a:p>
            <a:pPr marL="0" indent="0">
              <a:buNone/>
            </a:pPr>
            <a:r>
              <a:rPr lang="en-US" sz="2400" u="sng" dirty="0" smtClean="0"/>
              <a:t>Challenges:</a:t>
            </a:r>
            <a:r>
              <a:rPr lang="en-US" sz="2400" dirty="0" smtClean="0"/>
              <a:t> </a:t>
            </a:r>
          </a:p>
          <a:p>
            <a:r>
              <a:rPr lang="en-US" sz="2400" dirty="0" smtClean="0"/>
              <a:t>Complying with the myriad and sometimes differing requirements imposed through multiple funding sources, e.g., California Mental Health Services Act, HOME, HUD Section 811 (housing developers &amp; providers)</a:t>
            </a:r>
          </a:p>
          <a:p>
            <a:endParaRPr lang="en-US" sz="2400" dirty="0"/>
          </a:p>
          <a:p>
            <a:r>
              <a:rPr lang="en-US" sz="2400" dirty="0" smtClean="0"/>
              <a:t>Understanding what services are “appropriate to need” of persons with disabilities to be housed, i.e.,  when such services must be provided in a congregate-type setting versus when they can be provided in a more integrated environment (HUD, HCD)</a:t>
            </a:r>
            <a:endParaRPr lang="en-US" sz="24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72</a:t>
            </a:fld>
            <a:endParaRPr lang="en-US" dirty="0"/>
          </a:p>
        </p:txBody>
      </p:sp>
    </p:spTree>
    <p:extLst>
      <p:ext uri="{BB962C8B-B14F-4D97-AF65-F5344CB8AC3E}">
        <p14:creationId xmlns:p14="http://schemas.microsoft.com/office/powerpoint/2010/main" val="2747015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End of Section 504 – Olmstead considerations</a:t>
            </a:r>
            <a:endParaRPr lang="en-US" sz="2800" dirty="0"/>
          </a:p>
        </p:txBody>
      </p:sp>
      <p:sp>
        <p:nvSpPr>
          <p:cNvPr id="3" name="Content Placeholder 2"/>
          <p:cNvSpPr>
            <a:spLocks noGrp="1"/>
          </p:cNvSpPr>
          <p:nvPr>
            <p:ph sz="quarter" idx="1"/>
          </p:nvPr>
        </p:nvSpPr>
        <p:spPr/>
        <p:txBody>
          <a:bodyPr/>
          <a:lstStyle/>
          <a:p>
            <a:pPr marL="0" indent="0">
              <a:buNone/>
            </a:pPr>
            <a:r>
              <a:rPr lang="en-US" u="sng" dirty="0"/>
              <a:t>References for additional background </a:t>
            </a:r>
            <a:r>
              <a:rPr lang="en-US" u="sng" dirty="0" smtClean="0"/>
              <a:t>about Olmstead:</a:t>
            </a:r>
            <a:endParaRPr lang="en-US" u="sng" dirty="0"/>
          </a:p>
          <a:p>
            <a:r>
              <a:rPr lang="en-US" dirty="0"/>
              <a:t>“Statement of the Department of Justice on Enforcement of the Integration Mandate of Title II of the Americans with Disabilities Act and </a:t>
            </a:r>
            <a:r>
              <a:rPr lang="en-US" i="1" dirty="0"/>
              <a:t>Olmstead v L.C</a:t>
            </a:r>
            <a:r>
              <a:rPr lang="en-US" dirty="0"/>
              <a:t>.”</a:t>
            </a:r>
          </a:p>
          <a:p>
            <a:r>
              <a:rPr lang="en-US" dirty="0"/>
              <a:t>PIH Notice 2012-31 (HA): actions PHAs may take to assist persons with disabilities transitioning from institutional environments</a:t>
            </a:r>
          </a:p>
          <a:p>
            <a:endParaRPr lang="en-US" dirty="0"/>
          </a:p>
          <a:p>
            <a:pPr marL="0" indent="0">
              <a:buNone/>
            </a:pPr>
            <a:r>
              <a:rPr lang="en-US" i="1" u="sng" dirty="0" smtClean="0">
                <a:solidFill>
                  <a:srgbClr val="FF0000"/>
                </a:solidFill>
              </a:rPr>
              <a:t>Questions?</a:t>
            </a:r>
            <a:endParaRPr lang="en-US" i="1" u="sng" dirty="0">
              <a:solidFill>
                <a:srgbClr val="FF0000"/>
              </a:solidFill>
            </a:endParaRPr>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73</a:t>
            </a:fld>
            <a:endParaRPr lang="en-US" dirty="0"/>
          </a:p>
        </p:txBody>
      </p:sp>
    </p:spTree>
    <p:extLst>
      <p:ext uri="{BB962C8B-B14F-4D97-AF65-F5344CB8AC3E}">
        <p14:creationId xmlns:p14="http://schemas.microsoft.com/office/powerpoint/2010/main" val="4121281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Limited English Proficiency</a:t>
            </a:r>
            <a:r>
              <a:rPr lang="en-US" dirty="0" smtClean="0"/>
              <a:t>	</a:t>
            </a:r>
            <a:endParaRPr lang="en-US" dirty="0"/>
          </a:p>
        </p:txBody>
      </p:sp>
      <p:sp>
        <p:nvSpPr>
          <p:cNvPr id="3" name="Content Placeholder 2"/>
          <p:cNvSpPr>
            <a:spLocks noGrp="1"/>
          </p:cNvSpPr>
          <p:nvPr>
            <p:ph sz="quarter" idx="1"/>
          </p:nvPr>
        </p:nvSpPr>
        <p:spPr/>
        <p:txBody>
          <a:bodyPr/>
          <a:lstStyle/>
          <a:p>
            <a:pPr algn="ctr">
              <a:buFont typeface="Arial" pitchFamily="34" charset="0"/>
              <a:buChar char="•"/>
            </a:pPr>
            <a:endParaRPr lang="en-US" dirty="0" smtClean="0">
              <a:solidFill>
                <a:schemeClr val="tx2">
                  <a:lumMod val="60000"/>
                  <a:lumOff val="40000"/>
                </a:schemeClr>
              </a:solidFill>
            </a:endParaRPr>
          </a:p>
          <a:p>
            <a:pPr>
              <a:buFont typeface="Arial" pitchFamily="34" charset="0"/>
              <a:buChar char="•"/>
            </a:pPr>
            <a:r>
              <a:rPr lang="en-US" sz="3200" dirty="0" smtClean="0">
                <a:solidFill>
                  <a:schemeClr val="tx2">
                    <a:lumMod val="60000"/>
                    <a:lumOff val="40000"/>
                  </a:schemeClr>
                </a:solidFill>
              </a:rPr>
              <a:t>Guidelines only, not regulatory</a:t>
            </a:r>
          </a:p>
          <a:p>
            <a:pPr>
              <a:buNone/>
            </a:pPr>
            <a:endParaRPr lang="en-US" sz="3200" dirty="0" smtClean="0">
              <a:solidFill>
                <a:schemeClr val="tx2">
                  <a:lumMod val="60000"/>
                  <a:lumOff val="40000"/>
                </a:schemeClr>
              </a:solidFill>
            </a:endParaRPr>
          </a:p>
          <a:p>
            <a:pPr>
              <a:buFont typeface="Arial" pitchFamily="34" charset="0"/>
              <a:buChar char="•"/>
            </a:pPr>
            <a:r>
              <a:rPr lang="en-US" sz="3200" dirty="0" smtClean="0">
                <a:solidFill>
                  <a:schemeClr val="tx2">
                    <a:lumMod val="60000"/>
                    <a:lumOff val="40000"/>
                  </a:schemeClr>
                </a:solidFill>
              </a:rPr>
              <a:t>Issued Jan 22, 2007</a:t>
            </a:r>
          </a:p>
          <a:p>
            <a:pPr algn="ctr">
              <a:buFont typeface="Arial" pitchFamily="34" charset="0"/>
              <a:buChar char="•"/>
            </a:pPr>
            <a:endParaRPr lang="en-US" dirty="0" smtClean="0">
              <a:solidFill>
                <a:schemeClr val="tx2">
                  <a:lumMod val="60000"/>
                  <a:lumOff val="40000"/>
                </a:schemeClr>
              </a:solidFill>
            </a:endParaRP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74</a:t>
            </a:fld>
            <a:endParaRPr lang="en-US" dirty="0"/>
          </a:p>
        </p:txBody>
      </p:sp>
    </p:spTree>
    <p:extLst>
      <p:ext uri="{BB962C8B-B14F-4D97-AF65-F5344CB8AC3E}">
        <p14:creationId xmlns:p14="http://schemas.microsoft.com/office/powerpoint/2010/main" val="4689300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Authority For Guidelines</a:t>
            </a:r>
            <a:endParaRPr lang="en-US" dirty="0"/>
          </a:p>
        </p:txBody>
      </p:sp>
      <p:sp>
        <p:nvSpPr>
          <p:cNvPr id="3" name="Content Placeholder 2"/>
          <p:cNvSpPr>
            <a:spLocks noGrp="1"/>
          </p:cNvSpPr>
          <p:nvPr>
            <p:ph sz="quarter" idx="1"/>
          </p:nvPr>
        </p:nvSpPr>
        <p:spPr/>
        <p:txBody>
          <a:bodyPr/>
          <a:lstStyle/>
          <a:p>
            <a:r>
              <a:rPr lang="en-US" dirty="0" smtClean="0"/>
              <a:t>Not something “new”</a:t>
            </a:r>
          </a:p>
          <a:p>
            <a:r>
              <a:rPr lang="en-US" dirty="0" smtClean="0"/>
              <a:t>Based upon Title VI of Civil Rights Act of 1964 that prohibits discrimination based upon race, color or national origin</a:t>
            </a:r>
          </a:p>
          <a:p>
            <a:r>
              <a:rPr lang="en-US" dirty="0" smtClean="0"/>
              <a:t>EO 13166 required federal agencies to develop LEP policies for their recipients</a:t>
            </a:r>
          </a:p>
          <a:p>
            <a:r>
              <a:rPr lang="en-US" dirty="0" smtClean="0"/>
              <a:t>Title VI prohibits policies that have discriminatory “effect” </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Discriminatory Effect</a:t>
            </a:r>
            <a:endParaRPr lang="en-US" dirty="0"/>
          </a:p>
        </p:txBody>
      </p:sp>
      <p:sp>
        <p:nvSpPr>
          <p:cNvPr id="3" name="Content Placeholder 2"/>
          <p:cNvSpPr>
            <a:spLocks noGrp="1"/>
          </p:cNvSpPr>
          <p:nvPr>
            <p:ph sz="quarter" idx="1"/>
          </p:nvPr>
        </p:nvSpPr>
        <p:spPr/>
        <p:txBody>
          <a:bodyPr/>
          <a:lstStyle/>
          <a:p>
            <a:r>
              <a:rPr lang="en-US" dirty="0" smtClean="0"/>
              <a:t>FHEO has already been making Title VI findings of non-compliance for many years if:</a:t>
            </a:r>
          </a:p>
          <a:p>
            <a:pPr marL="514350" indent="-514350">
              <a:buFont typeface="+mj-lt"/>
              <a:buAutoNum type="arabicPeriod"/>
            </a:pPr>
            <a:r>
              <a:rPr lang="en-US" dirty="0" smtClean="0"/>
              <a:t>program shows </a:t>
            </a:r>
            <a:r>
              <a:rPr lang="en-US" dirty="0" smtClean="0">
                <a:solidFill>
                  <a:srgbClr val="FF0000"/>
                </a:solidFill>
              </a:rPr>
              <a:t>under-representation</a:t>
            </a:r>
            <a:r>
              <a:rPr lang="en-US" dirty="0" smtClean="0"/>
              <a:t> of protected class/</a:t>
            </a:r>
            <a:r>
              <a:rPr lang="en-US" dirty="0" err="1" smtClean="0"/>
              <a:t>es</a:t>
            </a:r>
            <a:r>
              <a:rPr lang="en-US" dirty="0" smtClean="0"/>
              <a:t> likely to include LEP person; and,</a:t>
            </a:r>
          </a:p>
          <a:p>
            <a:pPr marL="514350" indent="-514350">
              <a:buFont typeface="+mj-lt"/>
              <a:buAutoNum type="arabicPeriod"/>
            </a:pPr>
            <a:r>
              <a:rPr lang="en-US" dirty="0" smtClean="0"/>
              <a:t>Recipient </a:t>
            </a:r>
            <a:r>
              <a:rPr lang="en-US" dirty="0" smtClean="0">
                <a:solidFill>
                  <a:srgbClr val="FF0000"/>
                </a:solidFill>
              </a:rPr>
              <a:t>cannot show effective outreach and marketing </a:t>
            </a:r>
            <a:r>
              <a:rPr lang="en-US" dirty="0" smtClean="0"/>
              <a:t>to LEP persons, and/or,</a:t>
            </a:r>
          </a:p>
          <a:p>
            <a:pPr marL="514350" indent="-514350">
              <a:buFont typeface="+mj-lt"/>
              <a:buAutoNum type="arabicPeriod"/>
            </a:pPr>
            <a:r>
              <a:rPr lang="en-US" dirty="0" smtClean="0"/>
              <a:t>Recipient cannot demonstrate </a:t>
            </a:r>
            <a:r>
              <a:rPr lang="en-US" dirty="0" smtClean="0">
                <a:solidFill>
                  <a:srgbClr val="FF0000"/>
                </a:solidFill>
              </a:rPr>
              <a:t>policies to accommodate LEP</a:t>
            </a:r>
            <a:r>
              <a:rPr lang="en-US" dirty="0" smtClean="0"/>
              <a:t> persons. </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200" dirty="0" smtClean="0"/>
              <a:t>Any program to which federal financial assistance to HUD is applied, including:</a:t>
            </a:r>
          </a:p>
          <a:p>
            <a:r>
              <a:rPr lang="en-US" sz="3200" dirty="0" smtClean="0"/>
              <a:t>PIH: LIPH, voucher, project-based, homeownership, moving to work, etc.</a:t>
            </a:r>
          </a:p>
          <a:p>
            <a:r>
              <a:rPr lang="en-US" sz="3200" dirty="0" smtClean="0"/>
              <a:t>CPD: CDBG, HOME, ESG, McKinney, etc.</a:t>
            </a:r>
          </a:p>
          <a:p>
            <a:r>
              <a:rPr lang="en-US" sz="3200" dirty="0" smtClean="0"/>
              <a:t>Housing: project-based Section 8, mod rehab, etc</a:t>
            </a:r>
            <a:r>
              <a:rPr lang="en-US" dirty="0" smtClean="0"/>
              <a:t>.	</a:t>
            </a:r>
            <a:endParaRPr lang="en-US" dirty="0"/>
          </a:p>
        </p:txBody>
      </p:sp>
      <p:sp>
        <p:nvSpPr>
          <p:cNvPr id="4" name="Title 3"/>
          <p:cNvSpPr>
            <a:spLocks noGrp="1"/>
          </p:cNvSpPr>
          <p:nvPr>
            <p:ph type="title"/>
          </p:nvPr>
        </p:nvSpPr>
        <p:spPr/>
        <p:txBody>
          <a:bodyPr/>
          <a:lstStyle/>
          <a:p>
            <a:r>
              <a:rPr lang="en-US" sz="3600" dirty="0" smtClean="0"/>
              <a:t>Programs to which LEP Guidelines Apply</a:t>
            </a:r>
            <a:endParaRPr lang="en-US" sz="3600"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LEP Guidelines Ask of Recipients </a:t>
            </a:r>
            <a:endParaRPr lang="en-US" dirty="0"/>
          </a:p>
        </p:txBody>
      </p:sp>
      <p:sp>
        <p:nvSpPr>
          <p:cNvPr id="3" name="Content Placeholder 2"/>
          <p:cNvSpPr>
            <a:spLocks noGrp="1"/>
          </p:cNvSpPr>
          <p:nvPr>
            <p:ph sz="quarter" idx="1"/>
          </p:nvPr>
        </p:nvSpPr>
        <p:spPr/>
        <p:txBody>
          <a:bodyPr/>
          <a:lstStyle/>
          <a:p>
            <a:r>
              <a:rPr lang="en-US" sz="3200" dirty="0" smtClean="0"/>
              <a:t>Are there LEP persons in service area?</a:t>
            </a:r>
          </a:p>
          <a:p>
            <a:r>
              <a:rPr lang="en-US" sz="3200" dirty="0" smtClean="0"/>
              <a:t>Devise a plan for oral interpretation &amp; written translations based upon 4-factor analysis, in:</a:t>
            </a:r>
          </a:p>
          <a:p>
            <a:pPr lvl="1">
              <a:buFont typeface="Wingdings" pitchFamily="2" charset="2"/>
              <a:buChar char="ü"/>
            </a:pPr>
            <a:r>
              <a:rPr lang="en-US" sz="3200" dirty="0" smtClean="0"/>
              <a:t>Outreach</a:t>
            </a:r>
          </a:p>
          <a:p>
            <a:pPr lvl="1">
              <a:buFont typeface="Wingdings" pitchFamily="2" charset="2"/>
              <a:buChar char="ü"/>
            </a:pPr>
            <a:r>
              <a:rPr lang="en-US" sz="3200" dirty="0" smtClean="0"/>
              <a:t>Conduct of day-to-day activities</a:t>
            </a:r>
          </a:p>
          <a:p>
            <a:r>
              <a:rPr lang="en-US" sz="3200" dirty="0" smtClean="0"/>
              <a:t>Take necessary and reasonable steps</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Four-Factor Analysis of Needs</a:t>
            </a:r>
            <a:endParaRPr lang="en-US" sz="3600" dirty="0"/>
          </a:p>
        </p:txBody>
      </p:sp>
      <p:sp>
        <p:nvSpPr>
          <p:cNvPr id="3" name="Content Placeholder 2"/>
          <p:cNvSpPr>
            <a:spLocks noGrp="1"/>
          </p:cNvSpPr>
          <p:nvPr>
            <p:ph sz="quarter" idx="1"/>
          </p:nvPr>
        </p:nvSpPr>
        <p:spPr/>
        <p:txBody>
          <a:bodyPr/>
          <a:lstStyle/>
          <a:p>
            <a:r>
              <a:rPr lang="en-US" sz="3200" b="1" dirty="0" smtClean="0">
                <a:solidFill>
                  <a:srgbClr val="FF0000"/>
                </a:solidFill>
              </a:rPr>
              <a:t>Factor 1</a:t>
            </a:r>
            <a:r>
              <a:rPr lang="en-US" sz="3200" dirty="0" smtClean="0">
                <a:solidFill>
                  <a:srgbClr val="FF0000"/>
                </a:solidFill>
              </a:rPr>
              <a:t>: Identify the number/proportion of LEP persons in the service area</a:t>
            </a:r>
            <a:r>
              <a:rPr lang="en-US" sz="3200" dirty="0" smtClean="0"/>
              <a:t>:</a:t>
            </a:r>
          </a:p>
          <a:p>
            <a:r>
              <a:rPr lang="en-US" sz="3200" dirty="0" smtClean="0"/>
              <a:t>The more LEP persons, the greater the need</a:t>
            </a:r>
          </a:p>
          <a:p>
            <a:r>
              <a:rPr lang="en-US" sz="3200" dirty="0" smtClean="0"/>
              <a:t>NOT who speaks other languages, but who speaks English </a:t>
            </a:r>
            <a:r>
              <a:rPr lang="en-US" sz="3200" u="sng" dirty="0" smtClean="0"/>
              <a:t>less than well</a:t>
            </a:r>
            <a:r>
              <a:rPr lang="en-US" sz="3200" dirty="0" smtClean="0"/>
              <a:t> or </a:t>
            </a:r>
            <a:r>
              <a:rPr lang="en-US" sz="3200" u="sng" dirty="0" smtClean="0"/>
              <a:t>not at all</a:t>
            </a:r>
          </a:p>
          <a:p>
            <a:r>
              <a:rPr lang="en-US" sz="3200" dirty="0" smtClean="0"/>
              <a:t>Source of data: US Census/American Factfinder2 Table QT-P17 or SF 3/DP2 or B16001</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dirty="0" smtClean="0">
                <a:solidFill>
                  <a:schemeClr val="tx1"/>
                </a:solidFill>
              </a:rPr>
              <a:t>Section 504: New Construction</a:t>
            </a:r>
          </a:p>
        </p:txBody>
      </p:sp>
      <p:sp>
        <p:nvSpPr>
          <p:cNvPr id="60419" name="Content Placeholder 2"/>
          <p:cNvSpPr>
            <a:spLocks noGrp="1"/>
          </p:cNvSpPr>
          <p:nvPr>
            <p:ph sz="quarter" idx="1"/>
          </p:nvPr>
        </p:nvSpPr>
        <p:spPr>
          <a:xfrm>
            <a:off x="301625" y="1527175"/>
            <a:ext cx="8504238" cy="4572000"/>
          </a:xfrm>
        </p:spPr>
        <p:txBody>
          <a:bodyPr/>
          <a:lstStyle/>
          <a:p>
            <a:pPr eaLnBrk="1" hangingPunct="1">
              <a:buFont typeface="Arial" charset="0"/>
              <a:buChar char="•"/>
            </a:pPr>
            <a:r>
              <a:rPr lang="en-US" dirty="0" smtClean="0"/>
              <a:t>Multifamily projects of 5/+ units</a:t>
            </a:r>
          </a:p>
          <a:p>
            <a:pPr eaLnBrk="1" hangingPunct="1">
              <a:buFont typeface="Arial" charset="0"/>
              <a:buChar char="•"/>
            </a:pPr>
            <a:r>
              <a:rPr lang="en-US" dirty="0" smtClean="0"/>
              <a:t>Minimum of </a:t>
            </a:r>
            <a:r>
              <a:rPr lang="en-US" dirty="0" smtClean="0">
                <a:solidFill>
                  <a:srgbClr val="FF0000"/>
                </a:solidFill>
              </a:rPr>
              <a:t>5%</a:t>
            </a:r>
            <a:r>
              <a:rPr lang="en-US" dirty="0" smtClean="0"/>
              <a:t>* units accessible to persons with mobility impairments (not fewer than 1)</a:t>
            </a:r>
          </a:p>
          <a:p>
            <a:pPr eaLnBrk="1" hangingPunct="1">
              <a:buFont typeface="Arial" charset="0"/>
              <a:buChar char="•"/>
            </a:pPr>
            <a:r>
              <a:rPr lang="en-US" dirty="0" smtClean="0"/>
              <a:t>Minimum of </a:t>
            </a:r>
            <a:r>
              <a:rPr lang="en-US" dirty="0" smtClean="0">
                <a:solidFill>
                  <a:srgbClr val="FF0000"/>
                </a:solidFill>
              </a:rPr>
              <a:t>2%</a:t>
            </a:r>
            <a:r>
              <a:rPr lang="en-US" dirty="0" smtClean="0"/>
              <a:t>* units accessible to persons with hearing or vision impairments (not fewer than 1)</a:t>
            </a:r>
          </a:p>
          <a:p>
            <a:pPr eaLnBrk="1" hangingPunct="1">
              <a:buFont typeface="Arial" charset="0"/>
              <a:buChar char="•"/>
            </a:pPr>
            <a:r>
              <a:rPr lang="en-US" dirty="0" smtClean="0"/>
              <a:t>Should include similar </a:t>
            </a:r>
            <a:r>
              <a:rPr lang="en-US" dirty="0" smtClean="0">
                <a:solidFill>
                  <a:srgbClr val="FF0000"/>
                </a:solidFill>
              </a:rPr>
              <a:t>range of sites and bedroom</a:t>
            </a:r>
            <a:r>
              <a:rPr lang="en-US" dirty="0" smtClean="0"/>
              <a:t> sizes and amenities as other units of program.  </a:t>
            </a:r>
          </a:p>
          <a:p>
            <a:pPr eaLnBrk="1" hangingPunct="1">
              <a:buFont typeface="Arial" charset="0"/>
              <a:buNone/>
            </a:pPr>
            <a:r>
              <a:rPr lang="en-US" sz="2000" dirty="0" smtClean="0"/>
              <a:t>*HUD may require higher percentage if demonstrated need. (24 CFR 8.22, 8.25, 8.26, 8.27)</a:t>
            </a:r>
          </a:p>
        </p:txBody>
      </p:sp>
      <p:sp>
        <p:nvSpPr>
          <p:cNvPr id="3" name="Slide Number Placeholder 2"/>
          <p:cNvSpPr>
            <a:spLocks noGrp="1"/>
          </p:cNvSpPr>
          <p:nvPr>
            <p:ph type="sldNum" sz="quarter" idx="12"/>
          </p:nvPr>
        </p:nvSpPr>
        <p:spPr/>
        <p:txBody>
          <a:bodyPr/>
          <a:lstStyle/>
          <a:p>
            <a:pPr>
              <a:defRPr/>
            </a:pPr>
            <a:fld id="{1A3B5302-DD6D-48B1-AEF7-9164F4E1CA4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Four-Factor Analysis of Needs</a:t>
            </a:r>
            <a:endParaRPr lang="en-US" sz="3600" dirty="0"/>
          </a:p>
        </p:txBody>
      </p:sp>
      <p:sp>
        <p:nvSpPr>
          <p:cNvPr id="3" name="Content Placeholder 2"/>
          <p:cNvSpPr>
            <a:spLocks noGrp="1"/>
          </p:cNvSpPr>
          <p:nvPr>
            <p:ph sz="quarter" idx="1"/>
          </p:nvPr>
        </p:nvSpPr>
        <p:spPr/>
        <p:txBody>
          <a:bodyPr/>
          <a:lstStyle/>
          <a:p>
            <a:r>
              <a:rPr lang="en-US" sz="3600" b="1" dirty="0" smtClean="0">
                <a:solidFill>
                  <a:srgbClr val="FF0000"/>
                </a:solidFill>
              </a:rPr>
              <a:t>Factor 2</a:t>
            </a:r>
            <a:r>
              <a:rPr lang="en-US" sz="3600" dirty="0" smtClean="0">
                <a:solidFill>
                  <a:srgbClr val="FF0000"/>
                </a:solidFill>
              </a:rPr>
              <a:t>: Analyze frequency of contact</a:t>
            </a:r>
          </a:p>
          <a:p>
            <a:r>
              <a:rPr lang="en-US" sz="3600" dirty="0" smtClean="0"/>
              <a:t>The more frequent the contact, the greater the apparent need</a:t>
            </a:r>
          </a:p>
          <a:p>
            <a:r>
              <a:rPr lang="en-US" sz="3600" dirty="0" smtClean="0"/>
              <a:t>Anticipate that increased outreach may result in increased frequency of contact and higher overall participation by LEP persons</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Four-Factor Analysis of Needs</a:t>
            </a:r>
            <a:endParaRPr lang="en-US" sz="3600" dirty="0"/>
          </a:p>
        </p:txBody>
      </p:sp>
      <p:sp>
        <p:nvSpPr>
          <p:cNvPr id="3" name="Content Placeholder 2"/>
          <p:cNvSpPr>
            <a:spLocks noGrp="1"/>
          </p:cNvSpPr>
          <p:nvPr>
            <p:ph sz="quarter" idx="1"/>
          </p:nvPr>
        </p:nvSpPr>
        <p:spPr/>
        <p:txBody>
          <a:bodyPr/>
          <a:lstStyle/>
          <a:p>
            <a:r>
              <a:rPr lang="en-US" sz="3200" b="1" dirty="0" smtClean="0">
                <a:solidFill>
                  <a:srgbClr val="FF0000"/>
                </a:solidFill>
              </a:rPr>
              <a:t>Factor 3</a:t>
            </a:r>
            <a:r>
              <a:rPr lang="en-US" sz="3200" dirty="0" smtClean="0">
                <a:solidFill>
                  <a:srgbClr val="FF0000"/>
                </a:solidFill>
              </a:rPr>
              <a:t>: Analyze importance of contact</a:t>
            </a:r>
          </a:p>
          <a:p>
            <a:r>
              <a:rPr lang="en-US" sz="3200" dirty="0" smtClean="0"/>
              <a:t>The more important the contact, the greater the need.</a:t>
            </a:r>
          </a:p>
          <a:p>
            <a:r>
              <a:rPr lang="en-US" sz="3200" dirty="0" smtClean="0"/>
              <a:t>Compulsory participation = high importance</a:t>
            </a:r>
          </a:p>
          <a:p>
            <a:r>
              <a:rPr lang="en-US" sz="3200" dirty="0" smtClean="0"/>
              <a:t>Identification of </a:t>
            </a:r>
            <a:r>
              <a:rPr lang="en-US" sz="3200" u="sng" dirty="0" smtClean="0"/>
              <a:t>vital documents</a:t>
            </a:r>
            <a:r>
              <a:rPr lang="en-US" sz="3200" dirty="0" smtClean="0"/>
              <a:t> (documents that if not translated could result in denial of benefits, exclusion from program even if unintended )</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Four-Factor Analysis of Needs</a:t>
            </a:r>
            <a:endParaRPr lang="en-US" dirty="0"/>
          </a:p>
        </p:txBody>
      </p:sp>
      <p:sp>
        <p:nvSpPr>
          <p:cNvPr id="3" name="Content Placeholder 2"/>
          <p:cNvSpPr>
            <a:spLocks noGrp="1"/>
          </p:cNvSpPr>
          <p:nvPr>
            <p:ph sz="quarter" idx="1"/>
          </p:nvPr>
        </p:nvSpPr>
        <p:spPr/>
        <p:txBody>
          <a:bodyPr/>
          <a:lstStyle/>
          <a:p>
            <a:r>
              <a:rPr lang="en-US" sz="3200" b="1" dirty="0" smtClean="0">
                <a:solidFill>
                  <a:srgbClr val="FF0000"/>
                </a:solidFill>
              </a:rPr>
              <a:t>Factor 4</a:t>
            </a:r>
            <a:r>
              <a:rPr lang="en-US" sz="3200" dirty="0" smtClean="0">
                <a:solidFill>
                  <a:srgbClr val="FF0000"/>
                </a:solidFill>
              </a:rPr>
              <a:t>: Weighing of </a:t>
            </a:r>
            <a:r>
              <a:rPr lang="en-US" sz="3200" u="sng" dirty="0" smtClean="0">
                <a:solidFill>
                  <a:srgbClr val="FF0000"/>
                </a:solidFill>
              </a:rPr>
              <a:t>cost</a:t>
            </a:r>
            <a:r>
              <a:rPr lang="en-US" sz="3200" dirty="0" smtClean="0">
                <a:solidFill>
                  <a:srgbClr val="FF0000"/>
                </a:solidFill>
              </a:rPr>
              <a:t> vs. </a:t>
            </a:r>
            <a:r>
              <a:rPr lang="en-US" sz="3200" u="sng" dirty="0" smtClean="0">
                <a:solidFill>
                  <a:srgbClr val="FF0000"/>
                </a:solidFill>
              </a:rPr>
              <a:t>resources</a:t>
            </a:r>
            <a:r>
              <a:rPr lang="en-US" sz="3200" dirty="0" smtClean="0">
                <a:solidFill>
                  <a:srgbClr val="FF0000"/>
                </a:solidFill>
              </a:rPr>
              <a:t> vs. </a:t>
            </a:r>
            <a:r>
              <a:rPr lang="en-US" sz="3200" u="sng" dirty="0" smtClean="0">
                <a:solidFill>
                  <a:srgbClr val="FF0000"/>
                </a:solidFill>
              </a:rPr>
              <a:t>benefits</a:t>
            </a:r>
          </a:p>
          <a:p>
            <a:r>
              <a:rPr lang="en-US" sz="3200" dirty="0" smtClean="0"/>
              <a:t>Consider sharing resources with other recipients</a:t>
            </a:r>
          </a:p>
          <a:p>
            <a:r>
              <a:rPr lang="en-US" sz="3200" dirty="0" smtClean="0"/>
              <a:t>Industry best practices</a:t>
            </a:r>
          </a:p>
          <a:p>
            <a:r>
              <a:rPr lang="en-US" sz="3200" dirty="0" smtClean="0"/>
              <a:t>HUD documents already translated</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Oral Interpretation</a:t>
            </a:r>
            <a:endParaRPr lang="en-US" sz="3600" dirty="0"/>
          </a:p>
        </p:txBody>
      </p:sp>
      <p:sp>
        <p:nvSpPr>
          <p:cNvPr id="3" name="Content Placeholder 2"/>
          <p:cNvSpPr>
            <a:spLocks noGrp="1"/>
          </p:cNvSpPr>
          <p:nvPr>
            <p:ph sz="quarter" idx="1"/>
          </p:nvPr>
        </p:nvSpPr>
        <p:spPr/>
        <p:txBody>
          <a:bodyPr/>
          <a:lstStyle/>
          <a:p>
            <a:r>
              <a:rPr lang="en-US" sz="2800" dirty="0" smtClean="0">
                <a:solidFill>
                  <a:srgbClr val="FF0000"/>
                </a:solidFill>
              </a:rPr>
              <a:t>Oral interpretation is always a requirement</a:t>
            </a:r>
          </a:p>
          <a:p>
            <a:r>
              <a:rPr lang="en-US" sz="2800" dirty="0" smtClean="0"/>
              <a:t>Recipient must have a plan for communicating with an applicant, participant if he/she is unable to communicate effectively in English</a:t>
            </a:r>
          </a:p>
          <a:p>
            <a:r>
              <a:rPr lang="en-US" sz="2800" dirty="0" smtClean="0"/>
              <a:t>Language cards to allow identification of language spoken</a:t>
            </a:r>
          </a:p>
          <a:p>
            <a:r>
              <a:rPr lang="en-US" sz="2800" dirty="0" smtClean="0"/>
              <a:t>Resources such as language line, use of staff</a:t>
            </a:r>
          </a:p>
          <a:p>
            <a:r>
              <a:rPr lang="en-US" sz="2800" i="1" u="sng" dirty="0" smtClean="0"/>
              <a:t>Never:</a:t>
            </a:r>
            <a:r>
              <a:rPr lang="en-US" sz="2800" i="1" dirty="0" smtClean="0"/>
              <a:t> “If you need a translator, bring your own” </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Written Translations</a:t>
            </a:r>
            <a:endParaRPr lang="en-US" sz="3600" dirty="0"/>
          </a:p>
        </p:txBody>
      </p:sp>
      <p:sp>
        <p:nvSpPr>
          <p:cNvPr id="3" name="Content Placeholder 2"/>
          <p:cNvSpPr>
            <a:spLocks noGrp="1"/>
          </p:cNvSpPr>
          <p:nvPr>
            <p:ph sz="quarter" idx="1"/>
          </p:nvPr>
        </p:nvSpPr>
        <p:spPr/>
        <p:txBody>
          <a:bodyPr/>
          <a:lstStyle/>
          <a:p>
            <a:r>
              <a:rPr lang="en-US" sz="2800" dirty="0" smtClean="0"/>
              <a:t>Guidelines establish “safe harbor of presumptive compliance” if four-factor analysis of needs establishes:</a:t>
            </a:r>
          </a:p>
          <a:p>
            <a:r>
              <a:rPr lang="en-US" sz="2800" dirty="0" smtClean="0">
                <a:solidFill>
                  <a:srgbClr val="00B0F0"/>
                </a:solidFill>
              </a:rPr>
              <a:t>&gt; 1,000 persons LEP in one language within service area = translations required</a:t>
            </a:r>
          </a:p>
          <a:p>
            <a:r>
              <a:rPr lang="en-US" sz="2800" dirty="0" smtClean="0">
                <a:solidFill>
                  <a:srgbClr val="00B0F0"/>
                </a:solidFill>
              </a:rPr>
              <a:t>&gt; 5% of population LEP in one language (at least 50) = translations required</a:t>
            </a:r>
          </a:p>
          <a:p>
            <a:r>
              <a:rPr lang="en-US" sz="2800" dirty="0" smtClean="0"/>
              <a:t>Disclaimer on translated documents: “provided for information only”  </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Language Assistance Plan</a:t>
            </a:r>
            <a:endParaRPr lang="en-US" sz="3600" dirty="0"/>
          </a:p>
        </p:txBody>
      </p:sp>
      <p:sp>
        <p:nvSpPr>
          <p:cNvPr id="3" name="Content Placeholder 2"/>
          <p:cNvSpPr>
            <a:spLocks noGrp="1"/>
          </p:cNvSpPr>
          <p:nvPr>
            <p:ph sz="quarter" idx="1"/>
          </p:nvPr>
        </p:nvSpPr>
        <p:spPr/>
        <p:txBody>
          <a:bodyPr/>
          <a:lstStyle/>
          <a:p>
            <a:r>
              <a:rPr lang="en-US" sz="3200" dirty="0" smtClean="0"/>
              <a:t>Identifies groups who need language assistance </a:t>
            </a:r>
          </a:p>
          <a:p>
            <a:r>
              <a:rPr lang="en-US" sz="3200" dirty="0" smtClean="0"/>
              <a:t>States how agency will provide language services (transition plan)</a:t>
            </a:r>
          </a:p>
          <a:p>
            <a:r>
              <a:rPr lang="en-US" sz="3200" dirty="0" smtClean="0"/>
              <a:t>Train staff on plan</a:t>
            </a:r>
          </a:p>
          <a:p>
            <a:r>
              <a:rPr lang="en-US" sz="3200" dirty="0" smtClean="0"/>
              <a:t>Public notice of plan</a:t>
            </a:r>
          </a:p>
          <a:p>
            <a:r>
              <a:rPr lang="en-US" sz="3200" dirty="0" smtClean="0"/>
              <a:t>Self assessment &amp; monitoring of plan’s effectiveness</a:t>
            </a:r>
          </a:p>
          <a:p>
            <a:pPr>
              <a:buNone/>
            </a:pP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About LEP Guidelines</a:t>
            </a:r>
            <a:endParaRPr lang="en-US" dirty="0"/>
          </a:p>
        </p:txBody>
      </p:sp>
      <p:sp>
        <p:nvSpPr>
          <p:cNvPr id="3" name="Content Placeholder 2"/>
          <p:cNvSpPr>
            <a:spLocks noGrp="1"/>
          </p:cNvSpPr>
          <p:nvPr>
            <p:ph sz="quarter" idx="1"/>
          </p:nvPr>
        </p:nvSpPr>
        <p:spPr/>
        <p:txBody>
          <a:bodyPr/>
          <a:lstStyle/>
          <a:p>
            <a:pPr lvl="1">
              <a:buNone/>
            </a:pPr>
            <a:endParaRPr lang="en-US" sz="2600" dirty="0" smtClean="0">
              <a:hlinkClick r:id="rId2"/>
            </a:endParaRPr>
          </a:p>
          <a:p>
            <a:pPr lvl="1">
              <a:buNone/>
            </a:pPr>
            <a:r>
              <a:rPr lang="en-US" sz="2600" dirty="0" smtClean="0">
                <a:hlinkClick r:id="rId2"/>
              </a:rPr>
              <a:t>http://www.hud.gov/offices/fheo/promotingfh/FederalRegistepublishedguidance.pdf</a:t>
            </a:r>
            <a:endParaRPr lang="en-US" sz="2600" dirty="0" smtClean="0"/>
          </a:p>
          <a:p>
            <a:endParaRPr lang="en-US" dirty="0" smtClean="0"/>
          </a:p>
          <a:p>
            <a:pPr>
              <a:buNone/>
            </a:pPr>
            <a:r>
              <a:rPr lang="en-US" dirty="0" smtClean="0"/>
              <a:t>	Q&amp;A’s from FHEO Headquarters:</a:t>
            </a:r>
          </a:p>
          <a:p>
            <a:pPr>
              <a:buNone/>
            </a:pPr>
            <a:r>
              <a:rPr lang="en-US" sz="2800" dirty="0" smtClean="0"/>
              <a:t>	</a:t>
            </a:r>
            <a:r>
              <a:rPr lang="en-US" sz="2600" dirty="0" smtClean="0">
                <a:hlinkClick r:id="rId3"/>
              </a:rPr>
              <a:t>http://www.hud.gov/offices/fheo/promotingfh/lep-mfh-faq.cfm</a:t>
            </a:r>
            <a:endParaRPr lang="en-US" sz="2600" dirty="0" smtClean="0"/>
          </a:p>
          <a:p>
            <a:pPr>
              <a:buNone/>
            </a:pPr>
            <a:endParaRPr lang="en-US" sz="2600" dirty="0" smtClean="0"/>
          </a:p>
          <a:p>
            <a:pPr>
              <a:buNone/>
            </a:pPr>
            <a:r>
              <a:rPr lang="en-US" sz="2600" i="1" dirty="0" smtClean="0"/>
              <a:t>End of LEP Segment: </a:t>
            </a:r>
            <a:r>
              <a:rPr lang="en-US" sz="2600" i="1" u="sng" dirty="0" smtClean="0">
                <a:solidFill>
                  <a:srgbClr val="FF0000"/>
                </a:solidFill>
              </a:rPr>
              <a:t>Questions?</a:t>
            </a:r>
          </a:p>
          <a:p>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990600" y="1066800"/>
            <a:ext cx="7620000" cy="1066800"/>
          </a:xfrm>
        </p:spPr>
        <p:txBody>
          <a:bodyPr>
            <a:normAutofit fontScale="90000"/>
          </a:bodyPr>
          <a:lstStyle/>
          <a:p>
            <a:pPr eaLnBrk="1" hangingPunct="1">
              <a:defRPr/>
            </a:pPr>
            <a:r>
              <a:rPr lang="en-US" sz="3600" dirty="0" smtClean="0">
                <a:solidFill>
                  <a:schemeClr val="tx2"/>
                </a:solidFill>
              </a:rPr>
              <a:t/>
            </a:r>
            <a:br>
              <a:rPr lang="en-US" sz="3600" dirty="0" smtClean="0">
                <a:solidFill>
                  <a:schemeClr val="tx2"/>
                </a:solidFill>
              </a:rPr>
            </a:br>
            <a:r>
              <a:rPr lang="en-US" sz="4000" b="1" dirty="0" smtClean="0">
                <a:solidFill>
                  <a:schemeClr val="tx2"/>
                </a:solidFill>
              </a:rPr>
              <a:t>HUD Equal Access Rule:</a:t>
            </a:r>
            <a:r>
              <a:rPr lang="en-US" sz="3600" dirty="0" smtClean="0">
                <a:solidFill>
                  <a:schemeClr val="tx2"/>
                </a:solidFill>
              </a:rPr>
              <a:t/>
            </a:r>
            <a:br>
              <a:rPr lang="en-US" sz="3600" dirty="0" smtClean="0">
                <a:solidFill>
                  <a:schemeClr val="tx2"/>
                </a:solidFill>
              </a:rPr>
            </a:br>
            <a:r>
              <a:rPr lang="en-US" sz="2800" dirty="0" smtClean="0">
                <a:solidFill>
                  <a:schemeClr val="tx2"/>
                </a:solidFill>
              </a:rPr>
              <a:t>Equal Access to Housing in HUD Programs Regardless of Sexual Orientation or Gender Identity</a:t>
            </a:r>
          </a:p>
        </p:txBody>
      </p:sp>
      <p:pic>
        <p:nvPicPr>
          <p:cNvPr id="2053" name="Picture 4" descr="Hud.gif"/>
          <p:cNvPicPr>
            <a:picLocks noChangeAspect="1" noChangeArrowheads="1"/>
          </p:cNvPicPr>
          <p:nvPr/>
        </p:nvPicPr>
        <p:blipFill>
          <a:blip r:embed="rId3" cstate="print"/>
          <a:srcRect/>
          <a:stretch>
            <a:fillRect/>
          </a:stretch>
        </p:blipFill>
        <p:spPr bwMode="auto">
          <a:xfrm>
            <a:off x="1905000" y="3352800"/>
            <a:ext cx="2514600" cy="2186609"/>
          </a:xfrm>
          <a:prstGeom prst="rect">
            <a:avLst/>
          </a:prstGeom>
          <a:noFill/>
          <a:ln w="9525">
            <a:noFill/>
            <a:miter lim="800000"/>
            <a:headEnd/>
            <a:tailEnd/>
          </a:ln>
        </p:spPr>
      </p:pic>
      <p:pic>
        <p:nvPicPr>
          <p:cNvPr id="2054" name="Picture 4"/>
          <p:cNvPicPr>
            <a:picLocks noChangeAspect="1" noChangeArrowheads="1"/>
          </p:cNvPicPr>
          <p:nvPr/>
        </p:nvPicPr>
        <p:blipFill>
          <a:blip r:embed="rId4" cstate="print">
            <a:clrChange>
              <a:clrFrom>
                <a:srgbClr val="FFFFFF"/>
              </a:clrFrom>
              <a:clrTo>
                <a:srgbClr val="FFFFFF">
                  <a:alpha val="0"/>
                </a:srgbClr>
              </a:clrTo>
            </a:clrChange>
            <a:lum bright="100000" contrast="-100000"/>
          </a:blip>
          <a:srcRect/>
          <a:stretch>
            <a:fillRect/>
          </a:stretch>
        </p:blipFill>
        <p:spPr bwMode="auto">
          <a:xfrm>
            <a:off x="5562600" y="3429000"/>
            <a:ext cx="1981200" cy="1839687"/>
          </a:xfrm>
          <a:prstGeom prst="rect">
            <a:avLst/>
          </a:prstGeom>
          <a:noFill/>
          <a:ln w="9525">
            <a:noFill/>
            <a:miter lim="800000"/>
            <a:headEnd/>
            <a:tailEnd/>
          </a:ln>
        </p:spPr>
      </p:pic>
      <p:cxnSp>
        <p:nvCxnSpPr>
          <p:cNvPr id="11" name="Straight Connector 10"/>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787FC3C-258E-456A-83C6-CAB88885973C}" type="slidenum">
              <a:rPr lang="en-US" smtClean="0"/>
              <a:pPr>
                <a:defRPr/>
              </a:pPr>
              <a:t>87</a:t>
            </a:fld>
            <a:endParaRPr lang="en-US" dirty="0"/>
          </a:p>
        </p:txBody>
      </p:sp>
    </p:spTree>
    <p:extLst>
      <p:ext uri="{BB962C8B-B14F-4D97-AF65-F5344CB8AC3E}">
        <p14:creationId xmlns:p14="http://schemas.microsoft.com/office/powerpoint/2010/main" val="5420364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62000" y="533400"/>
            <a:ext cx="7924800" cy="457200"/>
          </a:xfrm>
        </p:spPr>
        <p:txBody>
          <a:bodyPr>
            <a:normAutofit fontScale="90000"/>
          </a:bodyPr>
          <a:lstStyle/>
          <a:p>
            <a:pPr eaLnBrk="1" hangingPunct="1"/>
            <a:r>
              <a:rPr lang="en-US" b="1" dirty="0" smtClean="0">
                <a:solidFill>
                  <a:schemeClr val="tx2"/>
                </a:solidFill>
              </a:rPr>
              <a:t>Overview of LGBT Rule</a:t>
            </a:r>
          </a:p>
        </p:txBody>
      </p:sp>
      <p:sp>
        <p:nvSpPr>
          <p:cNvPr id="6147" name="Rectangle 3"/>
          <p:cNvSpPr>
            <a:spLocks noGrp="1" noChangeArrowheads="1"/>
          </p:cNvSpPr>
          <p:nvPr>
            <p:ph idx="1"/>
          </p:nvPr>
        </p:nvSpPr>
        <p:spPr>
          <a:xfrm>
            <a:off x="533400" y="1219200"/>
            <a:ext cx="8229600" cy="4068763"/>
          </a:xfrm>
        </p:spPr>
        <p:txBody>
          <a:bodyPr>
            <a:normAutofit lnSpcReduction="10000"/>
          </a:bodyPr>
          <a:lstStyle/>
          <a:p>
            <a:pPr eaLnBrk="1" hangingPunct="1"/>
            <a:endParaRPr lang="en-US" sz="2800" dirty="0" smtClean="0"/>
          </a:p>
          <a:p>
            <a:pPr eaLnBrk="1" hangingPunct="1"/>
            <a:r>
              <a:rPr lang="en-US" sz="2800" dirty="0" smtClean="0"/>
              <a:t>Legal Authority</a:t>
            </a:r>
          </a:p>
          <a:p>
            <a:pPr eaLnBrk="1" hangingPunct="1"/>
            <a:r>
              <a:rPr lang="en-US" sz="2800" dirty="0" smtClean="0"/>
              <a:t>Definition of sexual orientation and gender identity.</a:t>
            </a:r>
          </a:p>
          <a:p>
            <a:pPr eaLnBrk="1" hangingPunct="1"/>
            <a:r>
              <a:rPr lang="en-US" sz="2800" dirty="0" smtClean="0"/>
              <a:t>Addition of general equal access provision.</a:t>
            </a:r>
          </a:p>
          <a:p>
            <a:pPr eaLnBrk="1" hangingPunct="1"/>
            <a:r>
              <a:rPr lang="en-US" sz="2800" dirty="0" smtClean="0"/>
              <a:t>Clarification of HUD “family” definition.</a:t>
            </a:r>
          </a:p>
          <a:p>
            <a:pPr eaLnBrk="1" hangingPunct="1"/>
            <a:r>
              <a:rPr lang="en-US" sz="2800" dirty="0" smtClean="0"/>
              <a:t>Prohibition on inquiries in certain contexts.</a:t>
            </a:r>
          </a:p>
          <a:p>
            <a:pPr eaLnBrk="1" hangingPunct="1"/>
            <a:r>
              <a:rPr lang="en-US" sz="2800" dirty="0" smtClean="0"/>
              <a:t>Addition of sexual orientation and gender identity to existing FHA equal access provision.</a:t>
            </a:r>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88</a:t>
            </a:fld>
            <a:endParaRPr lang="en-US" dirty="0"/>
          </a:p>
        </p:txBody>
      </p:sp>
    </p:spTree>
    <p:extLst>
      <p:ext uri="{BB962C8B-B14F-4D97-AF65-F5344CB8AC3E}">
        <p14:creationId xmlns:p14="http://schemas.microsoft.com/office/powerpoint/2010/main" val="22034060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609600"/>
            <a:ext cx="7924800" cy="457200"/>
          </a:xfrm>
        </p:spPr>
        <p:txBody>
          <a:bodyPr>
            <a:normAutofit fontScale="90000"/>
          </a:bodyPr>
          <a:lstStyle/>
          <a:p>
            <a:pPr eaLnBrk="1" hangingPunct="1"/>
            <a:r>
              <a:rPr lang="en-US" b="1" dirty="0" smtClean="0">
                <a:solidFill>
                  <a:schemeClr val="tx2"/>
                </a:solidFill>
              </a:rPr>
              <a:t>Legal Authority</a:t>
            </a:r>
          </a:p>
        </p:txBody>
      </p:sp>
      <p:sp>
        <p:nvSpPr>
          <p:cNvPr id="5123" name="Rectangle 3"/>
          <p:cNvSpPr>
            <a:spLocks noGrp="1" noChangeArrowheads="1"/>
          </p:cNvSpPr>
          <p:nvPr>
            <p:ph idx="1"/>
          </p:nvPr>
        </p:nvSpPr>
        <p:spPr>
          <a:xfrm>
            <a:off x="685800" y="1570037"/>
            <a:ext cx="8229600" cy="4068763"/>
          </a:xfrm>
        </p:spPr>
        <p:txBody>
          <a:bodyPr/>
          <a:lstStyle/>
          <a:p>
            <a:pPr eaLnBrk="1" hangingPunct="1"/>
            <a:r>
              <a:rPr lang="en-US" dirty="0" smtClean="0"/>
              <a:t>Section 2 of the Housing Act of 1949</a:t>
            </a:r>
          </a:p>
          <a:p>
            <a:pPr eaLnBrk="1" hangingPunct="1"/>
            <a:r>
              <a:rPr lang="en-US" dirty="0" smtClean="0"/>
              <a:t>Section 7(d) of the HUD Act</a:t>
            </a:r>
          </a:p>
          <a:p>
            <a:pPr eaLnBrk="1" hangingPunct="1"/>
            <a:r>
              <a:rPr lang="en-US" dirty="0" smtClean="0"/>
              <a:t>Section 3 of the U.S. Housing Act  of 1937</a:t>
            </a:r>
          </a:p>
          <a:p>
            <a:pPr eaLnBrk="1" hangingPunct="1">
              <a:buFont typeface="Arial" charset="0"/>
              <a:buNone/>
            </a:pPr>
            <a:endParaRPr lang="en-US" dirty="0" smtClean="0"/>
          </a:p>
          <a:p>
            <a:pPr eaLnBrk="1" hangingPunct="1">
              <a:buFont typeface="Arial" charset="0"/>
              <a:buNone/>
            </a:pPr>
            <a:endParaRPr lang="en-US" dirty="0" smtClean="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89</a:t>
            </a:fld>
            <a:endParaRPr lang="en-US" dirty="0"/>
          </a:p>
        </p:txBody>
      </p:sp>
    </p:spTree>
    <p:extLst>
      <p:ext uri="{BB962C8B-B14F-4D97-AF65-F5344CB8AC3E}">
        <p14:creationId xmlns:p14="http://schemas.microsoft.com/office/powerpoint/2010/main" val="416156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End of Overview on Fair Housing Laws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0" y="533400"/>
            <a:ext cx="7924800" cy="457200"/>
          </a:xfrm>
        </p:spPr>
        <p:txBody>
          <a:bodyPr>
            <a:normAutofit fontScale="90000"/>
          </a:bodyPr>
          <a:lstStyle/>
          <a:p>
            <a:pPr eaLnBrk="1" hangingPunct="1"/>
            <a:r>
              <a:rPr lang="en-US" b="1" dirty="0" smtClean="0">
                <a:solidFill>
                  <a:schemeClr val="tx2"/>
                </a:solidFill>
              </a:rPr>
              <a:t>LGBT Rule Definitions</a:t>
            </a:r>
          </a:p>
        </p:txBody>
      </p:sp>
      <p:sp>
        <p:nvSpPr>
          <p:cNvPr id="7171" name="Rectangle 3"/>
          <p:cNvSpPr>
            <a:spLocks noGrp="1" noChangeArrowheads="1"/>
          </p:cNvSpPr>
          <p:nvPr>
            <p:ph idx="1"/>
          </p:nvPr>
        </p:nvSpPr>
        <p:spPr>
          <a:xfrm>
            <a:off x="533400" y="1676400"/>
            <a:ext cx="8229600" cy="3810000"/>
          </a:xfrm>
        </p:spPr>
        <p:txBody>
          <a:bodyPr>
            <a:normAutofit/>
          </a:bodyPr>
          <a:lstStyle/>
          <a:p>
            <a:pPr eaLnBrk="1" hangingPunct="1"/>
            <a:r>
              <a:rPr lang="en-US" sz="3600" i="1" dirty="0" smtClean="0"/>
              <a:t>Sexual orientation: </a:t>
            </a:r>
            <a:r>
              <a:rPr lang="en-US" sz="3600" dirty="0" smtClean="0"/>
              <a:t>homosexuality, heterosexuality, or bisexuality</a:t>
            </a:r>
            <a:endParaRPr lang="en-US" sz="3600" i="1" dirty="0" smtClean="0"/>
          </a:p>
          <a:p>
            <a:pPr lvl="1"/>
            <a:r>
              <a:rPr lang="en-US" sz="3100" dirty="0" smtClean="0"/>
              <a:t>the gender or genders of the people to which someone is physically, romantically, and/or emotionally attracted.</a:t>
            </a:r>
          </a:p>
          <a:p>
            <a:pPr lvl="1"/>
            <a:r>
              <a:rPr lang="en-US" sz="3100" dirty="0" smtClean="0"/>
              <a:t>i.e. lesbian, gay, bi, straight</a:t>
            </a:r>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90</a:t>
            </a:fld>
            <a:endParaRPr lang="en-US" dirty="0"/>
          </a:p>
        </p:txBody>
      </p:sp>
    </p:spTree>
    <p:extLst>
      <p:ext uri="{BB962C8B-B14F-4D97-AF65-F5344CB8AC3E}">
        <p14:creationId xmlns:p14="http://schemas.microsoft.com/office/powerpoint/2010/main" val="18234036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533400" y="1600200"/>
            <a:ext cx="8153400" cy="4233862"/>
          </a:xfrm>
        </p:spPr>
        <p:txBody>
          <a:bodyPr>
            <a:normAutofit fontScale="92500" lnSpcReduction="20000"/>
          </a:bodyPr>
          <a:lstStyle/>
          <a:p>
            <a:r>
              <a:rPr lang="en-US" sz="3600" i="1" dirty="0" smtClean="0"/>
              <a:t>Gender identity: </a:t>
            </a:r>
            <a:r>
              <a:rPr lang="en-US" sz="3600" dirty="0" smtClean="0"/>
              <a:t>actual or perceived gender-related characteristics.</a:t>
            </a:r>
          </a:p>
          <a:p>
            <a:pPr lvl="1"/>
            <a:r>
              <a:rPr lang="en-US" sz="3300" dirty="0" smtClean="0"/>
              <a:t>Male</a:t>
            </a:r>
          </a:p>
          <a:p>
            <a:pPr lvl="1"/>
            <a:r>
              <a:rPr lang="en-US" sz="3300" dirty="0" smtClean="0"/>
              <a:t>Female</a:t>
            </a:r>
          </a:p>
          <a:p>
            <a:pPr lvl="1"/>
            <a:r>
              <a:rPr lang="en-US" sz="3300" dirty="0" smtClean="0"/>
              <a:t>Transgender (when one’s gender identity differs from the sex assigned them at birth)</a:t>
            </a:r>
          </a:p>
          <a:p>
            <a:r>
              <a:rPr lang="en-US" sz="3600" dirty="0" smtClean="0"/>
              <a:t>What is the difference between sex and gender?</a:t>
            </a:r>
          </a:p>
          <a:p>
            <a:pPr eaLnBrk="1" hangingPunct="1"/>
            <a:endParaRPr lang="en-US" sz="2800" dirty="0" smtClean="0"/>
          </a:p>
        </p:txBody>
      </p:sp>
      <p:sp>
        <p:nvSpPr>
          <p:cNvPr id="10" name="TextBox 9"/>
          <p:cNvSpPr txBox="1"/>
          <p:nvPr/>
        </p:nvSpPr>
        <p:spPr>
          <a:xfrm>
            <a:off x="3429000" y="6324600"/>
            <a:ext cx="5480988"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eorgia"/>
              </a:rPr>
              <a:t>Slide courtesy of National Center for Lesbian Rights</a:t>
            </a:r>
            <a:endParaRPr lang="en-US" dirty="0">
              <a:solidFill>
                <a:prstClr val="black"/>
              </a:solidFill>
              <a:latin typeface="Georgia"/>
            </a:endParaRPr>
          </a:p>
        </p:txBody>
      </p:sp>
      <p:cxnSp>
        <p:nvCxnSpPr>
          <p:cNvPr id="9" name="Straight Connector 8"/>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AutoShape 2"/>
          <p:cNvSpPr txBox="1">
            <a:spLocks noChangeArrowheads="1"/>
          </p:cNvSpPr>
          <p:nvPr/>
        </p:nvSpPr>
        <p:spPr>
          <a:xfrm>
            <a:off x="762000" y="533400"/>
            <a:ext cx="7924800" cy="457200"/>
          </a:xfrm>
          <a:prstGeom prst="rect">
            <a:avLst/>
          </a:prstGeom>
        </p:spPr>
        <p:txBody>
          <a:bodyPr vert="horz" anchor="b">
            <a:normAutofit fontScale="90000" lnSpcReduction="20000"/>
          </a:bodyPr>
          <a:lstStyle/>
          <a:p>
            <a:pPr algn="ctr" fontAlgn="auto">
              <a:spcAft>
                <a:spcPts val="0"/>
              </a:spcAft>
              <a:defRPr/>
            </a:pPr>
            <a:r>
              <a:rPr lang="en-US" sz="3300" b="1" dirty="0" smtClean="0">
                <a:solidFill>
                  <a:srgbClr val="1B587C">
                    <a:shade val="75000"/>
                  </a:srgbClr>
                </a:solidFill>
                <a:latin typeface="Georgia"/>
              </a:rPr>
              <a:t>LGBT Rule Definitions</a:t>
            </a: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91</a:t>
            </a:fld>
            <a:endParaRPr lang="en-US" dirty="0"/>
          </a:p>
        </p:txBody>
      </p:sp>
    </p:spTree>
    <p:extLst>
      <p:ext uri="{BB962C8B-B14F-4D97-AF65-F5344CB8AC3E}">
        <p14:creationId xmlns:p14="http://schemas.microsoft.com/office/powerpoint/2010/main" val="4907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3400" y="1066800"/>
            <a:ext cx="8229600" cy="4525963"/>
          </a:xfrm>
        </p:spPr>
        <p:txBody>
          <a:bodyPr/>
          <a:lstStyle/>
          <a:p>
            <a:pPr eaLnBrk="1" hangingPunct="1">
              <a:buFont typeface="Arial" charset="0"/>
              <a:buNone/>
            </a:pPr>
            <a:endParaRPr lang="en-US" sz="3600" dirty="0" smtClean="0"/>
          </a:p>
          <a:p>
            <a:pPr eaLnBrk="1" hangingPunct="1">
              <a:buFont typeface="Arial" charset="0"/>
              <a:buNone/>
            </a:pPr>
            <a:r>
              <a:rPr lang="en-US" sz="3600" dirty="0" smtClean="0"/>
              <a:t>	</a:t>
            </a:r>
            <a:r>
              <a:rPr lang="en-US" dirty="0" smtClean="0"/>
              <a:t>Housing assisted by HUD or insured by FHA shall be made available without regard to actual or perceived sexual orientation, gender identity, or marital status.  </a:t>
            </a:r>
            <a:r>
              <a:rPr lang="en-US" b="1" i="1" dirty="0" smtClean="0"/>
              <a:t>24 CFR Section 5.105 (a)(2)</a:t>
            </a:r>
            <a:r>
              <a:rPr lang="en-US" i="1" dirty="0" smtClean="0"/>
              <a:t>.  </a:t>
            </a:r>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95400" y="381000"/>
            <a:ext cx="75438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1B587C">
                    <a:lumMod val="75000"/>
                  </a:srgbClr>
                </a:solidFill>
                <a:latin typeface="Georgia"/>
              </a:rPr>
              <a:t>General Equal Access Provision</a:t>
            </a:r>
            <a:endParaRPr lang="en-US" sz="3200" dirty="0">
              <a:solidFill>
                <a:srgbClr val="1B587C">
                  <a:lumMod val="75000"/>
                </a:srgbClr>
              </a:solidFill>
              <a:latin typeface="Georgia"/>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92</a:t>
            </a:fld>
            <a:endParaRPr lang="en-US" dirty="0"/>
          </a:p>
        </p:txBody>
      </p:sp>
    </p:spTree>
    <p:extLst>
      <p:ext uri="{BB962C8B-B14F-4D97-AF65-F5344CB8AC3E}">
        <p14:creationId xmlns:p14="http://schemas.microsoft.com/office/powerpoint/2010/main" val="39499886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sz="4000" b="1" dirty="0" smtClean="0">
                <a:solidFill>
                  <a:schemeClr val="tx2"/>
                </a:solidFill>
              </a:rPr>
              <a:t>Example</a:t>
            </a:r>
            <a:endParaRPr lang="en-US" sz="4000" b="1" dirty="0">
              <a:solidFill>
                <a:schemeClr val="tx2"/>
              </a:solidFill>
            </a:endParaRPr>
          </a:p>
        </p:txBody>
      </p:sp>
      <p:sp>
        <p:nvSpPr>
          <p:cNvPr id="3" name="Content Placeholder 2"/>
          <p:cNvSpPr>
            <a:spLocks noGrp="1"/>
          </p:cNvSpPr>
          <p:nvPr>
            <p:ph idx="1"/>
          </p:nvPr>
        </p:nvSpPr>
        <p:spPr>
          <a:xfrm>
            <a:off x="609600" y="1295400"/>
            <a:ext cx="8229600" cy="4525963"/>
          </a:xfrm>
        </p:spPr>
        <p:txBody>
          <a:bodyPr/>
          <a:lstStyle/>
          <a:p>
            <a:pPr algn="just">
              <a:buNone/>
            </a:pPr>
            <a:endParaRPr lang="en-US" sz="2800" dirty="0" smtClean="0"/>
          </a:p>
          <a:p>
            <a:pPr algn="just">
              <a:buNone/>
            </a:pPr>
            <a:r>
              <a:rPr lang="en-US" sz="2800" dirty="0" smtClean="0"/>
              <a:t>	A tenant applies for an apartment in a Section 202 building. The tenant lists his same-sex partner as his spouse and co-tenant. The provider has a religious objection to homosexuality and denies the application because the tenants are a gay couple.   </a:t>
            </a:r>
            <a:endParaRPr lang="en-US" dirty="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93</a:t>
            </a:fld>
            <a:endParaRPr lang="en-US" dirty="0"/>
          </a:p>
        </p:txBody>
      </p:sp>
    </p:spTree>
    <p:extLst>
      <p:ext uri="{BB962C8B-B14F-4D97-AF65-F5344CB8AC3E}">
        <p14:creationId xmlns:p14="http://schemas.microsoft.com/office/powerpoint/2010/main" val="3019349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09600" y="1219200"/>
            <a:ext cx="8229600" cy="4495800"/>
          </a:xfrm>
        </p:spPr>
        <p:txBody>
          <a:bodyPr>
            <a:normAutofit/>
          </a:bodyPr>
          <a:lstStyle/>
          <a:p>
            <a:pPr eaLnBrk="1" hangingPunct="1">
              <a:buFont typeface="Arial" charset="0"/>
              <a:buNone/>
            </a:pPr>
            <a:endParaRPr lang="en-US" dirty="0" smtClean="0"/>
          </a:p>
          <a:p>
            <a:pPr eaLnBrk="1" hangingPunct="1">
              <a:buFont typeface="Arial" charset="0"/>
              <a:buNone/>
            </a:pPr>
            <a:r>
              <a:rPr lang="en-US" dirty="0" smtClean="0"/>
              <a:t>2) </a:t>
            </a:r>
            <a:r>
              <a:rPr lang="en-US" b="1" dirty="0" smtClean="0"/>
              <a:t>Clarifies definition of “family” (</a:t>
            </a:r>
            <a:r>
              <a:rPr lang="en-US" b="1" i="1" dirty="0" smtClean="0"/>
              <a:t>Section 5.403</a:t>
            </a:r>
            <a:r>
              <a:rPr lang="en-US" b="1" dirty="0" smtClean="0"/>
              <a:t>) and “household” (</a:t>
            </a:r>
            <a:r>
              <a:rPr lang="en-US" b="1" i="1" dirty="0" smtClean="0"/>
              <a:t>Section 570.3</a:t>
            </a:r>
            <a:r>
              <a:rPr lang="en-US" b="1" dirty="0" smtClean="0"/>
              <a:t>) with LGBT inclusive language.</a:t>
            </a:r>
          </a:p>
          <a:p>
            <a:pPr eaLnBrk="1" hangingPunct="1">
              <a:buFont typeface="Arial" charset="0"/>
              <a:buNone/>
            </a:pPr>
            <a:r>
              <a:rPr lang="en-US" dirty="0" smtClean="0"/>
              <a:t>	</a:t>
            </a:r>
            <a:r>
              <a:rPr lang="en-US" sz="2800" dirty="0" smtClean="0"/>
              <a:t>-Family includes persons regardless of  actual or perceived sexual orientation, gender identity, or marital status.</a:t>
            </a:r>
            <a:endParaRPr lang="en-US" dirty="0" smtClean="0"/>
          </a:p>
          <a:p>
            <a:pPr eaLnBrk="1" hangingPunct="1">
              <a:buFont typeface="Arial" charset="0"/>
              <a:buNone/>
            </a:pPr>
            <a:r>
              <a:rPr lang="en-US" dirty="0" smtClean="0"/>
              <a:t>    </a:t>
            </a:r>
            <a:r>
              <a:rPr lang="en-US" sz="2800" dirty="0" smtClean="0"/>
              <a:t>-Section 8, public housing, FHA, Community Development Block Grants, 202/811</a:t>
            </a:r>
          </a:p>
          <a:p>
            <a:pPr eaLnBrk="1" hangingPunct="1">
              <a:buFont typeface="Wingdings" pitchFamily="2" charset="2"/>
              <a:buNone/>
            </a:pPr>
            <a:endParaRPr lang="en-US" dirty="0" smtClean="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4770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609600" y="-152400"/>
            <a:ext cx="8229600" cy="1143000"/>
          </a:xfrm>
        </p:spPr>
        <p:txBody>
          <a:bodyPr/>
          <a:lstStyle/>
          <a:p>
            <a:r>
              <a:rPr lang="en-US" sz="4000" b="1" dirty="0" smtClean="0">
                <a:solidFill>
                  <a:schemeClr val="tx2"/>
                </a:solidFill>
              </a:rPr>
              <a:t>Clarified Family Definition</a:t>
            </a:r>
            <a:endParaRPr lang="en-US" sz="4000" b="1" dirty="0">
              <a:solidFill>
                <a:schemeClr val="tx2"/>
              </a:solidFill>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94</a:t>
            </a:fld>
            <a:endParaRPr lang="en-US" dirty="0"/>
          </a:p>
        </p:txBody>
      </p:sp>
    </p:spTree>
    <p:extLst>
      <p:ext uri="{BB962C8B-B14F-4D97-AF65-F5344CB8AC3E}">
        <p14:creationId xmlns:p14="http://schemas.microsoft.com/office/powerpoint/2010/main" val="35285377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09600" y="1417637"/>
            <a:ext cx="8229600" cy="3916363"/>
          </a:xfrm>
        </p:spPr>
        <p:txBody>
          <a:bodyPr>
            <a:normAutofit fontScale="85000" lnSpcReduction="20000"/>
          </a:bodyPr>
          <a:lstStyle/>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3) Prohibits </a:t>
            </a:r>
            <a:r>
              <a:rPr lang="en-US" b="1" dirty="0" smtClean="0"/>
              <a:t>inquiries</a:t>
            </a:r>
            <a:r>
              <a:rPr lang="en-US" dirty="0" smtClean="0"/>
              <a:t> of an applicant or occupant’s sexual orientation or gender identity for the purpose of determining eligibility or otherwise making housing available.</a:t>
            </a:r>
            <a:r>
              <a:rPr lang="en-US" b="1" dirty="0" smtClean="0"/>
              <a:t>  </a:t>
            </a:r>
            <a:r>
              <a:rPr lang="en-US" i="1" dirty="0" smtClean="0"/>
              <a:t>24 CFR Section 5.105.</a:t>
            </a:r>
            <a:r>
              <a:rPr lang="en-US" b="1" i="1" dirty="0" smtClean="0"/>
              <a:t> </a:t>
            </a:r>
          </a:p>
          <a:p>
            <a:pPr eaLnBrk="1" hangingPunct="1">
              <a:buFont typeface="Arial" charset="0"/>
              <a:buNone/>
            </a:pPr>
            <a:r>
              <a:rPr lang="en-US" b="1" i="1" dirty="0" smtClean="0"/>
              <a:t>    </a:t>
            </a:r>
            <a:endParaRPr lang="en-US" sz="2800" b="1" dirty="0" smtClean="0"/>
          </a:p>
          <a:p>
            <a:pPr eaLnBrk="1" hangingPunct="1">
              <a:buFont typeface="Arial" charset="0"/>
              <a:buNone/>
            </a:pPr>
            <a:r>
              <a:rPr lang="en-US" sz="2800" b="1" i="1" dirty="0" smtClean="0"/>
              <a:t>	Broad coverage: </a:t>
            </a:r>
            <a:r>
              <a:rPr lang="en-US" sz="2800" dirty="0" smtClean="0"/>
              <a:t>Owners or administrators of HUD-assisted or insured housing, approved lenders in an FHA mortgage insurance program, and any (or any other) recipient or sub-recipient of HUD funds. </a:t>
            </a:r>
            <a:r>
              <a:rPr lang="en-US" b="1" i="1" dirty="0" smtClean="0"/>
              <a:t>		</a:t>
            </a:r>
          </a:p>
          <a:p>
            <a:pPr eaLnBrk="1" hangingPunct="1">
              <a:buFont typeface="Arial" charset="0"/>
              <a:buNone/>
            </a:pPr>
            <a:r>
              <a:rPr lang="en-US" b="1" i="1" dirty="0" smtClean="0"/>
              <a:t>  </a:t>
            </a:r>
            <a:endParaRPr lang="en-US" i="1" dirty="0" smtClean="0"/>
          </a:p>
          <a:p>
            <a:pPr eaLnBrk="1" hangingPunct="1">
              <a:buFont typeface="Arial" charset="0"/>
              <a:buNone/>
            </a:pPr>
            <a:endParaRPr lang="en-US" dirty="0" smtClean="0"/>
          </a:p>
          <a:p>
            <a:pPr eaLnBrk="1" hangingPunct="1">
              <a:buFont typeface="Wingdings" pitchFamily="2" charset="2"/>
              <a:buNone/>
            </a:pPr>
            <a:endParaRPr lang="en-US" dirty="0" smtClean="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609600" y="-152400"/>
            <a:ext cx="8229600" cy="1143000"/>
          </a:xfrm>
        </p:spPr>
        <p:txBody>
          <a:bodyPr/>
          <a:lstStyle/>
          <a:p>
            <a:r>
              <a:rPr lang="en-US" sz="4000" b="1" dirty="0" smtClean="0">
                <a:solidFill>
                  <a:schemeClr val="tx2"/>
                </a:solidFill>
              </a:rPr>
              <a:t>Prohibition on Inquiries</a:t>
            </a:r>
            <a:endParaRPr lang="en-US" sz="4000" b="1" dirty="0">
              <a:solidFill>
                <a:schemeClr val="tx2"/>
              </a:solidFill>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95</a:t>
            </a:fld>
            <a:endParaRPr lang="en-US" dirty="0"/>
          </a:p>
        </p:txBody>
      </p:sp>
    </p:spTree>
    <p:extLst>
      <p:ext uri="{BB962C8B-B14F-4D97-AF65-F5344CB8AC3E}">
        <p14:creationId xmlns:p14="http://schemas.microsoft.com/office/powerpoint/2010/main" val="1073996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524000"/>
            <a:ext cx="8229600" cy="3916363"/>
          </a:xfrm>
        </p:spPr>
        <p:txBody>
          <a:bodyPr/>
          <a:lstStyle/>
          <a:p>
            <a:pPr eaLnBrk="1" hangingPunct="1">
              <a:buFontTx/>
              <a:buChar char="-"/>
            </a:pPr>
            <a:r>
              <a:rPr lang="en-US" sz="2400" b="1" i="1" dirty="0" smtClean="0"/>
              <a:t>does not</a:t>
            </a:r>
            <a:r>
              <a:rPr lang="en-US" sz="2400" b="1" dirty="0" smtClean="0"/>
              <a:t> </a:t>
            </a:r>
            <a:r>
              <a:rPr lang="en-US" sz="2400" dirty="0" smtClean="0"/>
              <a:t>prohibit  any individual from voluntarily  self-identifying sexual orientation or gender identity.  </a:t>
            </a:r>
          </a:p>
          <a:p>
            <a:pPr eaLnBrk="1" hangingPunct="1">
              <a:buFontTx/>
              <a:buChar char="-"/>
            </a:pPr>
            <a:r>
              <a:rPr lang="en-US" sz="2400" b="1" i="1" dirty="0" smtClean="0"/>
              <a:t>does not</a:t>
            </a:r>
            <a:r>
              <a:rPr lang="en-US" sz="2400" dirty="0" smtClean="0"/>
              <a:t> prohibit lawful inquiries of an applicant or occupant’s sex where the housing provided or to be provided is temporary, emergency shelter that involves the sharing of sleeping areas or bathrooms.</a:t>
            </a:r>
          </a:p>
          <a:p>
            <a:pPr eaLnBrk="1" hangingPunct="1">
              <a:buFontTx/>
              <a:buChar char="-"/>
            </a:pPr>
            <a:r>
              <a:rPr lang="en-US" sz="2400" b="1" i="1" dirty="0" smtClean="0"/>
              <a:t>does not</a:t>
            </a:r>
            <a:r>
              <a:rPr lang="en-US" sz="2400" dirty="0" smtClean="0"/>
              <a:t> prohibit lawful inquiries of an applicant or occupant’s sex made for the purpose of determining the number of bedrooms to which the household may be entitled.  </a:t>
            </a:r>
          </a:p>
          <a:p>
            <a:pPr eaLnBrk="1" hangingPunct="1">
              <a:buFontTx/>
              <a:buChar char="-"/>
            </a:pPr>
            <a:endParaRPr lang="en-US" dirty="0" smtClean="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609600" y="-152400"/>
            <a:ext cx="8229600" cy="1143000"/>
          </a:xfrm>
        </p:spPr>
        <p:txBody>
          <a:bodyPr/>
          <a:lstStyle/>
          <a:p>
            <a:r>
              <a:rPr lang="en-US" sz="4000" b="1" dirty="0" smtClean="0">
                <a:solidFill>
                  <a:schemeClr val="tx2"/>
                </a:solidFill>
              </a:rPr>
              <a:t>Prohibition on Inquiries</a:t>
            </a:r>
            <a:endParaRPr lang="en-US" sz="4000" b="1" dirty="0">
              <a:solidFill>
                <a:schemeClr val="tx2"/>
              </a:solidFill>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96</a:t>
            </a:fld>
            <a:endParaRPr lang="en-US" dirty="0"/>
          </a:p>
        </p:txBody>
      </p:sp>
    </p:spTree>
    <p:extLst>
      <p:ext uri="{BB962C8B-B14F-4D97-AF65-F5344CB8AC3E}">
        <p14:creationId xmlns:p14="http://schemas.microsoft.com/office/powerpoint/2010/main" val="24833916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1524000"/>
            <a:ext cx="8229600" cy="3916363"/>
          </a:xfrm>
        </p:spPr>
        <p:txBody>
          <a:bodyPr/>
          <a:lstStyle/>
          <a:p>
            <a:pPr eaLnBrk="1" hangingPunct="1">
              <a:buFont typeface="Arial" charset="0"/>
              <a:buNone/>
            </a:pPr>
            <a:r>
              <a:rPr lang="en-US" sz="2800" b="1" i="1" dirty="0" smtClean="0"/>
              <a:t>	</a:t>
            </a:r>
            <a:r>
              <a:rPr lang="en-US" sz="2800" dirty="0" smtClean="0"/>
              <a:t>Finally,</a:t>
            </a:r>
            <a:r>
              <a:rPr lang="en-US" sz="2800" b="1" i="1" dirty="0" smtClean="0"/>
              <a:t> the rule does not</a:t>
            </a:r>
            <a:r>
              <a:rPr lang="en-US" sz="2800" b="1" dirty="0" smtClean="0"/>
              <a:t> </a:t>
            </a:r>
            <a:r>
              <a:rPr lang="en-US" sz="2800" dirty="0" smtClean="0"/>
              <a:t>prohibit voluntary and anonymous reporting of sexual orientation or gender identity pursuant to state, local, or federal data collection requirements.  </a:t>
            </a:r>
          </a:p>
          <a:p>
            <a:pPr eaLnBrk="1" hangingPunct="1">
              <a:buFontTx/>
              <a:buChar char="-"/>
            </a:pPr>
            <a:endParaRPr lang="en-US" dirty="0" smtClean="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609600" y="-152400"/>
            <a:ext cx="8229600" cy="1143000"/>
          </a:xfrm>
        </p:spPr>
        <p:txBody>
          <a:bodyPr/>
          <a:lstStyle/>
          <a:p>
            <a:r>
              <a:rPr lang="en-US" sz="4000" b="1" dirty="0" smtClean="0">
                <a:solidFill>
                  <a:schemeClr val="tx2"/>
                </a:solidFill>
              </a:rPr>
              <a:t>Prohibition on Inquiries</a:t>
            </a:r>
            <a:endParaRPr lang="en-US" sz="4000" b="1" dirty="0">
              <a:solidFill>
                <a:schemeClr val="tx2"/>
              </a:solidFill>
            </a:endParaRPr>
          </a:p>
        </p:txBody>
      </p:sp>
      <p:sp>
        <p:nvSpPr>
          <p:cNvPr id="2" name="Slide Number Placeholder 1"/>
          <p:cNvSpPr>
            <a:spLocks noGrp="1"/>
          </p:cNvSpPr>
          <p:nvPr>
            <p:ph type="sldNum" sz="quarter" idx="12"/>
          </p:nvPr>
        </p:nvSpPr>
        <p:spPr/>
        <p:txBody>
          <a:bodyPr/>
          <a:lstStyle/>
          <a:p>
            <a:pPr>
              <a:defRPr/>
            </a:pPr>
            <a:fld id="{1A3B5302-DD6D-48B1-AEF7-9164F4E1CA4D}" type="slidenum">
              <a:rPr lang="en-US" smtClean="0"/>
              <a:pPr>
                <a:defRPr/>
              </a:pPr>
              <a:t>97</a:t>
            </a:fld>
            <a:endParaRPr lang="en-US" dirty="0"/>
          </a:p>
        </p:txBody>
      </p:sp>
    </p:spTree>
    <p:extLst>
      <p:ext uri="{BB962C8B-B14F-4D97-AF65-F5344CB8AC3E}">
        <p14:creationId xmlns:p14="http://schemas.microsoft.com/office/powerpoint/2010/main" val="37421514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lstStyle/>
          <a:p>
            <a:r>
              <a:rPr lang="en-US" sz="4000" b="1" dirty="0" smtClean="0">
                <a:solidFill>
                  <a:schemeClr val="tx2"/>
                </a:solidFill>
              </a:rPr>
              <a:t>Example</a:t>
            </a:r>
            <a:endParaRPr lang="en-US" sz="4000" b="1" dirty="0">
              <a:solidFill>
                <a:schemeClr val="tx2"/>
              </a:solidFill>
            </a:endParaRPr>
          </a:p>
        </p:txBody>
      </p:sp>
      <p:sp>
        <p:nvSpPr>
          <p:cNvPr id="3" name="Content Placeholder 2"/>
          <p:cNvSpPr>
            <a:spLocks noGrp="1"/>
          </p:cNvSpPr>
          <p:nvPr>
            <p:ph idx="1"/>
          </p:nvPr>
        </p:nvSpPr>
        <p:spPr>
          <a:xfrm>
            <a:off x="609600" y="1219200"/>
            <a:ext cx="8077200" cy="4525963"/>
          </a:xfrm>
        </p:spPr>
        <p:txBody>
          <a:bodyPr>
            <a:noAutofit/>
          </a:bodyPr>
          <a:lstStyle/>
          <a:p>
            <a:pPr>
              <a:buNone/>
            </a:pPr>
            <a:endParaRPr lang="en-US" sz="2800" dirty="0" smtClean="0"/>
          </a:p>
          <a:p>
            <a:pPr algn="just">
              <a:buNone/>
            </a:pPr>
            <a:r>
              <a:rPr lang="en-US" sz="2800" dirty="0" smtClean="0"/>
              <a:t>	A woman walks into a rental office at a HUD-assisted apartment building.  She is wearing traditionally masculine clothing. The rental agent begins to ask the woman questions about her daily activities. The agent asks whether the woman is a lesbian and says that she is worried that other tenants may harass the applicant based on her choice of dress and “lifestyle.”</a:t>
            </a:r>
            <a:endParaRPr lang="en-US" sz="2800" dirty="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98</a:t>
            </a:fld>
            <a:endParaRPr lang="en-US" dirty="0"/>
          </a:p>
        </p:txBody>
      </p:sp>
    </p:spTree>
    <p:extLst>
      <p:ext uri="{BB962C8B-B14F-4D97-AF65-F5344CB8AC3E}">
        <p14:creationId xmlns:p14="http://schemas.microsoft.com/office/powerpoint/2010/main" val="14008271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lstStyle/>
          <a:p>
            <a:r>
              <a:rPr lang="en-US" sz="4000" b="1" dirty="0" smtClean="0">
                <a:solidFill>
                  <a:schemeClr val="tx2"/>
                </a:solidFill>
              </a:rPr>
              <a:t>Example</a:t>
            </a:r>
            <a:endParaRPr lang="en-US" sz="4000" b="1" dirty="0">
              <a:solidFill>
                <a:schemeClr val="tx2"/>
              </a:solidFill>
            </a:endParaRPr>
          </a:p>
        </p:txBody>
      </p:sp>
      <p:sp>
        <p:nvSpPr>
          <p:cNvPr id="3" name="Content Placeholder 2"/>
          <p:cNvSpPr>
            <a:spLocks noGrp="1"/>
          </p:cNvSpPr>
          <p:nvPr>
            <p:ph idx="1"/>
          </p:nvPr>
        </p:nvSpPr>
        <p:spPr>
          <a:xfrm>
            <a:off x="609600" y="1676400"/>
            <a:ext cx="8229600" cy="4221163"/>
          </a:xfrm>
        </p:spPr>
        <p:txBody>
          <a:bodyPr>
            <a:noAutofit/>
          </a:bodyPr>
          <a:lstStyle/>
          <a:p>
            <a:pPr>
              <a:buNone/>
            </a:pPr>
            <a:r>
              <a:rPr lang="en-US" sz="2800" dirty="0" smtClean="0"/>
              <a:t>	A woman walks into a rental office at a HUD-assisted Apartment building. She brings another woman with her. Her companion puts her arm around the woman during the process of filling out the application forms. The rental officer believes that the women are a lesbian couple. The application is denied because of the rental officer’s perception of the applicant as homosexual. </a:t>
            </a:r>
            <a:endParaRPr lang="en-US" sz="2800" dirty="0"/>
          </a:p>
        </p:txBody>
      </p:sp>
      <p:cxnSp>
        <p:nvCxnSpPr>
          <p:cNvPr id="10" name="Straight Connector 9"/>
          <p:cNvCxnSpPr/>
          <p:nvPr/>
        </p:nvCxnSpPr>
        <p:spPr>
          <a:xfrm>
            <a:off x="152400" y="0"/>
            <a:ext cx="0"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0"/>
            <a:ext cx="0" cy="6858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0"/>
            <a:ext cx="0" cy="685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0"/>
            <a:ext cx="0" cy="6858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0"/>
            <a:ext cx="0" cy="6858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172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24840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3246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0080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647700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553200"/>
            <a:ext cx="9144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1A3B5302-DD6D-48B1-AEF7-9164F4E1CA4D}" type="slidenum">
              <a:rPr lang="en-US" smtClean="0"/>
              <a:pPr>
                <a:defRPr/>
              </a:pPr>
              <a:t>99</a:t>
            </a:fld>
            <a:endParaRPr lang="en-US" dirty="0"/>
          </a:p>
        </p:txBody>
      </p:sp>
    </p:spTree>
    <p:extLst>
      <p:ext uri="{BB962C8B-B14F-4D97-AF65-F5344CB8AC3E}">
        <p14:creationId xmlns:p14="http://schemas.microsoft.com/office/powerpoint/2010/main" val="3591635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51_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3943</TotalTime>
  <Words>6983</Words>
  <Application>Microsoft Office PowerPoint</Application>
  <PresentationFormat>On-screen Show (4:3)</PresentationFormat>
  <Paragraphs>1040</Paragraphs>
  <Slides>133</Slides>
  <Notes>42</Notes>
  <HiddenSlides>0</HiddenSlides>
  <MMClips>0</MMClips>
  <ScaleCrop>false</ScaleCrop>
  <HeadingPairs>
    <vt:vector size="4" baseType="variant">
      <vt:variant>
        <vt:lpstr>Theme</vt:lpstr>
      </vt:variant>
      <vt:variant>
        <vt:i4>2</vt:i4>
      </vt:variant>
      <vt:variant>
        <vt:lpstr>Slide Titles</vt:lpstr>
      </vt:variant>
      <vt:variant>
        <vt:i4>133</vt:i4>
      </vt:variant>
    </vt:vector>
  </HeadingPairs>
  <TitlesOfParts>
    <vt:vector size="135" baseType="lpstr">
      <vt:lpstr>Civic</vt:lpstr>
      <vt:lpstr>51_Civic</vt:lpstr>
      <vt:lpstr>Fair Housing/AFFH Training</vt:lpstr>
      <vt:lpstr>Presentation Overview </vt:lpstr>
      <vt:lpstr>Overview of Fair Housing Laws</vt:lpstr>
      <vt:lpstr>Federal Fair Housing Act</vt:lpstr>
      <vt:lpstr> Federal Fair Housing Act </vt:lpstr>
      <vt:lpstr> California Fair Employment &amp; Housing Act </vt:lpstr>
      <vt:lpstr>Title VI of the Civil Rights Act of 1964</vt:lpstr>
      <vt:lpstr>Section 504: New Construction</vt:lpstr>
      <vt:lpstr>End of Overview on Fair Housing Laws</vt:lpstr>
      <vt:lpstr>Affirmatively Furthering Fair Housing Choice in HUD Programs</vt:lpstr>
      <vt:lpstr>Legal Authority to AFFH</vt:lpstr>
      <vt:lpstr>What is Fair Housing Choice?</vt:lpstr>
      <vt:lpstr>General Goals of AFFH</vt:lpstr>
      <vt:lpstr>Affirmatively Furthering…</vt:lpstr>
      <vt:lpstr>Anti-Discrimination Center of Metro NY v.  Westchester County, NY</vt:lpstr>
      <vt:lpstr>Anti-Discrimination Center of Metro New York vs. Westchester County, NY</vt:lpstr>
      <vt:lpstr>Westchester County, NY  (courtesy of Attorney Michael Allen)</vt:lpstr>
      <vt:lpstr>PowerPoint Presentation</vt:lpstr>
      <vt:lpstr>Westchester County, NY</vt:lpstr>
      <vt:lpstr>Discussion of Westchester Case</vt:lpstr>
      <vt:lpstr>Discussion of Westchester Case</vt:lpstr>
      <vt:lpstr>AFFH: Recipient Obligations (all programs)</vt:lpstr>
      <vt:lpstr>AFFH Actions in CPD-funded programs</vt:lpstr>
      <vt:lpstr>AFFH Actions in CPD-funded programs, cont’d.</vt:lpstr>
      <vt:lpstr>The Fair Housing Planning Guide</vt:lpstr>
      <vt:lpstr>The Fair Housing Planning Guide, cont’d.</vt:lpstr>
      <vt:lpstr>What HUD looks for in a compliance review –  5 areas</vt:lpstr>
      <vt:lpstr>What HUD looks for in a compliance review –  5 areas</vt:lpstr>
      <vt:lpstr>What HUD looks for in a compliance review –  5 areas</vt:lpstr>
      <vt:lpstr>What HUD looks for in a compliance review –  5 areas</vt:lpstr>
      <vt:lpstr>What HUD looks for in a compliance review –  5 areas</vt:lpstr>
      <vt:lpstr>What HUD looks for in a compliance review –  5 areas</vt:lpstr>
      <vt:lpstr>What HUD looks for in a compliance review</vt:lpstr>
      <vt:lpstr>CPD Programs – What would YOU do?</vt:lpstr>
      <vt:lpstr>CPD Programs – What would YOU do?</vt:lpstr>
      <vt:lpstr>CPD Programs – What would YOU do?</vt:lpstr>
      <vt:lpstr>CPD Programs – What would YOU do?</vt:lpstr>
      <vt:lpstr>CPD Programs – What would YOU do?</vt:lpstr>
      <vt:lpstr>End of AFFH segment </vt:lpstr>
      <vt:lpstr>Affirmative Fair Housing Marketing Plans</vt:lpstr>
      <vt:lpstr>AFHMPs</vt:lpstr>
      <vt:lpstr>Updating your AFHMP</vt:lpstr>
      <vt:lpstr>Developing an effective AFHMP</vt:lpstr>
      <vt:lpstr>Part 1: Project Background</vt:lpstr>
      <vt:lpstr>Part 2: Plan Details</vt:lpstr>
      <vt:lpstr>Part 3: Demographics &amp; Marketing</vt:lpstr>
      <vt:lpstr>Worksheet 1</vt:lpstr>
      <vt:lpstr>Race   v. Ethnicity</vt:lpstr>
      <vt:lpstr>Collecting Racial &amp; Ethnic Data</vt:lpstr>
      <vt:lpstr>Worksheet 1: Common Mistakes</vt:lpstr>
      <vt:lpstr>Identify direction of marketing activity</vt:lpstr>
      <vt:lpstr>Worksheet 1: Example</vt:lpstr>
      <vt:lpstr>Identify Outreach &amp; Marketing Programs </vt:lpstr>
      <vt:lpstr>                    Worksheets 3 &amp; 4: Marketing &amp; Outreach</vt:lpstr>
      <vt:lpstr>                    Worksheets 3 &amp; 4: Marketing &amp; Outreach</vt:lpstr>
      <vt:lpstr>                    Worksheets 3 &amp; 4: Common Mistakes</vt:lpstr>
      <vt:lpstr>Worksheet 3</vt:lpstr>
      <vt:lpstr>Worksheet 4: Sample</vt:lpstr>
      <vt:lpstr>Residency Preference (Block 4a)</vt:lpstr>
      <vt:lpstr>Evaluation of Affirmative Marketing (Block 6)</vt:lpstr>
      <vt:lpstr>Racially Identifiable Sites</vt:lpstr>
      <vt:lpstr>Additional Considerations</vt:lpstr>
      <vt:lpstr>Person responsible for affirmative marketing</vt:lpstr>
      <vt:lpstr>After the AFHMP is approved</vt:lpstr>
      <vt:lpstr>End of section on AFHMPs</vt:lpstr>
      <vt:lpstr>Section 504 – Olmstead considerations in housing  persons with disabilities</vt:lpstr>
      <vt:lpstr>Section 504 – Olmstead considerations</vt:lpstr>
      <vt:lpstr>Section 504 – Olmstead considerations</vt:lpstr>
      <vt:lpstr>Section 504 – Olmstead considerations</vt:lpstr>
      <vt:lpstr>Section 504 – Olmstead considerations</vt:lpstr>
      <vt:lpstr>Section 504 – Olmstead considerations</vt:lpstr>
      <vt:lpstr>Section 504 – Olmstead considerations</vt:lpstr>
      <vt:lpstr>End of Section 504 – Olmstead considerations</vt:lpstr>
      <vt:lpstr>Limited English Proficiency </vt:lpstr>
      <vt:lpstr>Legal Authority For Guidelines</vt:lpstr>
      <vt:lpstr>Discriminatory Effect</vt:lpstr>
      <vt:lpstr>Programs to which LEP Guidelines Apply</vt:lpstr>
      <vt:lpstr>What LEP Guidelines Ask of Recipients </vt:lpstr>
      <vt:lpstr>Four-Factor Analysis of Needs</vt:lpstr>
      <vt:lpstr>Four-Factor Analysis of Needs</vt:lpstr>
      <vt:lpstr>Four-Factor Analysis of Needs</vt:lpstr>
      <vt:lpstr>Four-Factor Analysis of Needs</vt:lpstr>
      <vt:lpstr>Oral Interpretation</vt:lpstr>
      <vt:lpstr>Written Translations</vt:lpstr>
      <vt:lpstr>Language Assistance Plan</vt:lpstr>
      <vt:lpstr>More Information About LEP Guidelines</vt:lpstr>
      <vt:lpstr> HUD Equal Access Rule: Equal Access to Housing in HUD Programs Regardless of Sexual Orientation or Gender Identity</vt:lpstr>
      <vt:lpstr>Overview of LGBT Rule</vt:lpstr>
      <vt:lpstr>Legal Authority</vt:lpstr>
      <vt:lpstr>LGBT Rule Definitions</vt:lpstr>
      <vt:lpstr>PowerPoint Presentation</vt:lpstr>
      <vt:lpstr>PowerPoint Presentation</vt:lpstr>
      <vt:lpstr>Example</vt:lpstr>
      <vt:lpstr>Clarified Family Definition</vt:lpstr>
      <vt:lpstr>Prohibition on Inquiries</vt:lpstr>
      <vt:lpstr>Prohibition on Inquiries</vt:lpstr>
      <vt:lpstr>Prohibition on Inquiries</vt:lpstr>
      <vt:lpstr>Example</vt:lpstr>
      <vt:lpstr>Example</vt:lpstr>
      <vt:lpstr>LGBT Rule and the Fair Housing Act</vt:lpstr>
      <vt:lpstr>LGBT Rule and the Fair Housing Act</vt:lpstr>
      <vt:lpstr>End of Equal Access Rule</vt:lpstr>
      <vt:lpstr>Creating Jobs for  Low-Income Individuals &amp; Businesses</vt:lpstr>
      <vt:lpstr>Overview</vt:lpstr>
      <vt:lpstr>History</vt:lpstr>
      <vt:lpstr>Section 3 of the Housing &amp;  Urban Development Act</vt:lpstr>
      <vt:lpstr>Applicability</vt:lpstr>
      <vt:lpstr>Section 3 Applicability</vt:lpstr>
      <vt:lpstr>Section 3 Applicability: CDBG/HOME/ESG</vt:lpstr>
      <vt:lpstr>Section 3 Applicability: Funding Thresholds</vt:lpstr>
      <vt:lpstr>Section 3 Applicability: Contractors</vt:lpstr>
      <vt:lpstr>Section 3 Applicability: Entire Project</vt:lpstr>
      <vt:lpstr>Section 3 Applicability: CDBG/HOME/ESG</vt:lpstr>
      <vt:lpstr>Section 3 Applicability: CDBG/HOME/ESG</vt:lpstr>
      <vt:lpstr>Section 3 Resident</vt:lpstr>
      <vt:lpstr>Section 3 Business Concern</vt:lpstr>
      <vt:lpstr>Section 3 Qualifications</vt:lpstr>
      <vt:lpstr>Recipient Responsibilities: Greatest Extent Feasible</vt:lpstr>
      <vt:lpstr>PowerPoint Presentation</vt:lpstr>
      <vt:lpstr>Section 3 Preference</vt:lpstr>
      <vt:lpstr>Recipient Responsibilities:  State and County Agencies</vt:lpstr>
      <vt:lpstr>Recipient Responsibilities: Notification</vt:lpstr>
      <vt:lpstr>PowerPoint Presentation</vt:lpstr>
      <vt:lpstr>Section 3 Reporting</vt:lpstr>
      <vt:lpstr>Section 3 Reporting: Determining Compliance</vt:lpstr>
      <vt:lpstr>Section 3 Reporting: Due Date</vt:lpstr>
      <vt:lpstr>Section 3: Common Non-Compliance Findings</vt:lpstr>
      <vt:lpstr>End of Section 3 Presentation</vt:lpstr>
      <vt:lpstr>Internet Resources</vt:lpstr>
      <vt:lpstr>Internet Resources</vt:lpstr>
      <vt:lpstr>Internet Resources</vt:lpstr>
      <vt:lpstr>Internet Resources</vt:lpstr>
      <vt:lpstr>For more information:</vt:lpstr>
    </vt:vector>
  </TitlesOfParts>
  <Company>Housing and Urban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Overview of Section 504 Training</dc:title>
  <dc:creator>h08167</dc:creator>
  <cp:lastModifiedBy>cdifranc</cp:lastModifiedBy>
  <cp:revision>465</cp:revision>
  <cp:lastPrinted>2013-01-03T18:52:04Z</cp:lastPrinted>
  <dcterms:created xsi:type="dcterms:W3CDTF">2009-07-12T19:31:47Z</dcterms:created>
  <dcterms:modified xsi:type="dcterms:W3CDTF">2013-12-02T17:53:56Z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